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9"/>
  </p:sldMasterIdLst>
  <p:notesMasterIdLst>
    <p:notesMasterId r:id="rId34"/>
  </p:notesMasterIdLst>
  <p:handoutMasterIdLst>
    <p:handoutMasterId r:id="rId35"/>
  </p:handoutMasterIdLst>
  <p:sldIdLst>
    <p:sldId id="256" r:id="rId20"/>
    <p:sldId id="348" r:id="rId21"/>
    <p:sldId id="292" r:id="rId22"/>
    <p:sldId id="337" r:id="rId23"/>
    <p:sldId id="329" r:id="rId24"/>
    <p:sldId id="330" r:id="rId25"/>
    <p:sldId id="352" r:id="rId26"/>
    <p:sldId id="328" r:id="rId27"/>
    <p:sldId id="353" r:id="rId28"/>
    <p:sldId id="331" r:id="rId29"/>
    <p:sldId id="354" r:id="rId30"/>
    <p:sldId id="351" r:id="rId31"/>
    <p:sldId id="349" r:id="rId32"/>
    <p:sldId id="350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llivan, Tim" initials="ST" lastIdx="3" clrIdx="0">
    <p:extLst>
      <p:ext uri="{19B8F6BF-5375-455C-9EA6-DF929625EA0E}">
        <p15:presenceInfo xmlns:p15="http://schemas.microsoft.com/office/powerpoint/2012/main" userId="S-1-5-21-1339303556-449845944-1601390327-146781" providerId="AD"/>
      </p:ext>
    </p:extLst>
  </p:cmAuthor>
  <p:cmAuthor id="2" name="Burke, Shaun" initials="BS" lastIdx="1" clrIdx="1">
    <p:extLst>
      <p:ext uri="{19B8F6BF-5375-455C-9EA6-DF929625EA0E}">
        <p15:presenceInfo xmlns:p15="http://schemas.microsoft.com/office/powerpoint/2012/main" userId="S-1-5-21-1339303556-449845944-1601390327-1468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621" autoAdjust="0"/>
  </p:normalViewPr>
  <p:slideViewPr>
    <p:cSldViewPr>
      <p:cViewPr varScale="1">
        <p:scale>
          <a:sx n="68" d="100"/>
          <a:sy n="68" d="100"/>
        </p:scale>
        <p:origin x="12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7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2.xml"/><Relationship Id="rId34" Type="http://schemas.openxmlformats.org/officeDocument/2006/relationships/notesMaster" Target="notesMasters/notesMaster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6.xml"/><Relationship Id="rId33" Type="http://schemas.openxmlformats.org/officeDocument/2006/relationships/slide" Target="slides/slide14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slide" Target="slides/slide1.xml"/><Relationship Id="rId29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5.xml"/><Relationship Id="rId32" Type="http://schemas.openxmlformats.org/officeDocument/2006/relationships/slide" Target="slides/slide13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4.xml"/><Relationship Id="rId28" Type="http://schemas.openxmlformats.org/officeDocument/2006/relationships/slide" Target="slides/slide9.xml"/><Relationship Id="rId36" Type="http://schemas.openxmlformats.org/officeDocument/2006/relationships/commentAuthors" Target="commentAuthors.xml"/><Relationship Id="rId10" Type="http://schemas.openxmlformats.org/officeDocument/2006/relationships/customXml" Target="../customXml/item10.xml"/><Relationship Id="rId19" Type="http://schemas.openxmlformats.org/officeDocument/2006/relationships/slideMaster" Target="slideMasters/slideMaster1.xml"/><Relationship Id="rId31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3.xml"/><Relationship Id="rId27" Type="http://schemas.openxmlformats.org/officeDocument/2006/relationships/slide" Target="slides/slide8.xml"/><Relationship Id="rId30" Type="http://schemas.openxmlformats.org/officeDocument/2006/relationships/slide" Target="slides/slide11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30286525555266"/>
          <c:y val="0.16128327922563199"/>
          <c:w val="0.81891362248840949"/>
          <c:h val="0.6894010807914221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Charts!$A$2</c:f>
              <c:strCache>
                <c:ptCount val="1"/>
                <c:pt idx="0">
                  <c:v>NOx</c:v>
                </c:pt>
              </c:strCache>
            </c:strRef>
          </c:tx>
          <c:invertIfNegative val="0"/>
          <c:cat>
            <c:numRef>
              <c:f>Charts!$B$1:$O$1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Charts!$B$2:$O$2</c:f>
              <c:numCache>
                <c:formatCode>#,##0</c:formatCode>
                <c:ptCount val="14"/>
                <c:pt idx="0">
                  <c:v>71273</c:v>
                </c:pt>
                <c:pt idx="1">
                  <c:v>86753</c:v>
                </c:pt>
                <c:pt idx="2">
                  <c:v>213453</c:v>
                </c:pt>
                <c:pt idx="3">
                  <c:v>259303</c:v>
                </c:pt>
                <c:pt idx="4">
                  <c:v>274177</c:v>
                </c:pt>
                <c:pt idx="5">
                  <c:v>442477</c:v>
                </c:pt>
                <c:pt idx="6">
                  <c:v>449266</c:v>
                </c:pt>
                <c:pt idx="7">
                  <c:v>454464</c:v>
                </c:pt>
                <c:pt idx="8">
                  <c:v>478069</c:v>
                </c:pt>
                <c:pt idx="9">
                  <c:v>612046</c:v>
                </c:pt>
                <c:pt idx="10">
                  <c:v>621346</c:v>
                </c:pt>
                <c:pt idx="11">
                  <c:v>651846</c:v>
                </c:pt>
                <c:pt idx="12">
                  <c:v>664146</c:v>
                </c:pt>
                <c:pt idx="13">
                  <c:v>668833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9A-40E0-997B-6D0ED18DA94C}"/>
            </c:ext>
          </c:extLst>
        </c:ser>
        <c:ser>
          <c:idx val="1"/>
          <c:order val="1"/>
          <c:tx>
            <c:strRef>
              <c:f>Charts!$A$3</c:f>
              <c:strCache>
                <c:ptCount val="1"/>
                <c:pt idx="0">
                  <c:v>SO2</c:v>
                </c:pt>
              </c:strCache>
            </c:strRef>
          </c:tx>
          <c:invertIfNegative val="0"/>
          <c:cat>
            <c:numRef>
              <c:f>Charts!$B$1:$O$1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Charts!$B$3:$O$3</c:f>
              <c:numCache>
                <c:formatCode>#,##0</c:formatCode>
                <c:ptCount val="14"/>
                <c:pt idx="0">
                  <c:v>105937</c:v>
                </c:pt>
                <c:pt idx="1">
                  <c:v>158837</c:v>
                </c:pt>
                <c:pt idx="2">
                  <c:v>384937</c:v>
                </c:pt>
                <c:pt idx="3">
                  <c:v>665937</c:v>
                </c:pt>
                <c:pt idx="4">
                  <c:v>712584</c:v>
                </c:pt>
                <c:pt idx="5">
                  <c:v>1420584</c:v>
                </c:pt>
                <c:pt idx="6">
                  <c:v>1434887</c:v>
                </c:pt>
                <c:pt idx="7">
                  <c:v>1498387</c:v>
                </c:pt>
                <c:pt idx="8">
                  <c:v>1608814</c:v>
                </c:pt>
                <c:pt idx="9">
                  <c:v>1880571</c:v>
                </c:pt>
                <c:pt idx="10">
                  <c:v>1927571</c:v>
                </c:pt>
                <c:pt idx="11">
                  <c:v>2035171</c:v>
                </c:pt>
                <c:pt idx="12">
                  <c:v>2082071</c:v>
                </c:pt>
                <c:pt idx="13">
                  <c:v>2119224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9A-40E0-997B-6D0ED18DA9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7086856"/>
        <c:axId val="165602736"/>
      </c:barChart>
      <c:catAx>
        <c:axId val="167086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65602736"/>
        <c:crosses val="autoZero"/>
        <c:auto val="1"/>
        <c:lblAlgn val="ctr"/>
        <c:lblOffset val="100"/>
        <c:noMultiLvlLbl val="0"/>
      </c:catAx>
      <c:valAx>
        <c:axId val="16560273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67086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955620217267099"/>
          <c:y val="0.21382683010599501"/>
          <c:w val="0.28141522006609498"/>
          <c:h val="0.12558697474803701"/>
        </c:manualLayout>
      </c:layout>
      <c:overlay val="0"/>
      <c:spPr>
        <a:solidFill>
          <a:schemeClr val="tx2">
            <a:lumMod val="20000"/>
            <a:lumOff val="80000"/>
          </a:schemeClr>
        </a:solidFill>
      </c:spPr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0.0753</cdr:x>
      <cdr:y>0.94382</cdr:y>
    </cdr:from>
    <cdr:to>
      <cdr:x>0.85625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5842" y="6171556"/>
          <a:ext cx="7112988" cy="3673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*Emission reductions secured through consent</a:t>
          </a:r>
          <a:r>
            <a:rPr lang="en-US" sz="1100" baseline="0" dirty="0"/>
            <a:t> decrees, actual emission reductions may occur during future years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F6104A-9A42-4B82-879C-68401A60683C}" type="datetimeFigureOut">
              <a:rPr lang="en-US" smtClean="0"/>
              <a:t>11/9/2016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2547479-9226-41A8-AFAF-83228E5D7A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00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00256F9-011F-47DA-BF0F-AFC359BFB169}" type="datetimeFigureOut">
              <a:rPr lang="en-US" smtClean="0"/>
              <a:t>11/9/2016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88D3EE-FFB2-44A7-8B8B-FC85BF455B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765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D3EE-FFB2-44A7-8B8B-FC85BF455B7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379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D3EE-FFB2-44A7-8B8B-FC85BF455B7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87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D3EE-FFB2-44A7-8B8B-FC85BF455B7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591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D3EE-FFB2-44A7-8B8B-FC85BF455B7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551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D3EE-FFB2-44A7-8B8B-FC85BF455B7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024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D3EE-FFB2-44A7-8B8B-FC85BF455B7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39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D3EE-FFB2-44A7-8B8B-FC85BF455B7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47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D3EE-FFB2-44A7-8B8B-FC85BF455B7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169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D3EE-FFB2-44A7-8B8B-FC85BF455B7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94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D3EE-FFB2-44A7-8B8B-FC85BF455B7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39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3B79-AF34-43F6-8C9D-8995F60000F1}" type="datetime1">
              <a:rPr lang="en-US" smtClean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Enforcement Confidential, Attorney Work Product, Do Not Release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B291-732D-4909-B4D7-886D1B64D4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8500-1DF0-4614-91E2-DA745D2F901A}" type="datetime1">
              <a:rPr lang="en-US" smtClean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Enforcement Confidential, Attorney Work Product, Do Not Release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B291-732D-4909-B4D7-886D1B64D4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26AC-927D-45A0-B62E-11BE0E7A64A8}" type="datetime1">
              <a:rPr lang="en-US" smtClean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Enforcement Confidential, Attorney Work Product, Do Not Release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B291-732D-4909-B4D7-886D1B64D4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AFB3-D5F6-489C-B758-E4259961FEB8}" type="datetime1">
              <a:rPr lang="en-US" smtClean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Enforcement Confidential, Attorney Work Product, Do Not Release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B291-732D-4909-B4D7-886D1B64D4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D7D6-2A4C-41E7-92DF-1BEDD3971495}" type="datetime1">
              <a:rPr lang="en-US" smtClean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Enforcement Confidential, Attorney Work Product, Do Not Release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B291-732D-4909-B4D7-886D1B64D4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C3C2-5C3B-4796-9310-69284F15C030}" type="datetime1">
              <a:rPr lang="en-US" smtClean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Enforcement Confidential, Attorney Work Product, Do Not Release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B291-732D-4909-B4D7-886D1B64D4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A4DF3-26C0-4A2F-BB46-BDFCD84A0963}" type="datetime1">
              <a:rPr lang="en-US" smtClean="0"/>
              <a:t>11/9/2016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Enforcement Confidential, Attorney Work Product, Do Not Release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B291-732D-4909-B4D7-886D1B64D4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2387-5F16-4AB0-A002-5EBD062CE8F4}" type="datetime1">
              <a:rPr lang="en-US" smtClean="0"/>
              <a:t>11/9/2016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Enforcement Confidential, Attorney Work Product, Do Not Release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B291-732D-4909-B4D7-886D1B64D4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2AFE-18CD-47B4-8517-20DC849FCD9C}" type="datetime1">
              <a:rPr lang="en-US" smtClean="0"/>
              <a:t>11/9/2016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Enforcement Confidential, Attorney Work Product, Do Not Release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B291-732D-4909-B4D7-886D1B64D4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0434-E2CD-4483-BF84-165B4110A644}" type="datetime1">
              <a:rPr lang="en-US" smtClean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Enforcement Confidential, Attorney Work Product, Do Not Release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B291-732D-4909-B4D7-886D1B64D4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80F2-1FE9-4C24-9489-E9AE3F7FA497}" type="datetime1">
              <a:rPr lang="en-US" smtClean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Enforcement Confidential, Attorney Work Product, Do Not Release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B291-732D-4909-B4D7-886D1B64D4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DCFFB-ABB8-411F-84A0-EEE80C260B67}" type="datetime1">
              <a:rPr lang="en-US" smtClean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Enforcement Confidential, Attorney Work Product, Do Not Release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9B291-732D-4909-B4D7-886D1B64D4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924051"/>
          </a:xfrm>
        </p:spPr>
        <p:txBody>
          <a:bodyPr>
            <a:normAutofit fontScale="90000"/>
          </a:bodyPr>
          <a:lstStyle/>
          <a:p>
            <a:r>
              <a:rPr lang="en-US" dirty="0"/>
              <a:t>New Source Review Initiative -</a:t>
            </a:r>
            <a:br>
              <a:rPr lang="en-US" dirty="0"/>
            </a:br>
            <a:r>
              <a:rPr lang="en-US" dirty="0"/>
              <a:t>Reducing Air Pollution from the Largest Sources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71216"/>
            <a:ext cx="6400800" cy="3324784"/>
          </a:xfrm>
        </p:spPr>
        <p:txBody>
          <a:bodyPr>
            <a:normAutofit/>
          </a:bodyPr>
          <a:lstStyle/>
          <a:p>
            <a:r>
              <a:rPr lang="en-US" sz="2800" dirty="0"/>
              <a:t>Progress Report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>
                <a:solidFill>
                  <a:schemeClr val="tx1"/>
                </a:solidFill>
              </a:rPr>
              <a:t>Beverly A. Spagg</a:t>
            </a:r>
          </a:p>
          <a:p>
            <a:r>
              <a:rPr lang="en-US" sz="2800" dirty="0">
                <a:solidFill>
                  <a:schemeClr val="tx1"/>
                </a:solidFill>
              </a:rPr>
              <a:t>Air Directors Meeting</a:t>
            </a:r>
          </a:p>
          <a:p>
            <a:r>
              <a:rPr lang="en-US" sz="2800" dirty="0">
                <a:solidFill>
                  <a:schemeClr val="tx1"/>
                </a:solidFill>
              </a:rPr>
              <a:t>November 8-10, 2016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u="sng" dirty="0"/>
              <a:t>NSR Initiative – Glass Sector Consent Decrees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749712"/>
              </p:ext>
            </p:extLst>
          </p:nvPr>
        </p:nvGraphicFramePr>
        <p:xfrm>
          <a:off x="228601" y="1142997"/>
          <a:ext cx="8686798" cy="4419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5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5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7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7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1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56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023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Type of Facility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Company / Name of Agreement</a:t>
                      </a:r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Date</a:t>
                      </a:r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NOx Reductions</a:t>
                      </a:r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SO2 Reductions</a:t>
                      </a:r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Total Reductions</a:t>
                      </a:r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Penalty</a:t>
                      </a:r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Number of Facilities</a:t>
                      </a:r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4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Glass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St. Gobain, Madera CA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4/1/2005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$929,000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4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Glass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St Gobain Containers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1/21/2010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4,162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1,386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5,548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$2,250,000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15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4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Glass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Durand Glass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10/1/2012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174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174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$300,000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4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Glass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Owens Brockaway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12/3/2012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2,007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466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2,473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$1,450,000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5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34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Glass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Guardian Glass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9/29/2015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6,400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550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6,950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$312,000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7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B291-732D-4909-B4D7-886D1B64D48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172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sng" dirty="0">
                <a:solidFill>
                  <a:prstClr val="black"/>
                </a:solidFill>
              </a:rPr>
              <a:t>NSR Initiative – Glass Manufacturing Sector</a:t>
            </a:r>
            <a:br>
              <a:rPr lang="en-US" sz="3200" u="sng" dirty="0">
                <a:solidFill>
                  <a:prstClr val="black"/>
                </a:solidFill>
              </a:rPr>
            </a:br>
            <a:r>
              <a:rPr lang="en-US" sz="3200" dirty="0">
                <a:solidFill>
                  <a:prstClr val="black"/>
                </a:solidFill>
              </a:rPr>
              <a:t>Progress through Consent Decrees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/>
              <a:t>Settlement of 5 companies encompassing 29 plants</a:t>
            </a:r>
          </a:p>
          <a:p>
            <a:endParaRPr lang="en-US" dirty="0"/>
          </a:p>
          <a:p>
            <a:r>
              <a:rPr lang="en-US" dirty="0"/>
              <a:t>Total reductions are 15,545 tons</a:t>
            </a:r>
          </a:p>
          <a:p>
            <a:endParaRPr lang="en-US" dirty="0"/>
          </a:p>
          <a:p>
            <a:r>
              <a:rPr lang="en-US" dirty="0"/>
              <a:t>Penalties collected: $5.2 million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B291-732D-4909-B4D7-886D1B64D48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911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/>
              <a:t>NSR/PSD Overview of </a:t>
            </a:r>
            <a:br>
              <a:rPr lang="en-US" sz="3200" u="sng"/>
            </a:br>
            <a:r>
              <a:rPr lang="en-US" sz="3200" u="sng"/>
              <a:t>REGION 4 </a:t>
            </a:r>
            <a:r>
              <a:rPr lang="en-US" sz="3200" u="sng" dirty="0"/>
              <a:t>Enforcement Status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6146770"/>
              </p:ext>
            </p:extLst>
          </p:nvPr>
        </p:nvGraphicFramePr>
        <p:xfrm>
          <a:off x="457200" y="1600200"/>
          <a:ext cx="82296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9160">
                <a:tc>
                  <a:txBody>
                    <a:bodyPr/>
                    <a:lstStyle/>
                    <a:p>
                      <a:r>
                        <a:rPr lang="en-US" dirty="0"/>
                        <a:t>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Universe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Addressed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Case Under Negotiation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Consent Decree 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Non-Compliance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r>
                        <a:rPr lang="en-US" dirty="0"/>
                        <a:t>Glass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r>
                        <a:rPr lang="en-US" dirty="0"/>
                        <a:t>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r>
                        <a:rPr lang="en-US" dirty="0"/>
                        <a:t>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r>
                        <a:rPr lang="en-US" dirty="0"/>
                        <a:t>Utilities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B291-732D-4909-B4D7-886D1B64D48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11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u="sng" dirty="0"/>
              <a:t>NSR Initiative - Overall Initiative Progress</a:t>
            </a:r>
            <a:br>
              <a:rPr lang="en-US" sz="2800" u="sng" dirty="0"/>
            </a:br>
            <a:r>
              <a:rPr lang="en-US" sz="3200" dirty="0"/>
              <a:t>Recent Settlements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62"/>
            <a:ext cx="8229600" cy="52133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u="sng" dirty="0"/>
              <a:t>Guardian Industries (Glass)</a:t>
            </a:r>
          </a:p>
          <a:p>
            <a:r>
              <a:rPr lang="en-US" sz="2500" dirty="0"/>
              <a:t>Settlement reduces emissions by more than 7,300 tons per year</a:t>
            </a:r>
          </a:p>
          <a:p>
            <a:r>
              <a:rPr lang="en-US" sz="2500" dirty="0"/>
              <a:t>Control systems and emission reductions at 7 glass plants in 7 different states (CA, IA, MI, NY, PA, SC, TX)</a:t>
            </a:r>
          </a:p>
          <a:p>
            <a:r>
              <a:rPr lang="en-US" sz="2500" dirty="0"/>
              <a:t>$150,000 mitigation project in San Joaquin Valley, CA</a:t>
            </a:r>
          </a:p>
          <a:p>
            <a:pPr marL="0" indent="0">
              <a:buNone/>
            </a:pPr>
            <a:endParaRPr lang="en-US" sz="2500" u="sng" dirty="0"/>
          </a:p>
          <a:p>
            <a:pPr marL="0" indent="0">
              <a:buNone/>
            </a:pPr>
            <a:r>
              <a:rPr lang="en-US" sz="2500" u="sng" dirty="0"/>
              <a:t>Alabama Power</a:t>
            </a:r>
          </a:p>
          <a:p>
            <a:r>
              <a:rPr lang="en-US" sz="2500" dirty="0"/>
              <a:t>Amendment of a 2006 Consent Decree</a:t>
            </a:r>
          </a:p>
          <a:p>
            <a:r>
              <a:rPr lang="en-US" sz="2500" dirty="0"/>
              <a:t>$1.5 million mitigation – electric vehicle charging</a:t>
            </a:r>
          </a:p>
          <a:p>
            <a:r>
              <a:rPr lang="en-US" sz="2500" dirty="0"/>
              <a:t>3 power plants in Alabama, over 2,000 MW controlled</a:t>
            </a:r>
          </a:p>
          <a:p>
            <a:endParaRPr lang="en-US" sz="2500" dirty="0"/>
          </a:p>
          <a:p>
            <a:endParaRPr lang="en-US" sz="2500" dirty="0"/>
          </a:p>
          <a:p>
            <a:pPr marL="0" indent="0">
              <a:buNone/>
            </a:pPr>
            <a:endParaRPr lang="en-US" sz="2500" dirty="0"/>
          </a:p>
          <a:p>
            <a:endParaRPr lang="en-US" sz="2500" dirty="0"/>
          </a:p>
          <a:p>
            <a:endParaRPr lang="en-US" sz="2500" dirty="0"/>
          </a:p>
          <a:p>
            <a:endParaRPr lang="en-US" sz="2500" dirty="0"/>
          </a:p>
          <a:p>
            <a:endParaRPr lang="en-US" sz="2000" dirty="0"/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B291-732D-4909-B4D7-886D1B64D48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569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u="sng" dirty="0"/>
              <a:t>NSR Initiative - Overall Initiative Progress</a:t>
            </a:r>
            <a:br>
              <a:rPr lang="en-US" sz="3200" u="sng" dirty="0"/>
            </a:br>
            <a:r>
              <a:rPr lang="en-US" sz="3200" dirty="0"/>
              <a:t>Recent Settlements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491" y="1143000"/>
            <a:ext cx="8229600" cy="52133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u="sng" dirty="0"/>
              <a:t>Duke Energy</a:t>
            </a:r>
          </a:p>
          <a:p>
            <a:r>
              <a:rPr lang="en-US" sz="2500" dirty="0"/>
              <a:t>Settlement is the culmination of 15 years of litigation and settlement discussions</a:t>
            </a:r>
          </a:p>
          <a:p>
            <a:r>
              <a:rPr lang="en-US" sz="2500" dirty="0"/>
              <a:t>Original claims involved 25 units at 8 plants</a:t>
            </a:r>
          </a:p>
          <a:p>
            <a:r>
              <a:rPr lang="en-US" sz="2500" dirty="0"/>
              <a:t>Final settlement involves 5 plants in NC totaling 3,000 MW of gen capacity</a:t>
            </a:r>
          </a:p>
          <a:p>
            <a:r>
              <a:rPr lang="en-US" sz="2500" dirty="0"/>
              <a:t>Emission reductions from the settlement based on recent baseline emissions are 2,300 tons of NOx and SO2</a:t>
            </a:r>
          </a:p>
          <a:p>
            <a:r>
              <a:rPr lang="en-US" sz="2500" dirty="0"/>
              <a:t>Using earlier baselines the protracted litigation and overall pursuit of this case resulted in over 300,000 tons of reductions</a:t>
            </a:r>
          </a:p>
          <a:p>
            <a:endParaRPr lang="en-US" sz="2500" dirty="0"/>
          </a:p>
          <a:p>
            <a:endParaRPr lang="en-US" sz="2500" dirty="0"/>
          </a:p>
          <a:p>
            <a:endParaRPr lang="en-US" sz="2000" dirty="0"/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B291-732D-4909-B4D7-886D1B64D48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39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u="sng" dirty="0"/>
              <a:t>NSR Initiative - Overall Initiative Progress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491" y="1371600"/>
            <a:ext cx="8229600" cy="4267199"/>
          </a:xfrm>
        </p:spPr>
        <p:txBody>
          <a:bodyPr>
            <a:noAutofit/>
          </a:bodyPr>
          <a:lstStyle/>
          <a:p>
            <a:r>
              <a:rPr lang="en-US" sz="2500" dirty="0"/>
              <a:t>Over the last 10 years this initiative has reduced emissions by over </a:t>
            </a:r>
            <a:r>
              <a:rPr lang="en-US" sz="2500" u="sng" dirty="0"/>
              <a:t>3.0 Million tons</a:t>
            </a:r>
            <a:r>
              <a:rPr lang="en-US" sz="2500" dirty="0"/>
              <a:t> per </a:t>
            </a:r>
            <a:r>
              <a:rPr lang="en-US" sz="2500"/>
              <a:t>year through Consent </a:t>
            </a:r>
            <a:r>
              <a:rPr lang="en-US" sz="2500" dirty="0"/>
              <a:t>Decrees</a:t>
            </a:r>
          </a:p>
          <a:p>
            <a:endParaRPr lang="en-US" sz="2500" dirty="0"/>
          </a:p>
          <a:p>
            <a:r>
              <a:rPr lang="en-US" sz="2500" dirty="0"/>
              <a:t>Coal-fired plant emissions have gone down by more than </a:t>
            </a:r>
            <a:r>
              <a:rPr lang="en-US" sz="2500" u="sng" dirty="0"/>
              <a:t>7.0 Million tons</a:t>
            </a:r>
            <a:r>
              <a:rPr lang="en-US" sz="2500" dirty="0"/>
              <a:t> per year since 2006 (CDs plus other factors)</a:t>
            </a:r>
          </a:p>
          <a:p>
            <a:endParaRPr lang="en-US" sz="2500" dirty="0"/>
          </a:p>
          <a:p>
            <a:r>
              <a:rPr lang="en-US" sz="2500" dirty="0"/>
              <a:t>Approximately </a:t>
            </a:r>
            <a:r>
              <a:rPr lang="en-US" sz="2500" u="sng" dirty="0"/>
              <a:t>170,000 tons</a:t>
            </a:r>
            <a:r>
              <a:rPr lang="en-US" sz="2500" dirty="0"/>
              <a:t> reduced from the Acid, Cement and Glass sectors</a:t>
            </a:r>
            <a:endParaRPr lang="en-US" sz="1000" dirty="0"/>
          </a:p>
          <a:p>
            <a:pPr marL="0" indent="0">
              <a:buNone/>
            </a:pP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B291-732D-4909-B4D7-886D1B64D48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90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0027427"/>
              </p:ext>
            </p:extLst>
          </p:nvPr>
        </p:nvGraphicFramePr>
        <p:xfrm>
          <a:off x="-1" y="0"/>
          <a:ext cx="9108123" cy="6538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u="sng" dirty="0"/>
              <a:t>NSR Initiative - Overall Initiative Progress</a:t>
            </a:r>
            <a:br>
              <a:rPr lang="en-US" sz="2800" u="sng" dirty="0"/>
            </a:br>
            <a:r>
              <a:rPr lang="en-US" sz="2800" dirty="0"/>
              <a:t>Power Plant Consent Decree Reductions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B291-732D-4909-B4D7-886D1B64D48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93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 of total NOx and SO2 emissions from coal fired utiliti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56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B291-732D-4909-B4D7-886D1B64D48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70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 of cumulative progress toward controlling coal fired electric utilities by generating capacity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915400" cy="63563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Straight Connector 2"/>
          <p:cNvCxnSpPr/>
          <p:nvPr/>
        </p:nvCxnSpPr>
        <p:spPr>
          <a:xfrm>
            <a:off x="1600200" y="2057400"/>
            <a:ext cx="6324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B291-732D-4909-B4D7-886D1B64D48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88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457200"/>
          </a:xfrm>
        </p:spPr>
        <p:txBody>
          <a:bodyPr>
            <a:noAutofit/>
          </a:bodyPr>
          <a:lstStyle/>
          <a:p>
            <a:r>
              <a:rPr lang="en-US" sz="2800" u="sng" dirty="0"/>
              <a:t>NSR Initiative – Acid Sector Consent Decrees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053535"/>
              </p:ext>
            </p:extLst>
          </p:nvPr>
        </p:nvGraphicFramePr>
        <p:xfrm>
          <a:off x="152400" y="609600"/>
          <a:ext cx="8839200" cy="5822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0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0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00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15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2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447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Type of Facility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Company / Name of Agreement</a:t>
                      </a:r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Date</a:t>
                      </a:r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NOx Reductions</a:t>
                      </a:r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SO2 Reductions</a:t>
                      </a:r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Total Reductions</a:t>
                      </a:r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Penalty</a:t>
                      </a:r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Number of Facilities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Acid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Agrium/Royster Clark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2/6/2007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$750,000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1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Acid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Rhodia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4/26/2007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19,000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19,000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$2,000,000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8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Acid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E.I. DuPont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7/20/2007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13,000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13,000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$4,125,000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Acid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Chemtrade/Marsulex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1/12/2009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3,000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3,000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$700,000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6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Acid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Lucite/DuPont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4/2/2009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$2,000,000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Acid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Mosaic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10/5/2009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8,000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8,000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$2,400,000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Acid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Doe Run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1/1/2010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42,000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42,000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$7,000,000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Acid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Terra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1/1/2011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1,200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1,200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$625,000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9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7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Acid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El Dorado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3/19/2014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800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800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$725,000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7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Acid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Simplot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12/3/2015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2,540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2,540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$899,000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5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B291-732D-4909-B4D7-886D1B64D48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116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/>
              <a:t>NSR Initiative – Acid Manufacturing Sector</a:t>
            </a:r>
            <a:br>
              <a:rPr lang="en-US" sz="3200" u="sng" dirty="0"/>
            </a:br>
            <a:r>
              <a:rPr lang="en-US" sz="3200" dirty="0"/>
              <a:t>Progress through Consent Decrees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/>
              <a:t>Settlement of 10 companies encompassing 47 plants</a:t>
            </a:r>
          </a:p>
          <a:p>
            <a:endParaRPr lang="en-US" dirty="0"/>
          </a:p>
          <a:p>
            <a:r>
              <a:rPr lang="en-US" dirty="0"/>
              <a:t>Total NO</a:t>
            </a:r>
            <a:r>
              <a:rPr lang="en-US" baseline="-25000" dirty="0"/>
              <a:t>x</a:t>
            </a:r>
            <a:r>
              <a:rPr lang="en-US" dirty="0"/>
              <a:t> and SO</a:t>
            </a:r>
            <a:r>
              <a:rPr lang="en-US" baseline="-25000" dirty="0"/>
              <a:t>2</a:t>
            </a:r>
            <a:r>
              <a:rPr lang="en-US" dirty="0"/>
              <a:t> reductions: 90,740 tons</a:t>
            </a:r>
          </a:p>
          <a:p>
            <a:endParaRPr lang="en-US" dirty="0"/>
          </a:p>
          <a:p>
            <a:r>
              <a:rPr lang="en-US" dirty="0"/>
              <a:t>Penalties collected: $21 million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B291-732D-4909-B4D7-886D1B64D48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688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493906"/>
              </p:ext>
            </p:extLst>
          </p:nvPr>
        </p:nvGraphicFramePr>
        <p:xfrm>
          <a:off x="152400" y="457200"/>
          <a:ext cx="8839200" cy="59753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0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15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0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00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15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2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683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Type of Facility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Company / Name of Agreement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Date</a:t>
                      </a:r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NOx Reductions</a:t>
                      </a:r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SO2 Reductions</a:t>
                      </a:r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Total Reductions</a:t>
                      </a:r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Penalty</a:t>
                      </a:r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Number of Facilities</a:t>
                      </a:r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Cement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St. Mary's Cement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9/8/2008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2,700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2,700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$800,000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Cement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Cemex Victorville CA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1/15/2009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1,890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1,890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$2,000,000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Cement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Lafarge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1/21/2010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9,900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26,000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35,900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$5,075,000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13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Cement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CEMEX Fairborn OH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2/10/2011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2,963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673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3,636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$1,400,000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Cement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Cal Portland Cement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12/15/2011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1,200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360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1,560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$1,425,000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6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Cement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Essroc Cement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12/29/2011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5,000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7,000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$1,700,000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6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6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Cement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CEMEX Lyons CO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4/19/2013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870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870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$1,000,000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6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Cement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Ash Grove Cement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6/19/2013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8,000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9,900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17,900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$2,500,000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9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6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Cement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Holcim Hagerstown, MD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7/11/2013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230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230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$700,000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1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457200"/>
          </a:xfrm>
        </p:spPr>
        <p:txBody>
          <a:bodyPr>
            <a:noAutofit/>
          </a:bodyPr>
          <a:lstStyle/>
          <a:p>
            <a:r>
              <a:rPr lang="en-US" sz="2800" u="sng" dirty="0"/>
              <a:t>NSR Initiative – Cement Sector Consent Decrees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B291-732D-4909-B4D7-886D1B64D48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08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/>
              <a:t>NSR Initiative – Cement Manufacturing Sector</a:t>
            </a:r>
            <a:br>
              <a:rPr lang="en-US" sz="3200" u="sng" dirty="0"/>
            </a:br>
            <a:r>
              <a:rPr lang="en-US" sz="3200" dirty="0"/>
              <a:t>Progress through Consent Decrees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90910"/>
          </a:xfrm>
        </p:spPr>
        <p:txBody>
          <a:bodyPr/>
          <a:lstStyle/>
          <a:p>
            <a:r>
              <a:rPr lang="en-US" dirty="0"/>
              <a:t>Settlement of 9 companies encompassing 34 plants</a:t>
            </a:r>
            <a:r>
              <a:rPr lang="en-US" sz="2800" dirty="0">
                <a:solidFill>
                  <a:prstClr val="black">
                    <a:tint val="75000"/>
                  </a:prstClr>
                </a:solidFill>
              </a:rPr>
              <a:t> *</a:t>
            </a:r>
            <a:endParaRPr lang="en-US" dirty="0"/>
          </a:p>
          <a:p>
            <a:endParaRPr lang="en-US" sz="2400" dirty="0"/>
          </a:p>
          <a:p>
            <a:r>
              <a:rPr lang="en-US" dirty="0"/>
              <a:t>Total NOx and SO2 reductions: 71,696 tons</a:t>
            </a:r>
          </a:p>
          <a:p>
            <a:endParaRPr lang="en-US" sz="2400" dirty="0"/>
          </a:p>
          <a:p>
            <a:r>
              <a:rPr lang="en-US" dirty="0"/>
              <a:t>Penalties collected: $16.6 million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5113523"/>
            <a:ext cx="7772400" cy="992186"/>
          </a:xfrm>
        </p:spPr>
        <p:txBody>
          <a:bodyPr/>
          <a:lstStyle/>
          <a:p>
            <a:pPr algn="l"/>
            <a:r>
              <a:rPr lang="en-US" sz="2800" dirty="0"/>
              <a:t>* Court filing is pending on two additional</a:t>
            </a:r>
          </a:p>
          <a:p>
            <a:pPr algn="l"/>
            <a:r>
              <a:rPr lang="en-US" sz="2800" dirty="0"/>
              <a:t>   settlements bringing the number of plants to 50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B291-732D-4909-B4D7-886D1B64D48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99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37DF83CB-D721-4853-B930-9525B66EFF7B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DED746A8-14C2-4606-A9A1-DE21844C8F11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46F3526A-511F-43B9-A97E-6A2F6EF7FA8F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C6F0E990-1B6B-4036-8238-DC36D1812299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1AC9134A-5BE0-41C2-87CA-9297259C0E34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2E9DB039-2721-4BB8-A4B5-BADFDF15AF2C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B2CE4EDA-1092-443E-AB00-16A9527EE17F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A4D92C35-D639-42A0-825C-7344B776F2AD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7E13E60E-359C-4244-9B71-0B88D48259FF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2239298C-C60F-4C8D-B4E3-D9EA1DEE76D5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6F9A0C70-F0AF-4DA5-9606-A379B88D129E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8C4D7EC5-D517-479A-82B2-DCF65C69ECFB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39434ACF-F2D0-417A-9371-85C27961EC2B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252AC730-7D85-4FBD-8F88-6B3AB67A3E6B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31933D1D-C322-41B5-BD12-D86C34302515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51B3CFF5-8BD3-428D-BD03-ACC0D3FFCCD3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70D93B1C-C840-40EB-9CAC-C2C0D30E9393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8B5179EB-4A9A-4469-805F-61952B6F91E4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5282</TotalTime>
  <Words>743</Words>
  <Application>Microsoft Office PowerPoint</Application>
  <PresentationFormat>On-screen Show (4:3)</PresentationFormat>
  <Paragraphs>334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New Source Review Initiative - Reducing Air Pollution from the Largest Sources</vt:lpstr>
      <vt:lpstr>NSR Initiative - Overall Initiative Progress </vt:lpstr>
      <vt:lpstr>NSR Initiative - Overall Initiative Progress Power Plant Consent Decree Reductions</vt:lpstr>
      <vt:lpstr>PowerPoint Presentation</vt:lpstr>
      <vt:lpstr>PowerPoint Presentation</vt:lpstr>
      <vt:lpstr>NSR Initiative – Acid Sector Consent Decrees</vt:lpstr>
      <vt:lpstr>NSR Initiative – Acid Manufacturing Sector Progress through Consent Decrees</vt:lpstr>
      <vt:lpstr>NSR Initiative – Cement Sector Consent Decrees</vt:lpstr>
      <vt:lpstr>NSR Initiative – Cement Manufacturing Sector Progress through Consent Decrees</vt:lpstr>
      <vt:lpstr>NSR Initiative – Glass Sector Consent Decrees</vt:lpstr>
      <vt:lpstr>NSR Initiative – Glass Manufacturing Sector Progress through Consent Decrees</vt:lpstr>
      <vt:lpstr>NSR/PSD Overview of  REGION 4 Enforcement Status</vt:lpstr>
      <vt:lpstr>NSR Initiative - Overall Initiative Progress Recent Settlements</vt:lpstr>
      <vt:lpstr>NSR Initiative - Overall Initiative Progress Recent Settlements</vt:lpstr>
    </vt:vector>
  </TitlesOfParts>
  <Company>US-EPA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Extraction Initiative</dc:title>
  <dc:creator>MMiller</dc:creator>
  <cp:lastModifiedBy>John Hornback</cp:lastModifiedBy>
  <cp:revision>212</cp:revision>
  <cp:lastPrinted>2016-04-25T20:26:05Z</cp:lastPrinted>
  <dcterms:created xsi:type="dcterms:W3CDTF">2014-02-24T23:20:52Z</dcterms:created>
  <dcterms:modified xsi:type="dcterms:W3CDTF">2016-11-09T20:26:59Z</dcterms:modified>
</cp:coreProperties>
</file>