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notesSlides/notesSlide27.xml" ContentType="application/vnd.openxmlformats-officedocument.presentationml.notesSlide+xml"/>
  <Override PartName="/ppt/tags/tag29.xml" ContentType="application/vnd.openxmlformats-officedocument.presentationml.tags+xml"/>
  <Override PartName="/ppt/notesSlides/notesSlide28.xml" ContentType="application/vnd.openxmlformats-officedocument.presentationml.notesSlide+xml"/>
  <Override PartName="/ppt/tags/tag30.xml" ContentType="application/vnd.openxmlformats-officedocument.presentationml.tags+xml"/>
  <Override PartName="/ppt/notesSlides/notesSlide29.xml" ContentType="application/vnd.openxmlformats-officedocument.presentationml.notesSlide+xml"/>
  <Override PartName="/ppt/tags/tag31.xml" ContentType="application/vnd.openxmlformats-officedocument.presentationml.tags+xml"/>
  <Override PartName="/ppt/notesSlides/notesSlide30.xml" ContentType="application/vnd.openxmlformats-officedocument.presentationml.notesSlide+xml"/>
  <Override PartName="/ppt/tags/tag32.xml" ContentType="application/vnd.openxmlformats-officedocument.presentationml.tags+xml"/>
  <Override PartName="/ppt/notesSlides/notesSlide31.xml" ContentType="application/vnd.openxmlformats-officedocument.presentationml.notesSlide+xml"/>
  <Override PartName="/ppt/tags/tag33.xml" ContentType="application/vnd.openxmlformats-officedocument.presentationml.tags+xml"/>
  <Override PartName="/ppt/notesSlides/notesSlide32.xml" ContentType="application/vnd.openxmlformats-officedocument.presentationml.notesSlide+xml"/>
  <Override PartName="/ppt/tags/tag34.xml" ContentType="application/vnd.openxmlformats-officedocument.presentationml.tags+xml"/>
  <Override PartName="/ppt/notesSlides/notesSlide33.xml" ContentType="application/vnd.openxmlformats-officedocument.presentationml.notesSlide+xml"/>
  <Override PartName="/ppt/tags/tag35.xml" ContentType="application/vnd.openxmlformats-officedocument.presentationml.tags+xml"/>
  <Override PartName="/ppt/notesSlides/notesSlide34.xml" ContentType="application/vnd.openxmlformats-officedocument.presentationml.notesSlide+xml"/>
  <Override PartName="/ppt/tags/tag36.xml" ContentType="application/vnd.openxmlformats-officedocument.presentationml.tags+xml"/>
  <Override PartName="/ppt/notesSlides/notesSlide35.xml" ContentType="application/vnd.openxmlformats-officedocument.presentationml.notesSlide+xml"/>
  <Override PartName="/ppt/tags/tag37.xml" ContentType="application/vnd.openxmlformats-officedocument.presentationml.tags+xml"/>
  <Override PartName="/ppt/notesSlides/notesSlide36.xml" ContentType="application/vnd.openxmlformats-officedocument.presentationml.notesSlide+xml"/>
  <Override PartName="/ppt/tags/tag38.xml" ContentType="application/vnd.openxmlformats-officedocument.presentationml.tags+xml"/>
  <Override PartName="/ppt/notesSlides/notesSlide37.xml" ContentType="application/vnd.openxmlformats-officedocument.presentationml.notesSlide+xml"/>
  <Override PartName="/ppt/tags/tag39.xml" ContentType="application/vnd.openxmlformats-officedocument.presentationml.tags+xml"/>
  <Override PartName="/ppt/notesSlides/notesSlide38.xml" ContentType="application/vnd.openxmlformats-officedocument.presentationml.notesSlide+xml"/>
  <Override PartName="/ppt/tags/tag40.xml" ContentType="application/vnd.openxmlformats-officedocument.presentationml.tags+xml"/>
  <Override PartName="/ppt/notesSlides/notesSlide39.xml" ContentType="application/vnd.openxmlformats-officedocument.presentationml.notesSlide+xml"/>
  <Override PartName="/ppt/tags/tag41.xml" ContentType="application/vnd.openxmlformats-officedocument.presentationml.tags+xml"/>
  <Override PartName="/ppt/notesSlides/notesSlide40.xml" ContentType="application/vnd.openxmlformats-officedocument.presentationml.notesSlide+xml"/>
  <Override PartName="/ppt/tags/tag42.xml" ContentType="application/vnd.openxmlformats-officedocument.presentationml.tags+xml"/>
  <Override PartName="/ppt/notesSlides/notesSlide41.xml" ContentType="application/vnd.openxmlformats-officedocument.presentationml.notesSlide+xml"/>
  <Override PartName="/ppt/tags/tag43.xml" ContentType="application/vnd.openxmlformats-officedocument.presentationml.tags+xml"/>
  <Override PartName="/ppt/notesSlides/notesSlide42.xml" ContentType="application/vnd.openxmlformats-officedocument.presentationml.notesSlide+xml"/>
  <Override PartName="/ppt/tags/tag44.xml" ContentType="application/vnd.openxmlformats-officedocument.presentationml.tags+xml"/>
  <Override PartName="/ppt/notesSlides/notesSlide43.xml" ContentType="application/vnd.openxmlformats-officedocument.presentationml.notesSlide+xml"/>
  <Override PartName="/ppt/tags/tag45.xml" ContentType="application/vnd.openxmlformats-officedocument.presentationml.tags+xml"/>
  <Override PartName="/ppt/notesSlides/notesSlide44.xml" ContentType="application/vnd.openxmlformats-officedocument.presentationml.notesSlide+xml"/>
  <Override PartName="/ppt/tags/tag46.xml" ContentType="application/vnd.openxmlformats-officedocument.presentationml.tags+xml"/>
  <Override PartName="/ppt/notesSlides/notesSlide45.xml" ContentType="application/vnd.openxmlformats-officedocument.presentationml.notesSlide+xml"/>
  <Override PartName="/ppt/tags/tag47.xml" ContentType="application/vnd.openxmlformats-officedocument.presentationml.tags+xml"/>
  <Override PartName="/ppt/notesSlides/notesSlide46.xml" ContentType="application/vnd.openxmlformats-officedocument.presentationml.notesSlide+xml"/>
  <Override PartName="/ppt/tags/tag48.xml" ContentType="application/vnd.openxmlformats-officedocument.presentationml.tags+xml"/>
  <Override PartName="/ppt/notesSlides/notesSlide47.xml" ContentType="application/vnd.openxmlformats-officedocument.presentationml.notesSlide+xml"/>
  <Override PartName="/ppt/tags/tag49.xml" ContentType="application/vnd.openxmlformats-officedocument.presentationml.tags+xml"/>
  <Override PartName="/ppt/notesSlides/notesSlide48.xml" ContentType="application/vnd.openxmlformats-officedocument.presentationml.notesSlide+xml"/>
  <Override PartName="/ppt/tags/tag50.xml" ContentType="application/vnd.openxmlformats-officedocument.presentationml.tags+xml"/>
  <Override PartName="/ppt/notesSlides/notesSlide49.xml" ContentType="application/vnd.openxmlformats-officedocument.presentationml.notesSlide+xml"/>
  <Override PartName="/ppt/tags/tag51.xml" ContentType="application/vnd.openxmlformats-officedocument.presentationml.tags+xml"/>
  <Override PartName="/ppt/notesSlides/notesSlide50.xml" ContentType="application/vnd.openxmlformats-officedocument.presentationml.notesSlide+xml"/>
  <Override PartName="/ppt/tags/tag52.xml" ContentType="application/vnd.openxmlformats-officedocument.presentationml.tags+xml"/>
  <Override PartName="/ppt/notesSlides/notesSlide51.xml" ContentType="application/vnd.openxmlformats-officedocument.presentationml.notesSlide+xml"/>
  <Override PartName="/ppt/tags/tag53.xml" ContentType="application/vnd.openxmlformats-officedocument.presentationml.tags+xml"/>
  <Override PartName="/ppt/notesSlides/notesSlide52.xml" ContentType="application/vnd.openxmlformats-officedocument.presentationml.notesSlide+xml"/>
  <Override PartName="/ppt/tags/tag54.xml" ContentType="application/vnd.openxmlformats-officedocument.presentationml.tags+xml"/>
  <Override PartName="/ppt/notesSlides/notesSlide53.xml" ContentType="application/vnd.openxmlformats-officedocument.presentationml.notesSlide+xml"/>
  <Override PartName="/ppt/tags/tag55.xml" ContentType="application/vnd.openxmlformats-officedocument.presentationml.tags+xml"/>
  <Override PartName="/ppt/notesSlides/notesSlide54.xml" ContentType="application/vnd.openxmlformats-officedocument.presentationml.notesSlide+xml"/>
  <Override PartName="/ppt/tags/tag56.xml" ContentType="application/vnd.openxmlformats-officedocument.presentationml.tags+xml"/>
  <Override PartName="/ppt/notesSlides/notesSlide55.xml" ContentType="application/vnd.openxmlformats-officedocument.presentationml.notesSlide+xml"/>
  <Override PartName="/ppt/tags/tag57.xml" ContentType="application/vnd.openxmlformats-officedocument.presentationml.tags+xml"/>
  <Override PartName="/ppt/notesSlides/notesSlide56.xml" ContentType="application/vnd.openxmlformats-officedocument.presentationml.notesSlide+xml"/>
  <Override PartName="/ppt/tags/tag58.xml" ContentType="application/vnd.openxmlformats-officedocument.presentationml.tags+xml"/>
  <Override PartName="/ppt/notesSlides/notesSlide57.xml" ContentType="application/vnd.openxmlformats-officedocument.presentationml.notesSlide+xml"/>
  <Override PartName="/ppt/tags/tag59.xml" ContentType="application/vnd.openxmlformats-officedocument.presentationml.tags+xml"/>
  <Override PartName="/ppt/notesSlides/notesSlide58.xml" ContentType="application/vnd.openxmlformats-officedocument.presentationml.notesSlide+xml"/>
  <Override PartName="/ppt/tags/tag60.xml" ContentType="application/vnd.openxmlformats-officedocument.presentationml.tags+xml"/>
  <Override PartName="/ppt/notesSlides/notesSlide59.xml" ContentType="application/vnd.openxmlformats-officedocument.presentationml.notesSlide+xml"/>
  <Override PartName="/ppt/tags/tag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62"/>
  </p:notesMasterIdLst>
  <p:sldIdLst>
    <p:sldId id="256" r:id="rId2"/>
    <p:sldId id="257" r:id="rId3"/>
    <p:sldId id="258" r:id="rId4"/>
    <p:sldId id="303" r:id="rId5"/>
    <p:sldId id="302" r:id="rId6"/>
    <p:sldId id="260" r:id="rId7"/>
    <p:sldId id="261" r:id="rId8"/>
    <p:sldId id="262" r:id="rId9"/>
    <p:sldId id="305" r:id="rId10"/>
    <p:sldId id="299" r:id="rId11"/>
    <p:sldId id="281" r:id="rId12"/>
    <p:sldId id="306" r:id="rId13"/>
    <p:sldId id="263" r:id="rId14"/>
    <p:sldId id="264" r:id="rId15"/>
    <p:sldId id="307" r:id="rId16"/>
    <p:sldId id="265" r:id="rId17"/>
    <p:sldId id="266" r:id="rId18"/>
    <p:sldId id="308" r:id="rId19"/>
    <p:sldId id="267" r:id="rId20"/>
    <p:sldId id="268" r:id="rId21"/>
    <p:sldId id="269" r:id="rId22"/>
    <p:sldId id="270" r:id="rId23"/>
    <p:sldId id="271" r:id="rId24"/>
    <p:sldId id="272" r:id="rId25"/>
    <p:sldId id="273" r:id="rId26"/>
    <p:sldId id="309" r:id="rId27"/>
    <p:sldId id="274" r:id="rId28"/>
    <p:sldId id="310" r:id="rId29"/>
    <p:sldId id="311" r:id="rId30"/>
    <p:sldId id="275" r:id="rId31"/>
    <p:sldId id="276" r:id="rId32"/>
    <p:sldId id="312" r:id="rId33"/>
    <p:sldId id="277" r:id="rId34"/>
    <p:sldId id="278" r:id="rId35"/>
    <p:sldId id="313" r:id="rId36"/>
    <p:sldId id="279" r:id="rId37"/>
    <p:sldId id="314" r:id="rId38"/>
    <p:sldId id="280" r:id="rId39"/>
    <p:sldId id="282" r:id="rId40"/>
    <p:sldId id="291" r:id="rId41"/>
    <p:sldId id="283" r:id="rId42"/>
    <p:sldId id="315" r:id="rId43"/>
    <p:sldId id="300" r:id="rId44"/>
    <p:sldId id="284" r:id="rId45"/>
    <p:sldId id="301" r:id="rId46"/>
    <p:sldId id="285" r:id="rId47"/>
    <p:sldId id="286" r:id="rId48"/>
    <p:sldId id="316" r:id="rId49"/>
    <p:sldId id="287" r:id="rId50"/>
    <p:sldId id="288" r:id="rId51"/>
    <p:sldId id="289" r:id="rId52"/>
    <p:sldId id="290" r:id="rId53"/>
    <p:sldId id="292" r:id="rId54"/>
    <p:sldId id="293" r:id="rId55"/>
    <p:sldId id="304" r:id="rId56"/>
    <p:sldId id="294" r:id="rId57"/>
    <p:sldId id="295" r:id="rId58"/>
    <p:sldId id="296" r:id="rId59"/>
    <p:sldId id="297" r:id="rId60"/>
    <p:sldId id="298" r:id="rId61"/>
  </p:sldIdLst>
  <p:sldSz cx="9144000" cy="6858000" type="screen4x3"/>
  <p:notesSz cx="6858000" cy="9144000"/>
  <p:custDataLst>
    <p:tags r:id="rId63"/>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3300"/>
    <a:srgbClr val="0000FF"/>
    <a:srgbClr val="00FF00"/>
    <a:srgbClr val="FF9900"/>
    <a:srgbClr val="FF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128" autoAdjust="0"/>
  </p:normalViewPr>
  <p:slideViewPr>
    <p:cSldViewPr>
      <p:cViewPr>
        <p:scale>
          <a:sx n="102" d="100"/>
          <a:sy n="102" d="100"/>
        </p:scale>
        <p:origin x="-188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9DC949AB-72F6-411F-AE5B-A1FCD148FEFD}" type="slidenum">
              <a:rPr lang="en-US"/>
              <a:pPr>
                <a:defRPr/>
              </a:pPr>
              <a:t>‹#›</a:t>
            </a:fld>
            <a:endParaRPr lang="en-US"/>
          </a:p>
        </p:txBody>
      </p:sp>
    </p:spTree>
    <p:extLst>
      <p:ext uri="{BB962C8B-B14F-4D97-AF65-F5344CB8AC3E}">
        <p14:creationId xmlns:p14="http://schemas.microsoft.com/office/powerpoint/2010/main" val="9219258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25053538-1925-4577-8281-BCF018C28EFC}" type="slidenum">
              <a:rPr lang="en-US" smtClean="0">
                <a:latin typeface="Arial" charset="0"/>
              </a:rPr>
              <a:pPr/>
              <a:t>1</a:t>
            </a:fld>
            <a:endParaRPr lang="en-US" smtClean="0">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r>
              <a:rPr lang="en-US" smtClean="0"/>
              <a:t>This section primarily deals with OSHA’s asbestos construction standard, 29 CFR 1926.1101.</a:t>
            </a:r>
          </a:p>
          <a:p>
            <a:pPr eaLnBrk="1" hangingPunct="1"/>
            <a:r>
              <a:rPr lang="en-US" smtClean="0"/>
              <a:t>If the instructor is unfamiliar with this standard or how asbestos abatement is performed, it is imperative that he or she read the student notebook section and the standard before attempting to lecture on this material.</a:t>
            </a:r>
          </a:p>
          <a:p>
            <a:pPr eaLnBrk="1" hangingPunct="1"/>
            <a:r>
              <a:rPr lang="en-US" smtClean="0"/>
              <a:t>Safety in this context means job site safety in regards to a site where asbestos is being or has been disturbed.</a:t>
            </a:r>
          </a:p>
          <a:p>
            <a:pPr eaLnBrk="1" hangingPunct="1"/>
            <a:r>
              <a:rPr lang="en-US" smtClean="0"/>
              <a:t>The material in this section is applicable for the federal regulator in a variety of ways, but is also very important to the local and state asbestos program staff who may have to make regular compliance visits to sites where asbestos is being actively removed.</a:t>
            </a:r>
          </a:p>
          <a:p>
            <a:pPr eaLnBrk="1" hangingPunct="1"/>
            <a:r>
              <a:rPr lang="en-US" smtClean="0"/>
              <a:t>There are many terms in this section.  These notes will not explain the details of each term.  The instructor should consult Chapter 7 of the Student Manual and the glossary for more detailed information.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F69BB67-0444-4740-BCD8-323713C009D1}" type="slidenum">
              <a:rPr lang="en-US" smtClean="0">
                <a:latin typeface="Arial" charset="0"/>
              </a:rPr>
              <a:pPr/>
              <a:t>10</a:t>
            </a:fld>
            <a:endParaRPr lang="en-US" smtClean="0">
              <a:latin typeface="Arial" charset="0"/>
            </a:endParaRPr>
          </a:p>
        </p:txBody>
      </p:sp>
      <p:sp>
        <p:nvSpPr>
          <p:cNvPr id="66563" name="Rectangle 2"/>
          <p:cNvSpPr>
            <a:spLocks noGrp="1" noRot="1" noChangeAspect="1" noChangeArrowheads="1" noTextEdit="1"/>
          </p:cNvSpPr>
          <p:nvPr>
            <p:ph type="sldImg"/>
          </p:nvPr>
        </p:nvSpPr>
        <p:spPr>
          <a:xfrm>
            <a:off x="1144588" y="687388"/>
            <a:ext cx="4568825" cy="3425825"/>
          </a:xfrm>
          <a:ln/>
        </p:spPr>
      </p:sp>
      <p:sp>
        <p:nvSpPr>
          <p:cNvPr id="66564" name="Rectangle 3"/>
          <p:cNvSpPr>
            <a:spLocks noGrp="1" noChangeArrowheads="1"/>
          </p:cNvSpPr>
          <p:nvPr>
            <p:ph type="body" idx="1"/>
          </p:nvPr>
        </p:nvSpPr>
        <p:spPr>
          <a:noFill/>
        </p:spPr>
        <p:txBody>
          <a:bodyPr/>
          <a:lstStyle/>
          <a:p>
            <a:pPr eaLnBrk="1" hangingPunct="1"/>
            <a:r>
              <a:rPr lang="en-US" smtClean="0"/>
              <a:t>The first bullet is the full definition of presumed asbestos-containing material.</a:t>
            </a:r>
          </a:p>
          <a:p>
            <a:pPr eaLnBrk="1" hangingPunct="1"/>
            <a:r>
              <a:rPr lang="en-US" smtClean="0"/>
              <a:t>The second and third bullets are introduced in the “Communication of Hazards” sections of the OSHA regulations.</a:t>
            </a:r>
          </a:p>
          <a:p>
            <a:pPr eaLnBrk="1" hangingPunct="1"/>
            <a:r>
              <a:rPr lang="en-US" smtClean="0"/>
              <a:t>Anyone who has a reasonable knowledge of the materials used in a building can create an inventory of PACM.  </a:t>
            </a:r>
          </a:p>
          <a:p>
            <a:pPr eaLnBrk="1" hangingPunct="1"/>
            <a:r>
              <a:rPr lang="en-US" smtClean="0"/>
              <a:t>It takes an accredited inspector doing an AHERA inspection to prove that PACM is or is not ACM.</a:t>
            </a:r>
          </a:p>
          <a:p>
            <a:pPr eaLnBrk="1" hangingPunct="1"/>
            <a:r>
              <a:rPr lang="en-US" smtClean="0"/>
              <a:t>Proving that PACM is not ACM is called referred to in the regulations as “rebuttal of the presumption.”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6F3E7CC-77A2-4C14-BF37-9DA266955574}" type="slidenum">
              <a:rPr lang="en-US" smtClean="0">
                <a:latin typeface="Arial" charset="0"/>
              </a:rPr>
              <a:pPr/>
              <a:t>11</a:t>
            </a:fld>
            <a:endParaRPr lang="en-US" smtClean="0">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r>
              <a:rPr lang="en-US" dirty="0" smtClean="0"/>
              <a:t>The OSHA classes of work are the most common way to describe the work being performed that may be subject to asbestos regulations.</a:t>
            </a:r>
          </a:p>
          <a:p>
            <a:pPr eaLnBrk="1" hangingPunct="1"/>
            <a:r>
              <a:rPr lang="en-US" dirty="0" smtClean="0"/>
              <a:t>Describe the classes of work.</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r" eaLnBrk="1" hangingPunct="1"/>
            <a:fld id="{3D55D28A-0500-4599-9E10-95D645B559F8}" type="slidenum">
              <a:rPr lang="en-US" sz="1200">
                <a:latin typeface="Arial" charset="0"/>
              </a:rPr>
              <a:pPr algn="r" eaLnBrk="1" hangingPunct="1"/>
              <a:t>12</a:t>
            </a:fld>
            <a:endParaRPr lang="en-US" sz="120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r>
              <a:rPr lang="en-US" smtClean="0"/>
              <a:t>Continue defining the classes of work.</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99F9E24-E65B-45B3-912A-BAF2CBCDB631}" type="slidenum">
              <a:rPr lang="en-US" smtClean="0">
                <a:latin typeface="Arial" charset="0"/>
              </a:rPr>
              <a:pPr/>
              <a:t>13</a:t>
            </a:fld>
            <a:endParaRPr lang="en-US" smtClean="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r>
              <a:rPr lang="en-US" dirty="0" smtClean="0"/>
              <a:t>There are two permissible exposure limits that are applicable in the OSHA regulations.</a:t>
            </a:r>
          </a:p>
          <a:p>
            <a:pPr eaLnBrk="1" hangingPunct="1"/>
            <a:r>
              <a:rPr lang="en-US" dirty="0" smtClean="0"/>
              <a:t>Describe each.</a:t>
            </a:r>
          </a:p>
          <a:p>
            <a:pPr eaLnBrk="1" hangingPunct="1"/>
            <a:r>
              <a:rPr lang="en-US" dirty="0" smtClean="0"/>
              <a:t>If either limit is exceeded, full personal protective equipment is required, regulated areas must be established, and engineering controls must be employed.</a:t>
            </a:r>
          </a:p>
          <a:p>
            <a:pPr eaLnBrk="1" hangingPunct="1"/>
            <a:r>
              <a:rPr lang="en-US" dirty="0" smtClean="0"/>
              <a:t>Compliance with PELs is based on personal sampling, not “area” air sampling.</a:t>
            </a:r>
          </a:p>
          <a:p>
            <a:pPr eaLnBrk="1" hangingPunct="1"/>
            <a:r>
              <a:rPr lang="en-US" dirty="0" smtClean="0"/>
              <a:t>An OSHA violation occurs if personal sampling shows that either limit has been exceeded and (1) workers are not protected and/or (2) the area is not properly designated and controlled.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FD16904-E161-46F0-8AF4-2FC7E4254C26}" type="slidenum">
              <a:rPr lang="en-US" smtClean="0">
                <a:latin typeface="Arial" charset="0"/>
              </a:rPr>
              <a:pPr/>
              <a:t>14</a:t>
            </a:fld>
            <a:endParaRPr lang="en-US" smtClean="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pPr eaLnBrk="1" hangingPunct="1"/>
            <a:r>
              <a:rPr lang="en-US" smtClean="0"/>
              <a:t>This concept applies to employers who are doing work that creates the responsibility for establishing and maintaining an asbestos regulated areas.</a:t>
            </a:r>
          </a:p>
          <a:p>
            <a:pPr eaLnBrk="1" hangingPunct="1"/>
            <a:r>
              <a:rPr lang="en-US" smtClean="0"/>
              <a:t>Multi-employer worksites will have more than one entity with employees conducting work on a site.</a:t>
            </a:r>
          </a:p>
          <a:p>
            <a:pPr eaLnBrk="1" hangingPunct="1"/>
            <a:r>
              <a:rPr lang="en-US" smtClean="0"/>
              <a:t>The first category of employers is the business or contractor that has disturbed asbestos and triggered the requirement that a regulated area be established.</a:t>
            </a:r>
          </a:p>
          <a:p>
            <a:pPr eaLnBrk="1" hangingPunct="1"/>
            <a:r>
              <a:rPr lang="en-US" smtClean="0"/>
              <a:t>The person responsible for this work within the employer organization is frequently called the “competent person.”</a:t>
            </a:r>
          </a:p>
          <a:p>
            <a:pPr eaLnBrk="1" hangingPunct="1"/>
            <a:r>
              <a:rPr lang="en-US" smtClean="0"/>
              <a:t>Most commonly, the competent person is the AHERA-accredited and/or state-licensed supervisor.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r" eaLnBrk="1" hangingPunct="1"/>
            <a:fld id="{8EEFE441-303D-407F-B277-46308DCD30C0}" type="slidenum">
              <a:rPr lang="en-US" sz="1200">
                <a:latin typeface="Arial" charset="0"/>
              </a:rPr>
              <a:pPr algn="r" eaLnBrk="1" hangingPunct="1"/>
              <a:t>15</a:t>
            </a:fld>
            <a:endParaRPr lang="en-US" sz="1200">
              <a:latin typeface="Arial"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r>
              <a:rPr lang="en-US" smtClean="0"/>
              <a:t>Also at the site may be other employers working adjacent or nearby to the entity disturbing asbestos.  </a:t>
            </a:r>
          </a:p>
          <a:p>
            <a:pPr eaLnBrk="1" hangingPunct="1"/>
            <a:r>
              <a:rPr lang="en-US" smtClean="0"/>
              <a:t>They (other employers) have responsibilities as well to protect their work area and employees and ensure that fibers are not encroaching into their work area.</a:t>
            </a:r>
          </a:p>
          <a:p>
            <a:pPr eaLnBrk="1" hangingPunct="1"/>
            <a:r>
              <a:rPr lang="en-US" smtClean="0"/>
              <a:t>A general contractor, if one is employed on a site, has responsibility and authority to require and to assure all entities working on the site are in compliance with OSHA requirements.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0AC98ED-83F2-4640-A220-DD858A9310B6}" type="slidenum">
              <a:rPr lang="en-US" smtClean="0">
                <a:latin typeface="Arial" charset="0"/>
              </a:rPr>
              <a:pPr/>
              <a:t>16</a:t>
            </a:fld>
            <a:endParaRPr lang="en-US" smtClean="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pPr eaLnBrk="1" hangingPunct="1"/>
            <a:r>
              <a:rPr lang="en-US" smtClean="0"/>
              <a:t>Regulated areas are denoted by the OSHA-required asbestos danger sign shown on the slide.</a:t>
            </a:r>
          </a:p>
          <a:p>
            <a:pPr eaLnBrk="1" hangingPunct="1"/>
            <a:r>
              <a:rPr lang="en-US" smtClean="0"/>
              <a:t>Explain the basic requirements for regulated areas as shown on the slide.</a:t>
            </a:r>
          </a:p>
          <a:p>
            <a:pPr eaLnBrk="1" hangingPunct="1"/>
            <a:r>
              <a:rPr lang="en-US" smtClean="0"/>
              <a:t>The next section of this course, Chapter 8, will include a very detailed discussions of asbestos removal work areas and techniques.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3DE42BA-2FD8-4040-9524-516509D45CB9}" type="slidenum">
              <a:rPr lang="en-US" smtClean="0">
                <a:latin typeface="Arial" charset="0"/>
              </a:rPr>
              <a:pPr/>
              <a:t>17</a:t>
            </a:fld>
            <a:endParaRPr lang="en-US" smtClean="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r>
              <a:rPr lang="en-US" smtClean="0"/>
              <a:t>This is a picture of a properly prepared asbestos regulated area. </a:t>
            </a:r>
          </a:p>
          <a:p>
            <a:pPr eaLnBrk="1" hangingPunct="1"/>
            <a:r>
              <a:rPr lang="en-US" smtClean="0"/>
              <a:t>This would be a Class I work area.</a:t>
            </a:r>
          </a:p>
          <a:p>
            <a:pPr eaLnBrk="1" hangingPunct="1"/>
            <a:r>
              <a:rPr lang="en-US" smtClean="0"/>
              <a:t>Note details such as mandatory signage and demarcation.</a:t>
            </a:r>
          </a:p>
          <a:p>
            <a:pPr eaLnBrk="1" hangingPunct="1"/>
            <a:r>
              <a:rPr lang="en-US" smtClean="0"/>
              <a:t>A regulated area is commonly protected with polyethylene sheeting, commonly shorted to “poly.”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r" eaLnBrk="1" hangingPunct="1"/>
            <a:fld id="{81EB30D5-C366-456B-8553-30000AFFEE0E}" type="slidenum">
              <a:rPr lang="en-US" sz="1200">
                <a:latin typeface="Arial" charset="0"/>
              </a:rPr>
              <a:pPr algn="r" eaLnBrk="1" hangingPunct="1"/>
              <a:t>18</a:t>
            </a:fld>
            <a:endParaRPr lang="en-US" sz="120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r>
              <a:rPr lang="en-US" smtClean="0"/>
              <a:t>Another photo of a properly prepared regulated areas.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420DBCE-0C7B-4694-B8DF-4C1C02D5C391}" type="slidenum">
              <a:rPr lang="en-US" smtClean="0">
                <a:latin typeface="Arial" charset="0"/>
              </a:rPr>
              <a:pPr/>
              <a:t>19</a:t>
            </a:fld>
            <a:endParaRPr lang="en-US" smtClean="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r>
              <a:rPr lang="en-US" smtClean="0"/>
              <a:t>Exposure monitoring or “personal air sampling” is an OSHA requirement.</a:t>
            </a:r>
          </a:p>
          <a:p>
            <a:pPr eaLnBrk="1" hangingPunct="1"/>
            <a:r>
              <a:rPr lang="en-US" smtClean="0"/>
              <a:t>Exposure monitoring is required for any activity where asbestos can be disturbed.</a:t>
            </a:r>
          </a:p>
          <a:p>
            <a:pPr eaLnBrk="1" hangingPunct="1"/>
            <a:r>
              <a:rPr lang="en-US" smtClean="0"/>
              <a:t>Employers are required to ensure that proper respirators are being used where required.</a:t>
            </a:r>
          </a:p>
          <a:p>
            <a:pPr eaLnBrk="1" hangingPunct="1"/>
            <a:r>
              <a:rPr lang="en-US" smtClean="0"/>
              <a:t>Personal air sampling data must be documented and maintained as a record of compliance with this requirement.</a:t>
            </a:r>
          </a:p>
          <a:p>
            <a:pPr eaLnBrk="1" hangingPunct="1"/>
            <a:r>
              <a:rPr lang="en-US" smtClean="0"/>
              <a:t>The competent person most often hires a subcontractor with skills and equipment necessary to gather personal air samples.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5489499-4E38-4A5C-BC85-B5507BC82E2A}" type="slidenum">
              <a:rPr lang="en-US" smtClean="0">
                <a:latin typeface="Arial" charset="0"/>
              </a:rPr>
              <a:pPr/>
              <a:t>2</a:t>
            </a:fld>
            <a:endParaRPr lang="en-US" smtClean="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r>
              <a:rPr lang="en-US" smtClean="0"/>
              <a:t>There are 2 major topic areas in this chapter on inspection and safety procedures.</a:t>
            </a:r>
          </a:p>
          <a:p>
            <a:pPr eaLnBrk="1" hangingPunct="1"/>
            <a:r>
              <a:rPr lang="en-US" smtClean="0"/>
              <a:t>     OSHA – Requirements for worker safety while on a site where asbestos has been disturbed or is being disturbed.</a:t>
            </a:r>
          </a:p>
          <a:p>
            <a:pPr eaLnBrk="1" hangingPunct="1"/>
            <a:r>
              <a:rPr lang="en-US" smtClean="0"/>
              <a:t>     EPA – Recommended guidelines for inspector safety.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69C9825-60A3-48BF-8BAC-7B7771B2A925}" type="slidenum">
              <a:rPr lang="en-US" smtClean="0">
                <a:latin typeface="Arial" charset="0"/>
              </a:rPr>
              <a:pPr/>
              <a:t>20</a:t>
            </a:fld>
            <a:endParaRPr lang="en-US" smtClean="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smtClean="0"/>
              <a:t>A negative exposure assessment, or NEA, is an assessment that uses data to establish the applicability of regulations to a worksite.</a:t>
            </a:r>
          </a:p>
          <a:p>
            <a:pPr eaLnBrk="1" hangingPunct="1"/>
            <a:r>
              <a:rPr lang="en-US" smtClean="0"/>
              <a:t>NEAs consist of the analysis and review of personal monitoring and regulated area data showing that a product or activity cannot release asbestos in levels that exceed PELs.  </a:t>
            </a:r>
          </a:p>
          <a:p>
            <a:pPr eaLnBrk="1" hangingPunct="1"/>
            <a:r>
              <a:rPr lang="en-US" smtClean="0"/>
              <a:t>Such data must be from a recent similar project – within the past 12 months.</a:t>
            </a:r>
          </a:p>
          <a:p>
            <a:pPr eaLnBrk="1" hangingPunct="1"/>
            <a:r>
              <a:rPr lang="en-US" smtClean="0"/>
              <a:t>Objective, independent NEA data is virtually unavailable except in the roofing industry.</a:t>
            </a:r>
          </a:p>
          <a:p>
            <a:pPr eaLnBrk="1" hangingPunct="1"/>
            <a:r>
              <a:rPr lang="en-US" smtClean="0"/>
              <a:t>In order to be relevant and applicable, available data must be from a project, process, material, control method, work practice, or other similar activity that closely resembles the current project, activity, etc.</a:t>
            </a:r>
          </a:p>
          <a:p>
            <a:pPr eaLnBrk="1" hangingPunct="1"/>
            <a:r>
              <a:rPr lang="en-US" smtClean="0"/>
              <a:t>An NEA is NOT a couple of pages of air sample data.  It is a thorough, formal, written report documenting the situation at a worksite and KEPT on-site and showing that there will be no exposure to asbestos in excess of the permissible exposure limit.</a:t>
            </a:r>
          </a:p>
          <a:p>
            <a:pPr eaLnBrk="1" hangingPunct="1"/>
            <a:r>
              <a:rPr lang="en-US" smtClean="0"/>
              <a:t>Most contractors will NOT have an NEA.  In such cases, monitoring should occur at the site of the current work.</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D807135-7872-4839-8685-F9722445118F}" type="slidenum">
              <a:rPr lang="en-US" smtClean="0">
                <a:latin typeface="Arial" charset="0"/>
              </a:rPr>
              <a:pPr/>
              <a:t>21</a:t>
            </a:fld>
            <a:endParaRPr lang="en-US" smtClean="0">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pPr eaLnBrk="1" hangingPunct="1"/>
            <a:r>
              <a:rPr lang="en-US" dirty="0" smtClean="0"/>
              <a:t>Describe that periodic monitoring must occur, when personal sampling is to occur, and notification requirements.  Monitoring is to occur daily for Class I and Class I operations.  If not Class I or II but the PEL may be exceeded, monitoring must occur at a frequency that adequately documents work conditions.</a:t>
            </a:r>
          </a:p>
          <a:p>
            <a:pPr eaLnBrk="1" hangingPunct="1"/>
            <a:r>
              <a:rPr lang="en-US" dirty="0" smtClean="0"/>
              <a:t>Information must be provided to employees either in writing or through postings at central locations commonly frequented by the employees.  Information must be distributed or posted no more than five days after results are received. </a:t>
            </a:r>
          </a:p>
          <a:p>
            <a:pPr eaLnBrk="1" hangingPunct="1"/>
            <a:r>
              <a:rPr lang="en-US" dirty="0" smtClean="0"/>
              <a:t>Air sampling issues will be covered in more detail in Chapter 10.</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EA99E5A-D807-4416-8FE3-F22D0E550EC9}" type="slidenum">
              <a:rPr lang="en-US" smtClean="0">
                <a:latin typeface="Arial" charset="0"/>
              </a:rPr>
              <a:pPr/>
              <a:t>22</a:t>
            </a:fld>
            <a:endParaRPr lang="en-US" smtClean="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r>
              <a:rPr lang="en-US" smtClean="0"/>
              <a:t>Engineering controls and work practices are required for all OSHA work class levels.</a:t>
            </a:r>
          </a:p>
          <a:p>
            <a:pPr eaLnBrk="1" hangingPunct="1"/>
            <a:r>
              <a:rPr lang="en-US" smtClean="0"/>
              <a:t>HEPA vacuums are not just simple shop vacuums with cheap HEPA filters from a box store.</a:t>
            </a:r>
          </a:p>
          <a:p>
            <a:pPr eaLnBrk="1" hangingPunct="1"/>
            <a:r>
              <a:rPr lang="en-US" smtClean="0"/>
              <a:t>True HEPA vacs are designed and made for hazardous material handling.</a:t>
            </a:r>
          </a:p>
          <a:p>
            <a:pPr eaLnBrk="1" hangingPunct="1"/>
            <a:r>
              <a:rPr lang="en-US" smtClean="0"/>
              <a:t>Leak tight containers are most often two 6 mil labeled bags if feasible or double 6 mil wrap.  This is required by most states.</a:t>
            </a:r>
          </a:p>
          <a:p>
            <a:pPr eaLnBrk="1" hangingPunct="1"/>
            <a:r>
              <a:rPr lang="en-US" smtClean="0"/>
              <a:t>Wet methods may be used where feasible but exceptions include sites with electrical hazards, roofing issues, freezing temperatures, and similar complications.</a:t>
            </a:r>
          </a:p>
          <a:p>
            <a:pPr eaLnBrk="1" hangingPunct="1"/>
            <a:r>
              <a:rPr lang="en-US" smtClean="0"/>
              <a:t>To achieve compliance with permissible exposure limits and excursion limits, exhaust devices with HEPA filtering are used to ventilate the work area.</a:t>
            </a:r>
          </a:p>
          <a:p>
            <a:pPr eaLnBrk="1" hangingPunct="1"/>
            <a:r>
              <a:rPr lang="en-US" smtClean="0"/>
              <a:t>Negative pressure machines pull air out of a contaminated area with enough velocity and volume to ensure that no positive pressure exists in the work area to allow fibers to migrate outside the area.</a:t>
            </a:r>
          </a:p>
          <a:p>
            <a:pPr eaLnBrk="1" hangingPunct="1"/>
            <a:r>
              <a:rPr lang="en-US" smtClean="0"/>
              <a:t>Workers and work areas are protected by enclosures or isolation (with enclosures almost always used in Class I and II areas).</a:t>
            </a:r>
          </a:p>
          <a:p>
            <a:pPr eaLnBrk="1" hangingPunct="1"/>
            <a:r>
              <a:rPr lang="en-US" smtClean="0"/>
              <a:t>Respiratory protection is required where engineering controls alone cannot keep exposures to fibers below the PELs and ELs.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859ADE1-EC0D-4719-9652-C32078E24290}" type="slidenum">
              <a:rPr lang="en-US" smtClean="0">
                <a:latin typeface="Arial" charset="0"/>
              </a:rPr>
              <a:pPr/>
              <a:t>23</a:t>
            </a:fld>
            <a:endParaRPr lang="en-US" smtClean="0">
              <a:latin typeface="Arial" charset="0"/>
            </a:endParaRPr>
          </a:p>
        </p:txBody>
      </p:sp>
      <p:sp>
        <p:nvSpPr>
          <p:cNvPr id="79875"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p:txBody>
          <a:bodyPr/>
          <a:lstStyle/>
          <a:p>
            <a:pPr eaLnBrk="1" hangingPunct="1">
              <a:defRPr/>
            </a:pPr>
            <a:r>
              <a:rPr lang="en-US" dirty="0" smtClean="0"/>
              <a:t>There are a number of prohibited work practices at all Class I jobs and many Class II jobs:</a:t>
            </a:r>
          </a:p>
          <a:p>
            <a:pPr marL="171450" indent="-171450" eaLnBrk="1" hangingPunct="1">
              <a:buFontTx/>
              <a:buChar char="-"/>
              <a:defRPr/>
            </a:pPr>
            <a:r>
              <a:rPr lang="en-US" dirty="0" smtClean="0"/>
              <a:t>use of high speed abrasive disk saws</a:t>
            </a:r>
          </a:p>
          <a:p>
            <a:pPr marL="171450" indent="-171450" eaLnBrk="1" hangingPunct="1">
              <a:buFontTx/>
              <a:buChar char="-"/>
              <a:defRPr/>
            </a:pPr>
            <a:r>
              <a:rPr lang="en-US" dirty="0" smtClean="0"/>
              <a:t>use of compressed air to remove asbestos</a:t>
            </a:r>
          </a:p>
          <a:p>
            <a:pPr eaLnBrk="1" hangingPunct="1">
              <a:defRPr/>
            </a:pPr>
            <a:r>
              <a:rPr lang="en-US" dirty="0" smtClean="0"/>
              <a:t>Proper work practices and controls must be used:</a:t>
            </a:r>
          </a:p>
          <a:p>
            <a:pPr marL="171450" indent="-171450" eaLnBrk="1" hangingPunct="1">
              <a:buFontTx/>
              <a:buChar char="-"/>
              <a:defRPr/>
            </a:pPr>
            <a:r>
              <a:rPr lang="en-US" dirty="0" smtClean="0"/>
              <a:t>No dry sweeping or shoveling of ACM dust and debris.</a:t>
            </a:r>
          </a:p>
          <a:p>
            <a:pPr marL="171450" indent="-171450" eaLnBrk="1" hangingPunct="1">
              <a:buFontTx/>
              <a:buChar char="-"/>
              <a:defRPr/>
            </a:pPr>
            <a:r>
              <a:rPr lang="en-US" dirty="0" smtClean="0"/>
              <a:t>No rotation of employee work assignments to reduce exposure.  Proper work practices and controls must be used.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C20E4BB-14C3-446B-979E-9A155AB41381}" type="slidenum">
              <a:rPr lang="en-US" smtClean="0">
                <a:latin typeface="Arial" charset="0"/>
              </a:rPr>
              <a:pPr/>
              <a:t>24</a:t>
            </a:fld>
            <a:endParaRPr lang="en-US" smtClean="0">
              <a:latin typeface="Arial" charset="0"/>
            </a:endParaRPr>
          </a:p>
        </p:txBody>
      </p:sp>
      <p:sp>
        <p:nvSpPr>
          <p:cNvPr id="80899"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p:txBody>
          <a:bodyPr/>
          <a:lstStyle/>
          <a:p>
            <a:pPr eaLnBrk="1" hangingPunct="1">
              <a:defRPr/>
            </a:pPr>
            <a:r>
              <a:rPr lang="en-US" dirty="0" smtClean="0"/>
              <a:t>Class I work requirements include:</a:t>
            </a:r>
          </a:p>
          <a:p>
            <a:pPr marL="171450" indent="-171450" eaLnBrk="1" hangingPunct="1">
              <a:buFontTx/>
              <a:buChar char="-"/>
              <a:defRPr/>
            </a:pPr>
            <a:r>
              <a:rPr lang="en-US" dirty="0" smtClean="0"/>
              <a:t>The area must be supervised by a competent person.</a:t>
            </a:r>
          </a:p>
          <a:p>
            <a:pPr marL="171450" indent="-171450" eaLnBrk="1" hangingPunct="1">
              <a:buFontTx/>
              <a:buChar char="-"/>
              <a:defRPr/>
            </a:pPr>
            <a:r>
              <a:rPr lang="en-US" dirty="0" smtClean="0"/>
              <a:t>If the area being disturbed amounts to more than 25 linear feet or 10 square feet or there is no negative exposure assessment, the following requirements exist – interior critical barrier openings to the work area must be sealed; a barrier or isolation method must be used to keep fiber levels outside the work area below background levels or in conformance with AHERA final clearance levels.</a:t>
            </a:r>
          </a:p>
          <a:p>
            <a:pPr eaLnBrk="1" hangingPunct="1">
              <a:defRPr/>
            </a:pPr>
            <a:r>
              <a:rPr lang="en-US" dirty="0" smtClean="0"/>
              <a:t>It is a general industry practice to use negative pressure enclosure, regardless of project size.  Many local and state programs require NPE except for some exterior work and roofing work.</a:t>
            </a:r>
          </a:p>
          <a:p>
            <a:pPr eaLnBrk="1" hangingPunct="1">
              <a:defRPr/>
            </a:pPr>
            <a:r>
              <a:rPr lang="en-US" dirty="0" smtClean="0"/>
              <a:t>Pictures to help explain these issues will be presented in a moment.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8ABF2A6-D326-492D-9AB4-0715E220E058}" type="slidenum">
              <a:rPr lang="en-US" smtClean="0">
                <a:latin typeface="Arial" charset="0"/>
              </a:rPr>
              <a:pPr/>
              <a:t>25</a:t>
            </a:fld>
            <a:endParaRPr lang="en-US" smtClean="0">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r>
              <a:rPr lang="en-US" dirty="0" smtClean="0"/>
              <a:t>These are well known OSHA work practices.</a:t>
            </a:r>
          </a:p>
          <a:p>
            <a:pPr eaLnBrk="1" hangingPunct="1"/>
            <a:r>
              <a:rPr lang="en-US" dirty="0" smtClean="0"/>
              <a:t>Negative pressure enclosures (NPE’s) must have a manometer attached to the work area to assure that a pressure differential of at least -0.02” is maintained </a:t>
            </a:r>
            <a:r>
              <a:rPr lang="en-US" u="sng" dirty="0" smtClean="0"/>
              <a:t>throughout</a:t>
            </a:r>
            <a:r>
              <a:rPr lang="en-US" dirty="0" smtClean="0"/>
              <a:t> the project.</a:t>
            </a:r>
          </a:p>
          <a:p>
            <a:pPr eaLnBrk="1" hangingPunct="1"/>
            <a:r>
              <a:rPr lang="en-US" dirty="0" smtClean="0"/>
              <a:t>Isolation and sealing of HVAC systems is required and may be achieved by use of 2 layers of 6 mil poly sheeting.</a:t>
            </a:r>
          </a:p>
          <a:p>
            <a:pPr eaLnBrk="1" hangingPunct="1"/>
            <a:r>
              <a:rPr lang="en-US" dirty="0" smtClean="0"/>
              <a:t>The layers of poly sheeting on walls and floors vary.  This is not a requirement specifically mandated by OSHA.  Some states and certain job specifications may include itemized requirements that are specific.</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750F90C-88C6-4D73-B29A-9D1D6625AF23}" type="slidenum">
              <a:rPr lang="en-US" smtClean="0">
                <a:latin typeface="Arial" charset="0"/>
              </a:rPr>
              <a:pPr/>
              <a:t>26</a:t>
            </a:fld>
            <a:endParaRPr lang="en-US" smtClean="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r>
              <a:rPr lang="en-US" dirty="0" smtClean="0"/>
              <a:t>Glove bags</a:t>
            </a:r>
            <a:r>
              <a:rPr lang="en-US" baseline="0" dirty="0" smtClean="0"/>
              <a:t> are normally used to address pipe insulation.  </a:t>
            </a:r>
          </a:p>
          <a:p>
            <a:pPr eaLnBrk="1" hangingPunct="1"/>
            <a:r>
              <a:rPr lang="en-US" baseline="0" dirty="0" smtClean="0"/>
              <a:t>Limitations are two workers and 150 degree maximum temperature.</a:t>
            </a:r>
          </a:p>
          <a:p>
            <a:pPr eaLnBrk="1" hangingPunct="1"/>
            <a:r>
              <a:rPr lang="en-US" baseline="0" dirty="0" smtClean="0"/>
              <a:t>Careful </a:t>
            </a:r>
            <a:r>
              <a:rPr lang="en-US" dirty="0" smtClean="0"/>
              <a:t>usage and handling are important.  Bags cannot be</a:t>
            </a:r>
            <a:r>
              <a:rPr lang="en-US" baseline="0" dirty="0" smtClean="0"/>
              <a:t> moved along the length of the pipe.  </a:t>
            </a:r>
          </a:p>
          <a:p>
            <a:pPr eaLnBrk="1" hangingPunct="1"/>
            <a:r>
              <a:rPr lang="en-US" dirty="0" smtClean="0"/>
              <a:t>EPA </a:t>
            </a:r>
            <a:r>
              <a:rPr lang="en-US" dirty="0" err="1" smtClean="0"/>
              <a:t>vac</a:t>
            </a:r>
            <a:r>
              <a:rPr lang="en-US" dirty="0" smtClean="0"/>
              <a:t> evacuation is used to remove debris</a:t>
            </a:r>
            <a:r>
              <a:rPr lang="en-US" baseline="0" dirty="0" smtClean="0"/>
              <a:t> and</a:t>
            </a:r>
            <a:r>
              <a:rPr lang="en-US" dirty="0" smtClean="0"/>
              <a:t> air from the bag.  The bag should be flat when the evacuation is complete.</a:t>
            </a:r>
          </a:p>
          <a:p>
            <a:pPr eaLnBrk="1" hangingPunct="1"/>
            <a:r>
              <a:rPr lang="en-US" dirty="0" smtClean="0"/>
              <a:t>Mini-enclosures are common for small jobs and no more than two workers.  </a:t>
            </a:r>
          </a:p>
          <a:p>
            <a:pPr eaLnBrk="1" hangingPunct="1"/>
            <a:r>
              <a:rPr lang="en-US" dirty="0" smtClean="0"/>
              <a:t>Class I decontamination procedures are not mandatory for mini-enclosures.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FBB923F-947F-4785-B31F-47CFF218A357}" type="slidenum">
              <a:rPr lang="en-US" smtClean="0">
                <a:latin typeface="Arial" charset="0"/>
              </a:rPr>
              <a:pPr/>
              <a:t>27</a:t>
            </a:fld>
            <a:endParaRPr lang="en-US" smtClean="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r>
              <a:rPr lang="en-US" dirty="0" smtClean="0"/>
              <a:t>Critical barrier on door; 2 layers of poly.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FBB923F-947F-4785-B31F-47CFF218A357}" type="slidenum">
              <a:rPr lang="en-US" smtClean="0">
                <a:latin typeface="Arial" charset="0"/>
              </a:rPr>
              <a:pPr/>
              <a:t>28</a:t>
            </a:fld>
            <a:endParaRPr lang="en-US" smtClean="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r>
              <a:rPr lang="en-US" dirty="0" smtClean="0"/>
              <a:t>Workers installing wall and floor poly.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FBB923F-947F-4785-B31F-47CFF218A357}" type="slidenum">
              <a:rPr lang="en-US" smtClean="0">
                <a:latin typeface="Arial" charset="0"/>
              </a:rPr>
              <a:pPr/>
              <a:t>29</a:t>
            </a:fld>
            <a:endParaRPr lang="en-US" smtClean="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r>
              <a:rPr lang="en-US" dirty="0" smtClean="0"/>
              <a:t>A typical negative air machine (NAM).</a:t>
            </a:r>
          </a:p>
          <a:p>
            <a:pPr eaLnBrk="1" hangingPunct="1"/>
            <a:r>
              <a:rPr lang="en-US" dirty="0" smtClean="0"/>
              <a:t>Effective air flow 1,500-2,000 CFM (cubic feet/min).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C9B518D4-138F-4934-9258-0596EC98EC6B}" type="slidenum">
              <a:rPr lang="en-US" smtClean="0">
                <a:latin typeface="Arial" charset="0"/>
              </a:rPr>
              <a:pPr/>
              <a:t>3</a:t>
            </a:fld>
            <a:endParaRPr lang="en-US" smtClean="0">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r>
              <a:rPr lang="en-US" smtClean="0"/>
              <a:t>We will look at the OSHA regulations first.</a:t>
            </a:r>
          </a:p>
          <a:p>
            <a:pPr eaLnBrk="1" hangingPunct="1"/>
            <a:r>
              <a:rPr lang="en-US" smtClean="0"/>
              <a:t>There are three principal OSHA regulations that apply to asbestos in the workplace and they apply in the following settings: general industry, construction industry, and shipyards.</a:t>
            </a:r>
          </a:p>
          <a:p>
            <a:pPr eaLnBrk="1" hangingPunct="1"/>
            <a:r>
              <a:rPr lang="en-US" smtClean="0"/>
              <a:t>The general industry requirements are found in OSHA regulation 29 CFR 1910.1001.</a:t>
            </a:r>
          </a:p>
          <a:p>
            <a:pPr eaLnBrk="1" hangingPunct="1"/>
            <a:r>
              <a:rPr lang="en-US" smtClean="0"/>
              <a:t>This regulation applies to workers in a variety of industrial settings where exposure to asbestos could occur but where workers are not purposefully removing or otherwise disturbing asbestos in their normal or occasional work.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287AD81-9475-42B8-8405-F2A2712DFC82}" type="slidenum">
              <a:rPr lang="en-US" smtClean="0">
                <a:latin typeface="Arial" charset="0"/>
              </a:rPr>
              <a:pPr/>
              <a:t>30</a:t>
            </a:fld>
            <a:endParaRPr lang="en-US" smtClean="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p:spPr>
        <p:txBody>
          <a:bodyPr/>
          <a:lstStyle/>
          <a:p>
            <a:pPr eaLnBrk="1" hangingPunct="1"/>
            <a:r>
              <a:rPr lang="en-US" dirty="0" smtClean="0"/>
              <a:t>Class II work, involves projects of various sizes, does not involve surfacing material or thermal system insulation.</a:t>
            </a:r>
          </a:p>
          <a:p>
            <a:pPr eaLnBrk="1" hangingPunct="1"/>
            <a:r>
              <a:rPr lang="en-US" dirty="0" smtClean="0"/>
              <a:t>The most common Class II projects involve roof work, flooring material, and asbestos siding such as </a:t>
            </a:r>
            <a:r>
              <a:rPr lang="en-US" dirty="0" err="1" smtClean="0"/>
              <a:t>Transite</a:t>
            </a:r>
            <a:r>
              <a:rPr lang="en-US" dirty="0" smtClean="0"/>
              <a:t>®.</a:t>
            </a:r>
          </a:p>
          <a:p>
            <a:pPr eaLnBrk="1" hangingPunct="1"/>
            <a:r>
              <a:rPr lang="en-US" dirty="0" smtClean="0"/>
              <a:t>These projects require supervision by a competent person, critical barriers</a:t>
            </a:r>
            <a:r>
              <a:rPr lang="en-US" baseline="0" dirty="0" smtClean="0"/>
              <a:t> or other isolation methods, drop cloths, and careful cleanup and disposal.</a:t>
            </a:r>
          </a:p>
          <a:p>
            <a:pPr eaLnBrk="1" hangingPunct="1"/>
            <a:r>
              <a:rPr lang="en-US" baseline="0" dirty="0" smtClean="0"/>
              <a:t>There are significant requirements for removal and disturbance of many products as noted on the slide.</a:t>
            </a:r>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E48BB93-A275-4B16-B843-B684BC82CC27}" type="slidenum">
              <a:rPr lang="en-US" smtClean="0">
                <a:latin typeface="Arial" charset="0"/>
              </a:rPr>
              <a:pPr/>
              <a:t>31</a:t>
            </a:fld>
            <a:endParaRPr lang="en-US" smtClean="0">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r>
              <a:rPr lang="en-US" dirty="0" smtClean="0"/>
              <a:t>Class III work is defined</a:t>
            </a:r>
            <a:r>
              <a:rPr lang="en-US" baseline="0" dirty="0" smtClean="0"/>
              <a:t> as work where ACM including TSI and surfacing ACM and PACM may be disturbed, though removal is not the intent of the project.</a:t>
            </a:r>
          </a:p>
          <a:p>
            <a:pPr eaLnBrk="1" hangingPunct="1"/>
            <a:r>
              <a:rPr lang="en-US" baseline="0" dirty="0" smtClean="0"/>
              <a:t>Such work must be managed in a way that protects employees in the area who are not responsible for the direct work on ACM but they are nearby. </a:t>
            </a:r>
          </a:p>
          <a:p>
            <a:pPr eaLnBrk="1" hangingPunct="1"/>
            <a:r>
              <a:rPr lang="en-US" dirty="0" smtClean="0"/>
              <a:t>The</a:t>
            </a:r>
            <a:r>
              <a:rPr lang="en-US" baseline="0" dirty="0" smtClean="0"/>
              <a:t> level of emission control is dependent on the severity of the disturbance or likely disturbance.</a:t>
            </a:r>
          </a:p>
          <a:p>
            <a:pPr eaLnBrk="1" hangingPunct="1"/>
            <a:r>
              <a:rPr lang="en-US" baseline="0" dirty="0" smtClean="0"/>
              <a:t>Class III controls most </a:t>
            </a:r>
            <a:r>
              <a:rPr lang="en-US" dirty="0" smtClean="0"/>
              <a:t>commonly involve a glove bag, a mini enclosure, or flooring work that does not generate more than 1 standard asbestos waste bag of ACM waste.</a:t>
            </a:r>
          </a:p>
          <a:p>
            <a:pPr eaLnBrk="1" hangingPunct="1"/>
            <a:r>
              <a:rPr lang="en-US" dirty="0" smtClean="0"/>
              <a:t>Personal protective equipment is always used with thermal system insulation and surfacing material.</a:t>
            </a:r>
          </a:p>
          <a:p>
            <a:pPr eaLnBrk="1" hangingPunct="1"/>
            <a:r>
              <a:rPr lang="en-US" dirty="0" smtClean="0"/>
              <a:t>For other materials, PPE is not required if a proper negative exposure assessment is available, though NEAs are rare.</a:t>
            </a:r>
          </a:p>
          <a:p>
            <a:pPr eaLnBrk="1" hangingPunct="1"/>
            <a:r>
              <a:rPr lang="en-US" dirty="0" smtClean="0"/>
              <a:t>Class III work should use wet methods</a:t>
            </a:r>
            <a:r>
              <a:rPr lang="en-US" baseline="0" dirty="0" smtClean="0"/>
              <a:t> and local exhaust ventilation unless glove bags are used.</a:t>
            </a:r>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E48BB93-A275-4B16-B843-B684BC82CC27}" type="slidenum">
              <a:rPr lang="en-US" smtClean="0">
                <a:latin typeface="Arial" charset="0"/>
              </a:rPr>
              <a:pPr/>
              <a:t>32</a:t>
            </a:fld>
            <a:endParaRPr lang="en-US" smtClean="0">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r>
              <a:rPr lang="en-US" dirty="0" smtClean="0"/>
              <a:t>Continuing with Class III requirements, drop cloths and mini-enclosures</a:t>
            </a:r>
            <a:r>
              <a:rPr lang="en-US" baseline="0" dirty="0" smtClean="0"/>
              <a:t> or glove bags are to be used when drilling, cutting abrading, sanding, chipping, breaking, or sawing of TSI or surfacing material is occurring or may occur.</a:t>
            </a:r>
          </a:p>
          <a:p>
            <a:pPr eaLnBrk="1" hangingPunct="1"/>
            <a:r>
              <a:rPr lang="en-US" baseline="0" dirty="0" smtClean="0"/>
              <a:t>Drop cloths and plastic barriers or other similar controls are to be used when a negative exposure assessment is not available.</a:t>
            </a:r>
          </a:p>
          <a:p>
            <a:pPr eaLnBrk="1" hangingPunct="1"/>
            <a:r>
              <a:rPr lang="en-US" baseline="0" dirty="0" smtClean="0"/>
              <a:t>Respirator use is prescribed when TSI or surfacing material is disturbed or likely to be disturbed, when an NEA cannot be produced, and where the PEL as defined in the OSHA regulations has been exceeded.</a:t>
            </a:r>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039B503-6859-45CC-9CE5-DFB02AA436DB}" type="slidenum">
              <a:rPr lang="en-US" smtClean="0">
                <a:latin typeface="Arial" charset="0"/>
              </a:rPr>
              <a:pPr/>
              <a:t>33</a:t>
            </a:fld>
            <a:endParaRPr lang="en-US" smtClean="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r>
              <a:rPr lang="en-US" dirty="0" smtClean="0"/>
              <a:t>Class IV work most often applies to those whose work does not require the disturbance of ACM but who could come into contact with ACM.  This includes cleaning and light maintenance staff.</a:t>
            </a:r>
          </a:p>
          <a:p>
            <a:pPr eaLnBrk="1" hangingPunct="1"/>
            <a:r>
              <a:rPr lang="en-US" dirty="0" smtClean="0"/>
              <a:t>Although Class IV workers are allowed to clean up debris generated from Class I, II or III work, most entities relegate this to Class III (or higher) trained workers.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2AB8BFB-F4F7-4B18-BCC3-B3F183097E51}" type="slidenum">
              <a:rPr lang="en-US" smtClean="0">
                <a:latin typeface="Arial" charset="0"/>
              </a:rPr>
              <a:pPr/>
              <a:t>34</a:t>
            </a:fld>
            <a:endParaRPr lang="en-US" smtClean="0">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r>
              <a:rPr lang="en-US" dirty="0" smtClean="0"/>
              <a:t>Detailed information on respirators</a:t>
            </a:r>
            <a:r>
              <a:rPr lang="en-US" baseline="0" dirty="0" smtClean="0"/>
              <a:t> is provided in Chapters 11 and 12.</a:t>
            </a:r>
          </a:p>
          <a:p>
            <a:pPr eaLnBrk="1" hangingPunct="1"/>
            <a:r>
              <a:rPr lang="en-US" dirty="0" smtClean="0"/>
              <a:t>Briefly, respirators should be available and in use where required. </a:t>
            </a:r>
          </a:p>
          <a:p>
            <a:pPr eaLnBrk="1" hangingPunct="1"/>
            <a:r>
              <a:rPr lang="en-US" dirty="0" smtClean="0"/>
              <a:t>They should be appropriate for the work to be done, meet</a:t>
            </a:r>
            <a:r>
              <a:rPr lang="en-US" baseline="0" dirty="0" smtClean="0"/>
              <a:t> NIOSH standards,</a:t>
            </a:r>
            <a:r>
              <a:rPr lang="en-US" dirty="0" smtClean="0"/>
              <a:t> and fit the employees.</a:t>
            </a:r>
          </a:p>
          <a:p>
            <a:pPr eaLnBrk="1" hangingPunct="1"/>
            <a:r>
              <a:rPr lang="en-US" dirty="0" smtClean="0"/>
              <a:t>Medical monitoring is required where respirator use is mandated.</a:t>
            </a:r>
          </a:p>
          <a:p>
            <a:pPr eaLnBrk="1" hangingPunct="1"/>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2AB8BFB-F4F7-4B18-BCC3-B3F183097E51}" type="slidenum">
              <a:rPr lang="en-US" smtClean="0">
                <a:latin typeface="Arial" charset="0"/>
              </a:rPr>
              <a:pPr/>
              <a:t>35</a:t>
            </a:fld>
            <a:endParaRPr lang="en-US" smtClean="0">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r>
              <a:rPr lang="en-US" dirty="0" smtClean="0"/>
              <a:t>Detailed information on respirators</a:t>
            </a:r>
            <a:r>
              <a:rPr lang="en-US" baseline="0" dirty="0" smtClean="0"/>
              <a:t> is provided in Chapters </a:t>
            </a:r>
            <a:r>
              <a:rPr lang="en-US" baseline="0" smtClean="0"/>
              <a:t>11 and 12.</a:t>
            </a:r>
          </a:p>
          <a:p>
            <a:pPr eaLnBrk="1" hangingPunct="1"/>
            <a:r>
              <a:rPr lang="en-US" smtClean="0"/>
              <a:t>Brief </a:t>
            </a:r>
            <a:r>
              <a:rPr lang="en-US" dirty="0" smtClean="0"/>
              <a:t>respirator overview; full treatment for Inspectors later in the program</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BC7F44A-3BC2-4A23-A23E-98A8EDF40CE6}" type="slidenum">
              <a:rPr lang="en-US" smtClean="0">
                <a:latin typeface="Arial" charset="0"/>
              </a:rPr>
              <a:pPr/>
              <a:t>36</a:t>
            </a:fld>
            <a:endParaRPr lang="en-US" smtClean="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r>
              <a:rPr lang="en-US" dirty="0" smtClean="0"/>
              <a:t>This describes when respirators are required.</a:t>
            </a:r>
          </a:p>
          <a:p>
            <a:pPr eaLnBrk="1" hangingPunct="1"/>
            <a:r>
              <a:rPr lang="en-US" dirty="0" smtClean="0"/>
              <a:t>The general industry practice is to train workers in use of respirators if asbestos is to be disturbed.</a:t>
            </a:r>
          </a:p>
          <a:p>
            <a:pPr eaLnBrk="1" hangingPunct="1"/>
            <a:r>
              <a:rPr lang="en-US" dirty="0" smtClean="0"/>
              <a:t>There must be a project NEA if the intent is to work without a respirator.</a:t>
            </a:r>
          </a:p>
          <a:p>
            <a:pPr eaLnBrk="1" hangingPunct="1"/>
            <a:r>
              <a:rPr lang="en-US" dirty="0" smtClean="0"/>
              <a:t>Respirators</a:t>
            </a:r>
            <a:r>
              <a:rPr lang="en-US" baseline="0" dirty="0" smtClean="0"/>
              <a:t> are required for all Class I jobs.  At a minimum, without an NEA, a powered air-purifying respirator must be made available if exposure is expected to be at or below 1.0 fiber per cubic centimeter.</a:t>
            </a:r>
          </a:p>
          <a:p>
            <a:pPr eaLnBrk="1" hangingPunct="1"/>
            <a:r>
              <a:rPr lang="en-US" baseline="0" dirty="0" smtClean="0"/>
              <a:t>Respirators are required for Class II work if ACM is not removed intact.</a:t>
            </a:r>
          </a:p>
          <a:p>
            <a:pPr eaLnBrk="1" hangingPunct="1"/>
            <a:r>
              <a:rPr lang="en-US" baseline="0" dirty="0" smtClean="0"/>
              <a:t>For Class II and II jobs not using the wet method, respirators are required except if a negative exposure assessment exists, the material is on a sloping roof, or if the material is removed intact.</a:t>
            </a:r>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BC7F44A-3BC2-4A23-A23E-98A8EDF40CE6}" type="slidenum">
              <a:rPr lang="en-US" smtClean="0">
                <a:latin typeface="Arial" charset="0"/>
              </a:rPr>
              <a:pPr/>
              <a:t>37</a:t>
            </a:fld>
            <a:endParaRPr lang="en-US" smtClean="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r>
              <a:rPr lang="en-US" dirty="0" smtClean="0"/>
              <a:t>This describes when respirators are required.</a:t>
            </a:r>
          </a:p>
          <a:p>
            <a:pPr eaLnBrk="1" hangingPunct="1"/>
            <a:r>
              <a:rPr lang="en-US" dirty="0" smtClean="0"/>
              <a:t>The general industry practice is to train workers in use of respirators if asbestos is to be disturbed.</a:t>
            </a:r>
          </a:p>
          <a:p>
            <a:pPr eaLnBrk="1" hangingPunct="1"/>
            <a:r>
              <a:rPr lang="en-US" dirty="0" smtClean="0"/>
              <a:t>There must be a project NEA if the intent is </a:t>
            </a:r>
            <a:r>
              <a:rPr lang="en-US" smtClean="0"/>
              <a:t>to work </a:t>
            </a:r>
            <a:r>
              <a:rPr lang="en-US" dirty="0" smtClean="0"/>
              <a:t>without a respirator.</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B374BEC-45F9-409E-B101-BB5EDD9267B1}" type="slidenum">
              <a:rPr lang="en-US" smtClean="0">
                <a:latin typeface="Arial" charset="0"/>
              </a:rPr>
              <a:pPr/>
              <a:t>38</a:t>
            </a:fld>
            <a:endParaRPr lang="en-US" smtClean="0">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r>
              <a:rPr lang="en-US" dirty="0" smtClean="0"/>
              <a:t>It is a general industry practice to use protective clothing for all Class I-III work.</a:t>
            </a:r>
          </a:p>
          <a:p>
            <a:pPr eaLnBrk="1" hangingPunct="1"/>
            <a:r>
              <a:rPr lang="en-US" dirty="0" smtClean="0"/>
              <a:t>It is required if fiber counts are expected to be greater than the PELs, if there is no NEA, and</a:t>
            </a:r>
            <a:r>
              <a:rPr lang="en-US" baseline="0" dirty="0" smtClean="0"/>
              <a:t> if a Class I job involves more than 25 linear feet or more than 10 square feet of material.</a:t>
            </a:r>
          </a:p>
          <a:p>
            <a:pPr eaLnBrk="1" hangingPunct="1"/>
            <a:r>
              <a:rPr lang="en-US" baseline="0" dirty="0" smtClean="0"/>
              <a:t>Protective clothing includes coverings for the entire body including head, feet, and hands. </a:t>
            </a:r>
          </a:p>
          <a:p>
            <a:pPr eaLnBrk="1" hangingPunct="1"/>
            <a:r>
              <a:rPr lang="en-US" baseline="0" dirty="0" smtClean="0"/>
              <a:t>Examination of clothing is required once per shift.  If ripped or torn, it must be repaired or replaced.</a:t>
            </a:r>
            <a:endParaRPr lang="en-US" dirty="0" smtClean="0"/>
          </a:p>
          <a:p>
            <a:pPr eaLnBrk="1" hangingPunct="1"/>
            <a:r>
              <a:rPr lang="en-US" dirty="0" smtClean="0"/>
              <a:t>Laundering is virtually unheard of today due to the availability and use of disposable garments.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C3E6D4FB-DC0C-43C8-9EEC-A16DD1E84E8A}" type="slidenum">
              <a:rPr lang="en-US" smtClean="0">
                <a:latin typeface="Arial" charset="0"/>
              </a:rPr>
              <a:pPr/>
              <a:t>39</a:t>
            </a:fld>
            <a:endParaRPr lang="en-US" smtClean="0">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r>
              <a:rPr lang="en-US" dirty="0" smtClean="0"/>
              <a:t>This</a:t>
            </a:r>
            <a:r>
              <a:rPr lang="en-US" baseline="0" dirty="0" smtClean="0"/>
              <a:t> is a very important and often overlooked issue – hygiene facilities!</a:t>
            </a:r>
            <a:endParaRPr lang="en-US" dirty="0" smtClean="0"/>
          </a:p>
          <a:p>
            <a:pPr eaLnBrk="1" hangingPunct="1"/>
            <a:r>
              <a:rPr lang="en-US" dirty="0" smtClean="0"/>
              <a:t>Many abatement workers are poorly trained and may not know how to set up cleaning facilities properly.</a:t>
            </a:r>
          </a:p>
          <a:p>
            <a:pPr eaLnBrk="1" hangingPunct="1"/>
            <a:r>
              <a:rPr lang="en-US" dirty="0" smtClean="0"/>
              <a:t>If not supervised workers, may not properly decontaminate.</a:t>
            </a:r>
          </a:p>
          <a:p>
            <a:pPr eaLnBrk="1" hangingPunct="1"/>
            <a:r>
              <a:rPr lang="en-US" dirty="0" smtClean="0"/>
              <a:t>For Class</a:t>
            </a:r>
            <a:r>
              <a:rPr lang="en-US" baseline="0" dirty="0" smtClean="0"/>
              <a:t> I work with more than 25 linear feet or 10 square feet of asbestos, a 3-stage </a:t>
            </a:r>
            <a:r>
              <a:rPr lang="en-US" baseline="0" dirty="0" err="1" smtClean="0"/>
              <a:t>decon</a:t>
            </a:r>
            <a:r>
              <a:rPr lang="en-US" baseline="0" dirty="0" smtClean="0"/>
              <a:t> area is required with a clean room, shower, and equipment room.</a:t>
            </a:r>
          </a:p>
          <a:p>
            <a:pPr eaLnBrk="1" hangingPunct="1"/>
            <a:r>
              <a:rPr lang="en-US" baseline="0" dirty="0" smtClean="0"/>
              <a:t>If a full, indoor </a:t>
            </a:r>
            <a:r>
              <a:rPr lang="en-US" baseline="0" dirty="0" err="1" smtClean="0"/>
              <a:t>decon</a:t>
            </a:r>
            <a:r>
              <a:rPr lang="en-US" baseline="0" dirty="0" smtClean="0"/>
              <a:t> room cannot be accommodated, a suitable alternative must be created, even if outdoors.</a:t>
            </a:r>
          </a:p>
          <a:p>
            <a:pPr eaLnBrk="1" hangingPunct="1"/>
            <a:r>
              <a:rPr lang="en-US" baseline="0" dirty="0" smtClean="0"/>
              <a:t>There are clear expectations for decontamination except in the event of serious emergencies.  Proper use including entry and exit from </a:t>
            </a:r>
            <a:r>
              <a:rPr lang="en-US" baseline="0" dirty="0" err="1" smtClean="0"/>
              <a:t>decon</a:t>
            </a:r>
            <a:r>
              <a:rPr lang="en-US" baseline="0" dirty="0" smtClean="0"/>
              <a:t> are required at all other times.</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AB0C802-F3B6-401B-A2D4-7EF6CF401FFE}" type="slidenum">
              <a:rPr lang="en-US" smtClean="0">
                <a:latin typeface="Arial" charset="0"/>
              </a:rPr>
              <a:pPr/>
              <a:t>4</a:t>
            </a:fld>
            <a:endParaRPr lang="en-US" smtClean="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r>
              <a:rPr lang="en-US" smtClean="0"/>
              <a:t>The second OSHA regulation covers the construction industry and is found in 29 CFR 1926.1101.</a:t>
            </a:r>
          </a:p>
          <a:p>
            <a:pPr eaLnBrk="1" hangingPunct="1"/>
            <a:r>
              <a:rPr lang="en-US" smtClean="0"/>
              <a:t>This regulation applies to construction workers who could be exposed to asbestos during various construction work.  This incudes workers involved in asbestos removal.</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C6B217CD-82A7-4DBA-A1F8-CB830D0303AC}" type="slidenum">
              <a:rPr lang="en-US" smtClean="0">
                <a:latin typeface="Arial" charset="0"/>
              </a:rPr>
              <a:pPr/>
              <a:t>40</a:t>
            </a:fld>
            <a:endParaRPr lang="en-US" smtClean="0">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r>
              <a:rPr lang="en-US" dirty="0" smtClean="0"/>
              <a:t>This is a plan view of a</a:t>
            </a:r>
            <a:r>
              <a:rPr lang="en-US" baseline="0" dirty="0" smtClean="0"/>
              <a:t> typical design for a decontamination </a:t>
            </a:r>
            <a:r>
              <a:rPr lang="en-US" dirty="0" smtClean="0"/>
              <a:t>system that is required for Class I work.</a:t>
            </a:r>
          </a:p>
          <a:p>
            <a:pPr eaLnBrk="1" hangingPunct="1"/>
            <a:r>
              <a:rPr lang="en-US" dirty="0" smtClean="0"/>
              <a:t>Many states have specific requirements for the construction of </a:t>
            </a:r>
            <a:r>
              <a:rPr lang="en-US" dirty="0" err="1" smtClean="0"/>
              <a:t>decon</a:t>
            </a:r>
            <a:r>
              <a:rPr lang="en-US" baseline="0" dirty="0" smtClean="0"/>
              <a:t> rooms.</a:t>
            </a:r>
          </a:p>
          <a:p>
            <a:pPr eaLnBrk="1" hangingPunct="1"/>
            <a:r>
              <a:rPr lang="en-US" baseline="0" dirty="0" smtClean="0"/>
              <a:t>Notice the work area with outflow of air plus a wash down room, load out room, and equipment room that are dirty.</a:t>
            </a:r>
            <a:endParaRPr 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D10A3DE-D4B5-4923-B102-E65ABFA03A69}" type="slidenum">
              <a:rPr lang="en-US" smtClean="0">
                <a:latin typeface="Arial" charset="0"/>
              </a:rPr>
              <a:pPr/>
              <a:t>41</a:t>
            </a:fld>
            <a:endParaRPr lang="en-US" smtClean="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r>
              <a:rPr lang="en-US" dirty="0" smtClean="0"/>
              <a:t>Decontamination is</a:t>
            </a:r>
            <a:r>
              <a:rPr lang="en-US" baseline="0" dirty="0" smtClean="0"/>
              <a:t> also required for smaller Class I projects as well as certain Class II and II work where PELs are </a:t>
            </a:r>
            <a:r>
              <a:rPr lang="en-US" baseline="0" dirty="0" err="1" smtClean="0"/>
              <a:t>exceded</a:t>
            </a:r>
            <a:r>
              <a:rPr lang="en-US" baseline="0" dirty="0" smtClean="0"/>
              <a:t> or there is no NEA.</a:t>
            </a:r>
          </a:p>
          <a:p>
            <a:pPr eaLnBrk="1" hangingPunct="1"/>
            <a:r>
              <a:rPr lang="en-US" baseline="0" dirty="0" smtClean="0"/>
              <a:t>In such cases there must be an equipment room or decontamination room adjacent to the work area.</a:t>
            </a:r>
          </a:p>
          <a:p>
            <a:pPr eaLnBrk="1" hangingPunct="1"/>
            <a:r>
              <a:rPr lang="en-US" dirty="0" smtClean="0"/>
              <a:t>Entry and exit</a:t>
            </a:r>
            <a:r>
              <a:rPr lang="en-US" baseline="0" dirty="0" smtClean="0"/>
              <a:t> procedures must be properly followed from the work area.</a:t>
            </a:r>
            <a:endParaRPr 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D10A3DE-D4B5-4923-B102-E65ABFA03A69}" type="slidenum">
              <a:rPr lang="en-US" smtClean="0">
                <a:latin typeface="Arial" charset="0"/>
              </a:rPr>
              <a:pPr/>
              <a:t>42</a:t>
            </a:fld>
            <a:endParaRPr lang="en-US" smtClean="0">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r>
              <a:rPr lang="en-US" dirty="0" smtClean="0"/>
              <a:t>For Class IV jobs, employees must comply with requirements of higher classifications if working in regulated areas.</a:t>
            </a:r>
          </a:p>
          <a:p>
            <a:pPr eaLnBrk="1" hangingPunct="1"/>
            <a:r>
              <a:rPr lang="en-US" dirty="0" smtClean="0"/>
              <a:t>If not working in regulated areas, modified </a:t>
            </a:r>
            <a:r>
              <a:rPr lang="en-US" dirty="0" err="1" smtClean="0"/>
              <a:t>decon</a:t>
            </a:r>
            <a:r>
              <a:rPr lang="en-US" dirty="0" smtClean="0"/>
              <a:t> facilities may be used.</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5CA5C6C-D9E2-4078-8404-8E451B4CFE06}" type="slidenum">
              <a:rPr lang="en-US" smtClean="0">
                <a:latin typeface="Arial" charset="0"/>
              </a:rPr>
              <a:pPr/>
              <a:t>43</a:t>
            </a:fld>
            <a:endParaRPr lang="en-US" smtClean="0">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r>
              <a:rPr lang="en-US" dirty="0" smtClean="0"/>
              <a:t>Building and facility owners as</a:t>
            </a:r>
            <a:r>
              <a:rPr lang="en-US" baseline="0" dirty="0" smtClean="0"/>
              <a:t> well as employers have responsibilities for communicating hazards associated with asbestos .</a:t>
            </a:r>
          </a:p>
          <a:p>
            <a:pPr eaLnBrk="1" hangingPunct="1"/>
            <a:r>
              <a:rPr lang="en-US" baseline="0" dirty="0" smtClean="0"/>
              <a:t>Employees subject to the asbestos construction standard must be informed by their employers of the hazards and exposure avoidance procedures for asbestos.</a:t>
            </a:r>
            <a:endParaRPr 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864A22B-3910-4E90-BEF4-6AEE2E28F06D}" type="slidenum">
              <a:rPr lang="en-US" smtClean="0">
                <a:latin typeface="Arial" charset="0"/>
              </a:rPr>
              <a:pPr/>
              <a:t>44</a:t>
            </a:fld>
            <a:endParaRPr lang="en-US" smtClean="0">
              <a:latin typeface="Arial"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p:spPr>
        <p:txBody>
          <a:bodyPr/>
          <a:lstStyle/>
          <a:p>
            <a:pPr eaLnBrk="1" hangingPunct="1"/>
            <a:r>
              <a:rPr lang="en-US" dirty="0" smtClean="0"/>
              <a:t>Property owners must determine the presence or absence, the location, and the quantity of asbestos-containing materials and presumed</a:t>
            </a:r>
            <a:r>
              <a:rPr lang="en-US" baseline="0" dirty="0" smtClean="0"/>
              <a:t> </a:t>
            </a:r>
            <a:r>
              <a:rPr lang="en-US" dirty="0" smtClean="0"/>
              <a:t>asbestos-containing materials before</a:t>
            </a:r>
            <a:r>
              <a:rPr lang="en-US" baseline="0" dirty="0" smtClean="0"/>
              <a:t> work starts at a work site.</a:t>
            </a:r>
          </a:p>
          <a:p>
            <a:pPr eaLnBrk="1" hangingPunct="1"/>
            <a:r>
              <a:rPr lang="en-US" baseline="0" dirty="0" smtClean="0"/>
              <a:t>Notification may be in writing or given verbally to individuals applying or bidding for work, employees at the site, and tenants of commercial businesses.  The latter does not apply to apartment dwellers.</a:t>
            </a:r>
            <a:endParaRPr lang="en-US" dirty="0" smtClean="0"/>
          </a:p>
          <a:p>
            <a:pPr eaLnBrk="1" hangingPunct="1"/>
            <a:r>
              <a:rPr lang="en-US" dirty="0" smtClean="0"/>
              <a:t>“Newly discovered” usually means that ACM or PACM</a:t>
            </a:r>
            <a:r>
              <a:rPr lang="en-US" baseline="0" dirty="0" smtClean="0"/>
              <a:t> was </a:t>
            </a:r>
            <a:r>
              <a:rPr lang="en-US" dirty="0" smtClean="0"/>
              <a:t>undiscovered during the initial asbestos inspection and was later found to be present.</a:t>
            </a:r>
          </a:p>
          <a:p>
            <a:pPr eaLnBrk="1" hangingPunct="1"/>
            <a:r>
              <a:rPr lang="en-US" dirty="0" smtClean="0"/>
              <a:t>If a material dates</a:t>
            </a:r>
            <a:r>
              <a:rPr lang="en-US" baseline="0" dirty="0" smtClean="0"/>
              <a:t> back to 1</a:t>
            </a:r>
            <a:r>
              <a:rPr lang="en-US" dirty="0" smtClean="0"/>
              <a:t>980 or earlier, it should be sampled and analyzed and the results communicated within 24 hours.</a:t>
            </a:r>
          </a:p>
          <a:p>
            <a:pPr eaLnBrk="1" hangingPunct="1"/>
            <a:r>
              <a:rPr lang="en-US" dirty="0" smtClean="0"/>
              <a:t>Missed materials are not uncommon in demo work.</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BDDE72B2-EE0B-4B9B-88EA-A2BF888B26AA}" type="slidenum">
              <a:rPr lang="en-US" smtClean="0">
                <a:latin typeface="Arial" charset="0"/>
              </a:rPr>
              <a:pPr/>
              <a:t>45</a:t>
            </a:fld>
            <a:endParaRPr lang="en-US" smtClean="0">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r>
              <a:rPr lang="en-US" dirty="0" smtClean="0"/>
              <a:t>Employers have responsibilities for notification too, even</a:t>
            </a:r>
            <a:r>
              <a:rPr lang="en-US" baseline="0" dirty="0" smtClean="0"/>
              <a:t> if they are not the owner of a building they occupy.</a:t>
            </a:r>
          </a:p>
          <a:p>
            <a:pPr eaLnBrk="1" hangingPunct="1"/>
            <a:r>
              <a:rPr lang="en-US" baseline="0" dirty="0" smtClean="0"/>
              <a:t>When employers discover ACM or PACM, they are to inform owners, their workers, adjacent workers, and others who may be affected.</a:t>
            </a:r>
          </a:p>
          <a:p>
            <a:pPr eaLnBrk="1" hangingPunct="1"/>
            <a:r>
              <a:rPr lang="en-US" baseline="0" dirty="0" smtClean="0"/>
              <a:t>They must advise of the presence, location, and amount of asbestos material that has been discovered.</a:t>
            </a:r>
          </a:p>
          <a:p>
            <a:pPr eaLnBrk="1" hangingPunct="1"/>
            <a:r>
              <a:rPr lang="en-US" baseline="0" dirty="0" smtClean="0"/>
              <a:t>They must let everyone know what individuals are to do to avoid risks of asbestos exposure.</a:t>
            </a:r>
            <a:endParaRPr 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0D29263F-D166-4BF4-B42F-93E7B90749C0}" type="slidenum">
              <a:rPr lang="en-US" smtClean="0">
                <a:latin typeface="Arial" charset="0"/>
              </a:rPr>
              <a:pPr/>
              <a:t>46</a:t>
            </a:fld>
            <a:endParaRPr lang="en-US" smtClean="0">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r>
              <a:rPr lang="en-US" dirty="0" smtClean="0"/>
              <a:t>OSHA requires signs and labeling in conspicuous areas where workers could come in contact with asbestos materials.</a:t>
            </a:r>
          </a:p>
          <a:p>
            <a:pPr eaLnBrk="1" hangingPunct="1"/>
            <a:r>
              <a:rPr lang="en-US" dirty="0" smtClean="0"/>
              <a:t>The signs are similar to regulated area signs,</a:t>
            </a:r>
            <a:r>
              <a:rPr lang="en-US" baseline="0" dirty="0" smtClean="0"/>
              <a:t> but exclude</a:t>
            </a:r>
            <a:r>
              <a:rPr lang="en-US" dirty="0" smtClean="0"/>
              <a:t> the respiratory protection language.</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488350B-D9D7-4A25-A1E1-9D6EA40BFB95}" type="slidenum">
              <a:rPr lang="en-US" smtClean="0">
                <a:latin typeface="Arial" charset="0"/>
              </a:rPr>
              <a:pPr/>
              <a:t>47</a:t>
            </a:fld>
            <a:endParaRPr lang="en-US" smtClean="0">
              <a:latin typeface="Arial"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r>
              <a:rPr lang="en-US" dirty="0" smtClean="0"/>
              <a:t>Class I workers and certain Class II workers</a:t>
            </a:r>
            <a:r>
              <a:rPr lang="en-US" baseline="0" dirty="0" smtClean="0"/>
              <a:t> </a:t>
            </a:r>
            <a:r>
              <a:rPr lang="en-US" dirty="0" smtClean="0"/>
              <a:t>are required to receive initial</a:t>
            </a:r>
            <a:r>
              <a:rPr lang="en-US" baseline="0" dirty="0" smtClean="0"/>
              <a:t> training of 32 hours; supervisors get 40 hours; annual refresher training is 8 hours.</a:t>
            </a:r>
          </a:p>
          <a:p>
            <a:pPr eaLnBrk="1" hangingPunct="1"/>
            <a:r>
              <a:rPr lang="en-US" baseline="0" dirty="0" smtClean="0"/>
              <a:t>The Class I agenda as specified for </a:t>
            </a:r>
            <a:r>
              <a:rPr lang="en-US" dirty="0" smtClean="0"/>
              <a:t>model accreditation plan asbestos</a:t>
            </a:r>
            <a:r>
              <a:rPr lang="en-US" baseline="0" dirty="0" smtClean="0"/>
              <a:t> abatement worker training</a:t>
            </a:r>
            <a:r>
              <a:rPr lang="en-US" dirty="0" smtClean="0"/>
              <a:t>.</a:t>
            </a:r>
          </a:p>
          <a:p>
            <a:pPr eaLnBrk="1" hangingPunct="1"/>
            <a:r>
              <a:rPr lang="en-US" dirty="0" smtClean="0"/>
              <a:t>Agendas found within the AHERA MAP and ASHARA programs can be customized to meet this Class I</a:t>
            </a:r>
            <a:r>
              <a:rPr lang="en-US" baseline="0" dirty="0" smtClean="0"/>
              <a:t> training requirement.</a:t>
            </a:r>
            <a:endParaRPr lang="en-US" dirty="0" smtClean="0"/>
          </a:p>
          <a:p>
            <a:pPr eaLnBrk="1" hangingPunct="1"/>
            <a:r>
              <a:rPr lang="en-US" dirty="0" smtClean="0"/>
              <a:t>Many states have specific approval processes for asbestos training programs.</a:t>
            </a:r>
          </a:p>
          <a:p>
            <a:pPr eaLnBrk="1" hangingPunct="1"/>
            <a:r>
              <a:rPr lang="en-US" dirty="0" smtClean="0"/>
              <a:t>States issue accreditation for the AHERA disciplines; generally not Class II, III or IV.</a:t>
            </a:r>
          </a:p>
          <a:p>
            <a:pPr eaLnBrk="1" hangingPunct="1"/>
            <a:r>
              <a:rPr lang="en-US" dirty="0" smtClean="0"/>
              <a:t>Class II</a:t>
            </a:r>
            <a:r>
              <a:rPr lang="en-US" baseline="0" dirty="0" smtClean="0"/>
              <a:t> training is 8 hours of hands-on with an annual refresher.</a:t>
            </a:r>
            <a:endParaRPr lang="en-US" dirty="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488350B-D9D7-4A25-A1E1-9D6EA40BFB95}" type="slidenum">
              <a:rPr lang="en-US" smtClean="0">
                <a:latin typeface="Arial" charset="0"/>
              </a:rPr>
              <a:pPr/>
              <a:t>48</a:t>
            </a:fld>
            <a:endParaRPr lang="en-US" smtClean="0">
              <a:latin typeface="Arial"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r>
              <a:rPr lang="en-US" dirty="0" smtClean="0"/>
              <a:t>Class III training</a:t>
            </a:r>
            <a:r>
              <a:rPr lang="en-US" baseline="0" dirty="0" smtClean="0"/>
              <a:t> must be consistent with the Local Education Agency maintenance and custodial staff training requirements.</a:t>
            </a:r>
          </a:p>
          <a:p>
            <a:pPr eaLnBrk="1" hangingPunct="1"/>
            <a:r>
              <a:rPr lang="en-US" baseline="0" dirty="0" smtClean="0"/>
              <a:t>2 hours of awareness training is supplemented by 14 hours of training on asbestos handling, respiratory protection, and hands-on training focusing on respiratory protection, other personal protection measures, and good work practices.</a:t>
            </a:r>
          </a:p>
          <a:p>
            <a:pPr eaLnBrk="1" hangingPunct="1"/>
            <a:r>
              <a:rPr lang="en-US" baseline="0" dirty="0" smtClean="0"/>
              <a:t>Class IV training is two hours with an annual refresher.  This training is for staff regardless of whether they will be required to work with asbestos.</a:t>
            </a:r>
            <a:endParaRPr lang="en-US" dirty="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2FEBA09-9E1C-4E76-A95B-D95E58727FDE}" type="slidenum">
              <a:rPr lang="en-US" smtClean="0">
                <a:latin typeface="Arial" charset="0"/>
              </a:rPr>
              <a:pPr/>
              <a:t>49</a:t>
            </a:fld>
            <a:endParaRPr lang="en-US" smtClean="0">
              <a:latin typeface="Arial"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r>
              <a:rPr lang="en-US" dirty="0" smtClean="0"/>
              <a:t>Housekeeping </a:t>
            </a:r>
            <a:r>
              <a:rPr lang="en-US" dirty="0" err="1" smtClean="0"/>
              <a:t>referrs</a:t>
            </a:r>
            <a:r>
              <a:rPr lang="en-US" baseline="0" dirty="0" smtClean="0"/>
              <a:t> </a:t>
            </a:r>
            <a:r>
              <a:rPr lang="en-US" dirty="0" smtClean="0"/>
              <a:t>to day-to-day handling of ACM.</a:t>
            </a:r>
          </a:p>
          <a:p>
            <a:pPr eaLnBrk="1" hangingPunct="1"/>
            <a:r>
              <a:rPr lang="en-US" dirty="0" smtClean="0"/>
              <a:t>HEPA vacuums are used for clean up of work area dust and debris.  They are NOT shop </a:t>
            </a:r>
            <a:r>
              <a:rPr lang="en-US" dirty="0" err="1" smtClean="0"/>
              <a:t>vacs</a:t>
            </a:r>
            <a:r>
              <a:rPr lang="en-US" dirty="0" smtClean="0"/>
              <a:t>.</a:t>
            </a:r>
          </a:p>
          <a:p>
            <a:pPr eaLnBrk="1" hangingPunct="1"/>
            <a:r>
              <a:rPr lang="en-US" dirty="0" smtClean="0"/>
              <a:t>ACM waste must be placed in leak tight containers and disposed properly.</a:t>
            </a:r>
            <a:r>
              <a:rPr lang="en-US" baseline="0" dirty="0" smtClean="0"/>
              <a:t>  A</a:t>
            </a:r>
            <a:r>
              <a:rPr lang="en-US" dirty="0" smtClean="0"/>
              <a:t> dumpster behind the building is</a:t>
            </a:r>
            <a:r>
              <a:rPr lang="en-US" baseline="0" dirty="0" smtClean="0"/>
              <a:t> not an appropriate disposal facility.</a:t>
            </a:r>
            <a:endParaRPr lang="en-US" dirty="0" smtClean="0"/>
          </a:p>
          <a:p>
            <a:pPr eaLnBrk="1" hangingPunct="1"/>
            <a:r>
              <a:rPr lang="en-US" dirty="0" smtClean="0"/>
              <a:t>There are specific requirements exist for flooring</a:t>
            </a:r>
            <a:r>
              <a:rPr lang="en-US" baseline="0" dirty="0" smtClean="0"/>
              <a:t> material</a:t>
            </a:r>
            <a:r>
              <a:rPr lang="en-US" dirty="0" smtClean="0"/>
              <a:t> (low abrasion and no dry buffing or sanding</a:t>
            </a:r>
            <a:r>
              <a:rPr lang="en-US" baseline="0" dirty="0" smtClean="0"/>
              <a:t>.</a:t>
            </a:r>
          </a:p>
          <a:p>
            <a:pPr eaLnBrk="1" hangingPunct="1"/>
            <a:r>
              <a:rPr lang="en-US" baseline="0" dirty="0" smtClean="0"/>
              <a:t>Proper cleaning, collection, packaging, and disposal are required.  Materials subject to this requirement includes waste, debris, and dust in areas with thermal system insulation or ACM that is obviously in a deteriorated condition.</a:t>
            </a:r>
            <a:endParaRPr lang="en-US" dirty="0" smtClean="0"/>
          </a:p>
          <a:p>
            <a:pPr eaLnBrk="1" hangingPunct="1"/>
            <a:endParaRPr lang="en-US" dirty="0" smtClean="0"/>
          </a:p>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345EEB6-8FC1-4406-AA51-9BBDE61EC396}" type="slidenum">
              <a:rPr lang="en-US" smtClean="0">
                <a:latin typeface="Arial" charset="0"/>
              </a:rPr>
              <a:pPr/>
              <a:t>5</a:t>
            </a:fld>
            <a:endParaRPr lang="en-US" smtClean="0">
              <a:latin typeface="Arial"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r>
              <a:rPr lang="en-US" smtClean="0"/>
              <a:t>The third category is shipyards and ships, found in OSHA regulation 29 CFR 1915.1001.</a:t>
            </a:r>
          </a:p>
          <a:p>
            <a:pPr eaLnBrk="1" hangingPunct="1"/>
            <a:r>
              <a:rPr lang="en-US" smtClean="0"/>
              <a:t>This regulation has requirements that are very similar to the construction industry requirements.</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3B52886E-BB2F-48A1-AB14-7EF44CCB8F23}" type="slidenum">
              <a:rPr lang="en-US" smtClean="0">
                <a:latin typeface="Arial" charset="0"/>
              </a:rPr>
              <a:pPr/>
              <a:t>50</a:t>
            </a:fld>
            <a:endParaRPr lang="en-US" smtClean="0">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r>
              <a:rPr lang="en-US" dirty="0" smtClean="0"/>
              <a:t>Medical surveillance is not an automatic requirement just because workers are near asbestos.</a:t>
            </a:r>
            <a:r>
              <a:rPr lang="en-US" baseline="0" dirty="0" smtClean="0"/>
              <a:t>  This is</a:t>
            </a:r>
            <a:r>
              <a:rPr lang="en-US" dirty="0" smtClean="0"/>
              <a:t> a common misconception.</a:t>
            </a:r>
          </a:p>
          <a:p>
            <a:pPr eaLnBrk="1" hangingPunct="1"/>
            <a:r>
              <a:rPr lang="en-US" dirty="0" smtClean="0"/>
              <a:t>The first two bullets are the requirements for the OSHA asbestos construction standard.</a:t>
            </a:r>
          </a:p>
          <a:p>
            <a:pPr eaLnBrk="1" hangingPunct="1"/>
            <a:r>
              <a:rPr lang="en-US" dirty="0" smtClean="0"/>
              <a:t>The third bullet is also important.  If required to wear a respirator, a baseline medical evaluation is a must.  Fit testing must occur.  After these two requirements</a:t>
            </a:r>
            <a:r>
              <a:rPr lang="en-US" baseline="0" dirty="0" smtClean="0"/>
              <a:t> have been met, then use of the respirator is allowed.</a:t>
            </a:r>
          </a:p>
          <a:p>
            <a:pPr eaLnBrk="1" hangingPunct="1"/>
            <a:r>
              <a:rPr lang="en-US" baseline="0" dirty="0" smtClean="0"/>
              <a:t>Medical surveillance is to be provided at no cost to the employee.</a:t>
            </a:r>
          </a:p>
          <a:p>
            <a:pPr eaLnBrk="1" hangingPunct="1"/>
            <a:r>
              <a:rPr lang="en-US" baseline="0" dirty="0" smtClean="0"/>
              <a:t>After the baseline examination, annual reexamination is required.  Both must be performed by qualified medical personnel.</a:t>
            </a:r>
          </a:p>
          <a:p>
            <a:pPr eaLnBrk="1" hangingPunct="1"/>
            <a:r>
              <a:rPr lang="en-US" baseline="0" dirty="0" smtClean="0"/>
              <a:t>Annual exam results are compared to the baseline exam to determine any changes that might necessitate corrective measures. </a:t>
            </a:r>
            <a:endParaRPr lang="en-US" dirty="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6A3BC84-008C-43A8-81CE-4EB3DDE24EEA}" type="slidenum">
              <a:rPr lang="en-US" smtClean="0">
                <a:latin typeface="Arial" charset="0"/>
              </a:rPr>
              <a:pPr/>
              <a:t>51</a:t>
            </a:fld>
            <a:endParaRPr lang="en-US" smtClean="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p:spPr>
        <p:txBody>
          <a:bodyPr/>
          <a:lstStyle/>
          <a:p>
            <a:pPr eaLnBrk="1" hangingPunct="1"/>
            <a:r>
              <a:rPr lang="en-US" dirty="0" smtClean="0"/>
              <a:t>The first 3 bullets are requirements</a:t>
            </a:r>
            <a:r>
              <a:rPr lang="en-US" baseline="0" dirty="0" smtClean="0"/>
              <a:t> of a medical examination.</a:t>
            </a:r>
            <a:endParaRPr lang="en-US" dirty="0" smtClean="0"/>
          </a:p>
          <a:p>
            <a:pPr eaLnBrk="1" hangingPunct="1"/>
            <a:r>
              <a:rPr lang="en-US" dirty="0" smtClean="0"/>
              <a:t>The format of the medical questionnaire is found in Appendix D of the asbestos construction standard.</a:t>
            </a:r>
          </a:p>
          <a:p>
            <a:pPr eaLnBrk="1" hangingPunct="1"/>
            <a:r>
              <a:rPr lang="en-US" dirty="0" smtClean="0"/>
              <a:t>Physicians offices generally issue documents to prove a respirator can be worn by the worker(s)</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60CC41C-D623-48A2-B10F-0779BD264277}" type="slidenum">
              <a:rPr lang="en-US" smtClean="0">
                <a:latin typeface="Arial" charset="0"/>
              </a:rPr>
              <a:pPr/>
              <a:t>52</a:t>
            </a:fld>
            <a:endParaRPr lang="en-US" smtClean="0">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p:spPr>
        <p:txBody>
          <a:bodyPr/>
          <a:lstStyle/>
          <a:p>
            <a:pPr eaLnBrk="1" hangingPunct="1"/>
            <a:r>
              <a:rPr lang="en-US" dirty="0" smtClean="0"/>
              <a:t>Recordkeeping</a:t>
            </a:r>
            <a:r>
              <a:rPr lang="en-US" baseline="0" dirty="0" smtClean="0"/>
              <a:t> is important.  Records must be properly maintained, made available for review within regulatory constraints, and transferred as appropriate.</a:t>
            </a:r>
          </a:p>
          <a:p>
            <a:pPr eaLnBrk="1" hangingPunct="1"/>
            <a:r>
              <a:rPr lang="en-US" baseline="0" dirty="0" smtClean="0"/>
              <a:t>Good records can be used as o</a:t>
            </a:r>
            <a:r>
              <a:rPr lang="en-US" dirty="0" smtClean="0"/>
              <a:t>bjective data to support negative exposure assessments and to establish</a:t>
            </a:r>
            <a:r>
              <a:rPr lang="en-US" baseline="0" dirty="0" smtClean="0"/>
              <a:t> that ACM does not exist.</a:t>
            </a:r>
            <a:endParaRPr lang="en-US" dirty="0" smtClean="0"/>
          </a:p>
          <a:p>
            <a:pPr eaLnBrk="1" hangingPunct="1"/>
            <a:r>
              <a:rPr lang="en-US" dirty="0" smtClean="0"/>
              <a:t>Exposure monitoring must be kept for at least 30 years.</a:t>
            </a:r>
          </a:p>
          <a:p>
            <a:pPr eaLnBrk="1" hangingPunct="1"/>
            <a:r>
              <a:rPr lang="en-US" dirty="0" smtClean="0"/>
              <a:t>Medical monitoring must be kept throughout the duration of employment</a:t>
            </a:r>
            <a:r>
              <a:rPr lang="en-US" baseline="0" dirty="0" smtClean="0"/>
              <a:t> plus for 30 years thereafter.</a:t>
            </a:r>
          </a:p>
          <a:p>
            <a:pPr eaLnBrk="1" hangingPunct="1"/>
            <a:r>
              <a:rPr lang="en-US" baseline="0" dirty="0" smtClean="0"/>
              <a:t>Training records must be kept for the duration of employment plus one year.</a:t>
            </a:r>
          </a:p>
          <a:p>
            <a:pPr eaLnBrk="1" hangingPunct="1"/>
            <a:r>
              <a:rPr lang="en-US" baseline="0" dirty="0" smtClean="0"/>
              <a:t>Required n</a:t>
            </a:r>
            <a:r>
              <a:rPr lang="en-US" dirty="0" smtClean="0"/>
              <a:t>otifications are communications to employees and other applicable entities and individuals that must be transferred to successor owners.  </a:t>
            </a:r>
          </a:p>
          <a:p>
            <a:pPr eaLnBrk="1" hangingPunct="1"/>
            <a:r>
              <a:rPr lang="en-US" dirty="0" smtClean="0"/>
              <a:t>Records</a:t>
            </a:r>
            <a:r>
              <a:rPr lang="en-US" baseline="0" dirty="0" smtClean="0"/>
              <a:t> can also </a:t>
            </a:r>
            <a:r>
              <a:rPr lang="en-US" dirty="0" smtClean="0"/>
              <a:t>include other documents such as inspection reports.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B5107FDB-3327-4193-957C-A50A2B8B7477}" type="slidenum">
              <a:rPr lang="en-US" smtClean="0">
                <a:latin typeface="Arial" charset="0"/>
              </a:rPr>
              <a:pPr/>
              <a:t>53</a:t>
            </a:fld>
            <a:endParaRPr lang="en-US" smtClean="0">
              <a:latin typeface="Arial"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p:spPr>
        <p:txBody>
          <a:bodyPr/>
          <a:lstStyle/>
          <a:p>
            <a:pPr eaLnBrk="1" hangingPunct="1"/>
            <a:r>
              <a:rPr lang="en-US" dirty="0" smtClean="0"/>
              <a:t>We’ve discussed briefly the role of a “competent person” earlier.  This slide provides a bit more detail.</a:t>
            </a:r>
          </a:p>
          <a:p>
            <a:pPr eaLnBrk="1" hangingPunct="1"/>
            <a:r>
              <a:rPr lang="en-US" dirty="0" smtClean="0"/>
              <a:t>The competent person is the person in charge with all site authority.  He</a:t>
            </a:r>
            <a:r>
              <a:rPr lang="en-US" baseline="0" dirty="0" smtClean="0"/>
              <a:t> or she must know the characteristics and hazards of asbestos and be able to make decisions necessary to provide adequate control of asbestos as well as take corrective action when necessary.  A competent person is not someone who, when asked a question or presented an issue, says, “I cannot answer that.  Here is my cell phone.  Talk to my boss.”</a:t>
            </a: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CP must be properly trained.  For Class I</a:t>
            </a:r>
            <a:r>
              <a:rPr lang="en-US" baseline="0" dirty="0" smtClean="0"/>
              <a:t> and II, equivalent of a MAP supervisor – 40 hours.  For Classes II-IV, the equivalent of an LEA position – 16 hours plus job-specific training.</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competent person for asbestos removal activities often has an AHERA supervisor certification and in many states, a license or other certification</a:t>
            </a:r>
            <a:r>
              <a:rPr lang="en-US" baseline="0" dirty="0" smtClean="0"/>
              <a:t> or accreditation</a:t>
            </a:r>
            <a:r>
              <a:rPr lang="en-US" dirty="0" smtClean="0"/>
              <a:t>.</a:t>
            </a:r>
          </a:p>
          <a:p>
            <a:pPr eaLnBrk="1" hangingPunct="1"/>
            <a:r>
              <a:rPr lang="en-US" dirty="0" smtClean="0"/>
              <a:t>For NESHAP demolitions, the competent person must be properly trained in the NESHAP requirements.</a:t>
            </a:r>
          </a:p>
          <a:p>
            <a:pPr eaLnBrk="1" hangingPunct="1"/>
            <a:r>
              <a:rPr lang="en-US" dirty="0" smtClean="0"/>
              <a:t>The CP conducts frequent and regular inspections at the work site – at least once per shift for Class I work, and as needed or requested at other jobs.</a:t>
            </a:r>
          </a:p>
          <a:p>
            <a:pPr eaLnBrk="1" hangingPunct="1"/>
            <a:r>
              <a:rPr lang="en-US" baseline="0" dirty="0" smtClean="0"/>
              <a:t>Some local and state programs may have requirements for competent individuals that are more stringent than the federal rules.</a:t>
            </a:r>
            <a:endParaRPr lang="en-US" dirty="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F7AAEF42-257D-437E-B80E-2074D3A38B5A}" type="slidenum">
              <a:rPr lang="en-US" smtClean="0">
                <a:latin typeface="Arial" charset="0"/>
              </a:rPr>
              <a:pPr/>
              <a:t>54</a:t>
            </a:fld>
            <a:endParaRPr lang="en-US" smtClean="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r>
              <a:rPr lang="en-US" dirty="0" smtClean="0"/>
              <a:t>Appendices are found after the body of the regulation.  Some mandatory but others are not. </a:t>
            </a:r>
          </a:p>
          <a:p>
            <a:pPr eaLnBrk="1" hangingPunct="1"/>
            <a:r>
              <a:rPr lang="en-US" dirty="0" smtClean="0"/>
              <a:t>The non-mandatory appendices are often used as industry guidance.</a:t>
            </a:r>
          </a:p>
          <a:p>
            <a:pPr eaLnBrk="1" hangingPunct="1"/>
            <a:r>
              <a:rPr lang="en-US" dirty="0" smtClean="0"/>
              <a:t>On the mandatory side – </a:t>
            </a:r>
          </a:p>
          <a:p>
            <a:pPr eaLnBrk="1" hangingPunct="1"/>
            <a:r>
              <a:rPr lang="en-US" dirty="0" smtClean="0"/>
              <a:t>- Appendix A is the OSHA “how to” for personal air monitoring compliance.</a:t>
            </a:r>
          </a:p>
          <a:p>
            <a:pPr marL="171450" indent="-171450" eaLnBrk="1" hangingPunct="1">
              <a:buFontTx/>
              <a:buChar char="-"/>
            </a:pPr>
            <a:r>
              <a:rPr lang="en-US" baseline="0" dirty="0" smtClean="0"/>
              <a:t>Appendix C contains fit testing procedures.</a:t>
            </a:r>
          </a:p>
          <a:p>
            <a:pPr marL="171450" indent="-171450" eaLnBrk="1" hangingPunct="1">
              <a:buFontTx/>
              <a:buChar char="-"/>
            </a:pPr>
            <a:r>
              <a:rPr lang="en-US" baseline="0" dirty="0" smtClean="0"/>
              <a:t>Appendix D contains the forms for initial and periodic medical questionnaires.</a:t>
            </a:r>
          </a:p>
          <a:p>
            <a:pPr marL="171450" indent="-171450" eaLnBrk="1" hangingPunct="1">
              <a:buFontTx/>
              <a:buChar char="-"/>
            </a:pPr>
            <a:r>
              <a:rPr lang="en-US" baseline="0" dirty="0" smtClean="0"/>
              <a:t>Appendix E deals with </a:t>
            </a:r>
            <a:r>
              <a:rPr lang="en-US" baseline="0" smtClean="0"/>
              <a:t>chest x-rays.</a:t>
            </a:r>
            <a:endParaRPr lang="en-US" dirty="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17558416-4B21-4FE3-9C44-9E8B9942316C}" type="slidenum">
              <a:rPr lang="en-US" smtClean="0">
                <a:latin typeface="Arial" charset="0"/>
              </a:rPr>
              <a:pPr/>
              <a:t>55</a:t>
            </a:fld>
            <a:endParaRPr lang="en-US" smtClean="0">
              <a:latin typeface="Arial"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p:spPr>
        <p:txBody>
          <a:bodyPr/>
          <a:lstStyle/>
          <a:p>
            <a:pPr eaLnBrk="1" hangingPunct="1"/>
            <a:r>
              <a:rPr lang="en-US" dirty="0" smtClean="0"/>
              <a:t>Around</a:t>
            </a:r>
            <a:r>
              <a:rPr lang="en-US" baseline="0" dirty="0" smtClean="0"/>
              <a:t> </a:t>
            </a:r>
            <a:r>
              <a:rPr lang="en-US" dirty="0" smtClean="0"/>
              <a:t>1990,</a:t>
            </a:r>
            <a:r>
              <a:rPr lang="en-US" baseline="0" dirty="0" smtClean="0"/>
              <a:t> </a:t>
            </a:r>
            <a:r>
              <a:rPr lang="en-US" dirty="0" smtClean="0"/>
              <a:t>EPA gave OSHA protection to local and state agency employees who were not covered by the Occupational Safety and Health Act,</a:t>
            </a:r>
            <a:r>
              <a:rPr lang="en-US" baseline="0" dirty="0" smtClean="0"/>
              <a:t> </a:t>
            </a:r>
            <a:r>
              <a:rPr lang="en-US" dirty="0" smtClean="0"/>
              <a:t>the law that covers general worker safety.</a:t>
            </a:r>
          </a:p>
          <a:p>
            <a:pPr eaLnBrk="1" hangingPunct="1"/>
            <a:r>
              <a:rPr lang="en-US" dirty="0" smtClean="0"/>
              <a:t>While local and state agency employees are not covered by OSHA in general, they are covered relative to the asbestos program as well as for a few other unrelated programs.</a:t>
            </a:r>
          </a:p>
          <a:p>
            <a:pPr eaLnBrk="1" hangingPunct="1"/>
            <a:r>
              <a:rPr lang="en-US" dirty="0" smtClean="0"/>
              <a:t>The document, Health</a:t>
            </a:r>
            <a:r>
              <a:rPr lang="en-US" baseline="0" dirty="0" smtClean="0"/>
              <a:t> and Safety </a:t>
            </a:r>
            <a:r>
              <a:rPr lang="en-US" dirty="0" smtClean="0"/>
              <a:t>Guidance for EPA Asbestos Inspectors, was published in 1990.</a:t>
            </a:r>
            <a:r>
              <a:rPr lang="en-US" baseline="0" dirty="0" smtClean="0"/>
              <a:t>  Some of the information may not be current.  </a:t>
            </a:r>
            <a:r>
              <a:rPr lang="en-US" dirty="0" smtClean="0"/>
              <a:t>We will look at a number of relevant topics from this document.</a:t>
            </a:r>
          </a:p>
          <a:p>
            <a:pPr eaLnBrk="1" hangingPunct="1"/>
            <a:r>
              <a:rPr lang="en-US" dirty="0" smtClean="0"/>
              <a:t>Regulation 3500.1 establishes training obligations that are applicable to the asbestos program.</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B39AD94-D599-4E5A-83FD-8B99CF599703}" type="slidenum">
              <a:rPr lang="en-US" smtClean="0">
                <a:latin typeface="Arial" charset="0"/>
              </a:rPr>
              <a:pPr/>
              <a:t>56</a:t>
            </a:fld>
            <a:endParaRPr lang="en-US" smtClean="0">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p:spPr>
        <p:txBody>
          <a:bodyPr/>
          <a:lstStyle/>
          <a:p>
            <a:pPr eaLnBrk="1" hangingPunct="1"/>
            <a:r>
              <a:rPr lang="en-US" dirty="0" smtClean="0"/>
              <a:t>The EPA Worker Protection Rule provides OSHA asbestos protection for local and state agency employees</a:t>
            </a:r>
            <a:r>
              <a:rPr lang="en-US" baseline="0" dirty="0" smtClean="0"/>
              <a:t> engaged in construction, custodial, and automotive repair work.</a:t>
            </a:r>
          </a:p>
          <a:p>
            <a:pPr eaLnBrk="1" hangingPunct="1"/>
            <a:r>
              <a:rPr lang="en-US" baseline="0" dirty="0" smtClean="0"/>
              <a:t>It was promulgated in 1987 and amended in 2000.</a:t>
            </a:r>
          </a:p>
          <a:p>
            <a:pPr eaLnBrk="1" hangingPunct="1"/>
            <a:r>
              <a:rPr lang="en-US" baseline="0" dirty="0" smtClean="0"/>
              <a:t>The WPR incorporates the general and construction standards of 29 CFR 1926.1001 and .1101.</a:t>
            </a:r>
          </a:p>
          <a:p>
            <a:pPr eaLnBrk="1" hangingPunct="1"/>
            <a:r>
              <a:rPr lang="en-US" baseline="0" dirty="0" smtClean="0"/>
              <a:t>The WPR incorporates the current OSHA standard.  If the OSHA standard is changed, the new version automatically becomes applicable via the Worker Protection Rule.</a:t>
            </a:r>
          </a:p>
          <a:p>
            <a:pPr eaLnBrk="1" hangingPunct="1"/>
            <a:r>
              <a:rPr lang="en-US" baseline="0" dirty="0" smtClean="0"/>
              <a:t>Some states may adopt the OSHA rule directly and make it applicable to their employees in which case the primary regulatory authority is under the OSHA rule, not the WPR.</a:t>
            </a:r>
            <a:endParaRPr lang="en-US" dirty="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B11D7F8-F433-4AEF-86BD-EDECE7BC63D7}" type="slidenum">
              <a:rPr lang="en-US" smtClean="0">
                <a:latin typeface="Arial" charset="0"/>
              </a:rPr>
              <a:pPr/>
              <a:t>57</a:t>
            </a:fld>
            <a:endParaRPr lang="en-US" smtClean="0">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p:spPr>
        <p:txBody>
          <a:bodyPr/>
          <a:lstStyle/>
          <a:p>
            <a:pPr eaLnBrk="1" hangingPunct="1"/>
            <a:r>
              <a:rPr lang="en-US" dirty="0" smtClean="0"/>
              <a:t>The intent of the health and safety guidelines, published in 1991, was to explain how inspectors should protect themselves and others while performing inspections at</a:t>
            </a:r>
            <a:r>
              <a:rPr lang="en-US" baseline="0" dirty="0" smtClean="0"/>
              <a:t> a</a:t>
            </a:r>
            <a:r>
              <a:rPr lang="en-US" dirty="0" smtClean="0"/>
              <a:t> site.</a:t>
            </a:r>
          </a:p>
          <a:p>
            <a:pPr eaLnBrk="1" hangingPunct="1"/>
            <a:r>
              <a:rPr lang="en-US" dirty="0" smtClean="0"/>
              <a:t>Much of the guidelines</a:t>
            </a:r>
            <a:r>
              <a:rPr lang="en-US" baseline="0" dirty="0" smtClean="0"/>
              <a:t> came from the OSHA Construction Standard.</a:t>
            </a:r>
          </a:p>
          <a:p>
            <a:pPr eaLnBrk="1" hangingPunct="1"/>
            <a:r>
              <a:rPr lang="en-US" baseline="0" dirty="0" smtClean="0"/>
              <a:t>The guidelines were issued in 1991.  Some provisions are now out-of-date.</a:t>
            </a:r>
          </a:p>
          <a:p>
            <a:pPr eaLnBrk="1" hangingPunct="1"/>
            <a:r>
              <a:rPr lang="en-US" baseline="0" dirty="0" smtClean="0"/>
              <a:t>References made in this course to these guidelines are intended to address relevant, applicable, current requirements.</a:t>
            </a:r>
            <a:endParaRPr lang="en-US" dirty="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E62B7183-A67A-4661-A6BF-0CA671202990}" type="slidenum">
              <a:rPr lang="en-US" smtClean="0">
                <a:latin typeface="Arial" charset="0"/>
              </a:rPr>
              <a:pPr/>
              <a:t>58</a:t>
            </a:fld>
            <a:endParaRPr lang="en-US" smtClean="0">
              <a:latin typeface="Arial"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r>
              <a:rPr lang="en-US" dirty="0" smtClean="0"/>
              <a:t>Federal asbestos inspector training is designed for EPA employees.</a:t>
            </a:r>
          </a:p>
          <a:p>
            <a:pPr eaLnBrk="1" hangingPunct="1"/>
            <a:r>
              <a:rPr lang="en-US" dirty="0" smtClean="0"/>
              <a:t>State and local as well as federal inspectors are encouraged to participate in</a:t>
            </a:r>
            <a:r>
              <a:rPr lang="en-US" baseline="0" dirty="0" smtClean="0"/>
              <a:t> this training </a:t>
            </a:r>
            <a:r>
              <a:rPr lang="en-US" dirty="0" smtClean="0"/>
              <a:t>program.</a:t>
            </a:r>
          </a:p>
          <a:p>
            <a:pPr eaLnBrk="1" hangingPunct="1"/>
            <a:r>
              <a:rPr lang="en-US" dirty="0" smtClean="0"/>
              <a:t>Inspector and supervisor training are very useful to understanding industry job site issues.</a:t>
            </a:r>
          </a:p>
          <a:p>
            <a:pPr eaLnBrk="1" hangingPunct="1"/>
            <a:r>
              <a:rPr lang="en-US" dirty="0" smtClean="0"/>
              <a:t>Health and</a:t>
            </a:r>
            <a:r>
              <a:rPr lang="en-US" baseline="0" dirty="0" smtClean="0"/>
              <a:t> safety training – initial 24 hours – annual refresher 8 hours.</a:t>
            </a:r>
          </a:p>
          <a:p>
            <a:pPr eaLnBrk="1" hangingPunct="1"/>
            <a:r>
              <a:rPr lang="en-US" baseline="0" dirty="0" smtClean="0"/>
              <a:t>Supervisor field training – 3 days.</a:t>
            </a:r>
          </a:p>
          <a:p>
            <a:pPr eaLnBrk="1" hangingPunct="1"/>
            <a:r>
              <a:rPr lang="en-US" baseline="0" dirty="0" smtClean="0"/>
              <a:t>Respiratory protection training – initial 6 hours – annual refresher.</a:t>
            </a:r>
          </a:p>
          <a:p>
            <a:pPr eaLnBrk="1" hangingPunct="1"/>
            <a:r>
              <a:rPr lang="en-US" baseline="0" dirty="0" smtClean="0"/>
              <a:t>Fit testing – initial and annual.</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9F5705D9-F179-4E9B-BC6F-78F2F55E2BA6}" type="slidenum">
              <a:rPr lang="en-US" smtClean="0">
                <a:latin typeface="Arial" charset="0"/>
              </a:rPr>
              <a:pPr/>
              <a:t>59</a:t>
            </a:fld>
            <a:endParaRPr lang="en-US" smtClean="0">
              <a:latin typeface="Arial"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p:spPr>
        <p:txBody>
          <a:bodyPr/>
          <a:lstStyle/>
          <a:p>
            <a:pPr eaLnBrk="1" hangingPunct="1"/>
            <a:r>
              <a:rPr lang="en-US" dirty="0" smtClean="0"/>
              <a:t>EPA has mandatory training requirements under Order 3500.1.</a:t>
            </a:r>
          </a:p>
          <a:p>
            <a:pPr eaLnBrk="1" hangingPunct="1"/>
            <a:r>
              <a:rPr lang="en-US" dirty="0" smtClean="0"/>
              <a:t>In addition, EPA recommends ongoing</a:t>
            </a:r>
            <a:r>
              <a:rPr lang="en-US" baseline="0" dirty="0" smtClean="0"/>
              <a:t> training through courses and self-study.</a:t>
            </a:r>
          </a:p>
          <a:p>
            <a:pPr eaLnBrk="1" hangingPunct="1"/>
            <a:r>
              <a:rPr lang="en-US" baseline="0" dirty="0" smtClean="0"/>
              <a:t>This course, APTI 350, is available in the classroom but may be designed in the future to be accessible in e-learning format.</a:t>
            </a:r>
          </a:p>
          <a:p>
            <a:pPr eaLnBrk="1" hangingPunct="1"/>
            <a:r>
              <a:rPr lang="en-US" baseline="0" dirty="0" smtClean="0"/>
              <a:t>Other important training comes through interactions with peers at the work place and periodic refresher training, some of which may be mandated while other training may be optional.</a:t>
            </a:r>
          </a:p>
          <a:p>
            <a:pPr eaLnBrk="1" hangingPunct="1"/>
            <a:r>
              <a:rPr lang="en-US" baseline="0" dirty="0" smtClean="0"/>
              <a:t>Inspectors and supervisors should work closely together to design and maintain a robust training program that protects the employee and ensures the integrity of the asbestos regulatory program.</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53352955-E99B-427E-9802-7B327EA8145A}" type="slidenum">
              <a:rPr lang="en-US" smtClean="0">
                <a:latin typeface="Arial" charset="0"/>
              </a:rPr>
              <a:pPr/>
              <a:t>6</a:t>
            </a:fld>
            <a:endParaRPr lang="en-US" smtClean="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r>
              <a:rPr lang="en-US" smtClean="0"/>
              <a:t>The OSHA Construction Standard applies to asbestos-disturbing activities.</a:t>
            </a:r>
          </a:p>
          <a:p>
            <a:pPr eaLnBrk="1" hangingPunct="1"/>
            <a:r>
              <a:rPr lang="en-US" smtClean="0"/>
              <a:t>The slide shows a screen capture from the OSHA web page indicating how to access the complete regulation.</a:t>
            </a:r>
          </a:p>
          <a:p>
            <a:pPr eaLnBrk="1" hangingPunct="1"/>
            <a:r>
              <a:rPr lang="en-US" smtClean="0"/>
              <a:t>There is a tabular summary of the standard at the end of Chapter 7 that can be very helpful in summarizing the requirements for those less familiar with its contents.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331067A-F1D4-480A-A01C-6D728897E1A9}" type="slidenum">
              <a:rPr lang="en-US" smtClean="0">
                <a:latin typeface="Arial" charset="0"/>
              </a:rPr>
              <a:pPr/>
              <a:t>7</a:t>
            </a:fld>
            <a:endParaRPr lang="en-US" smtClean="0">
              <a:latin typeface="Arial"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r>
              <a:rPr lang="en-US" smtClean="0"/>
              <a:t>The bullets in this slide show the scope and extent of the OSHA Construction Industry Standard for asbestos.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957C791E-0F63-480F-AB17-1A5034D49540}" type="slidenum">
              <a:rPr lang="en-US" smtClean="0">
                <a:latin typeface="Arial" charset="0"/>
              </a:rPr>
              <a:pPr/>
              <a:t>8</a:t>
            </a:fld>
            <a:endParaRPr lang="en-US" smtClean="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pPr eaLnBrk="1" hangingPunct="1"/>
            <a:r>
              <a:rPr lang="en-US" dirty="0" smtClean="0"/>
              <a:t>These definitions are taken from a composite review of the general industry, construction industry, and shipyard sections of the OSHA regulations.</a:t>
            </a:r>
          </a:p>
          <a:p>
            <a:pPr eaLnBrk="1" hangingPunct="1"/>
            <a:r>
              <a:rPr lang="en-US" dirty="0" smtClean="0"/>
              <a:t>Discuss each of these definitions very briefly, using as a basis the definitions in Chapter 7 of the student manual.</a:t>
            </a:r>
          </a:p>
          <a:p>
            <a:pPr eaLnBrk="1" hangingPunct="1"/>
            <a:r>
              <a:rPr lang="en-US" dirty="0" smtClean="0"/>
              <a:t>These terms will be used in slides throughout this chapter and in the remainder of the course.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r" eaLnBrk="1" hangingPunct="1"/>
            <a:fld id="{0E247074-AABC-4B71-975D-9BA0F1EEA3B4}" type="slidenum">
              <a:rPr lang="en-US" sz="1200">
                <a:latin typeface="Arial" charset="0"/>
              </a:rPr>
              <a:pPr algn="r" eaLnBrk="1" hangingPunct="1"/>
              <a:t>9</a:t>
            </a:fld>
            <a:endParaRPr lang="en-US" sz="120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r>
              <a:rPr lang="en-US" smtClean="0"/>
              <a:t>Continue brief description of terms.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6738" name="Rectangle 2"/>
          <p:cNvSpPr>
            <a:spLocks noGrp="1" noChangeArrowheads="1"/>
          </p:cNvSpPr>
          <p:nvPr>
            <p:ph type="ctrTitle" sz="quarter"/>
          </p:nvPr>
        </p:nvSpPr>
        <p:spPr>
          <a:xfrm>
            <a:off x="685800" y="1676400"/>
            <a:ext cx="7772400" cy="1828800"/>
          </a:xfrm>
        </p:spPr>
        <p:txBody>
          <a:bodyPr/>
          <a:lstStyle>
            <a:lvl1pPr>
              <a:defRPr/>
            </a:lvl1pPr>
          </a:lstStyle>
          <a:p>
            <a:pPr lvl="0"/>
            <a:r>
              <a:rPr lang="en-US" noProof="0" smtClean="0"/>
              <a:t>Click to edit Master title style</a:t>
            </a:r>
          </a:p>
        </p:txBody>
      </p:sp>
      <p:sp>
        <p:nvSpPr>
          <p:cNvPr id="11673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E41A5A-F81C-4558-8F28-0933072C3D26}" type="slidenum">
              <a:rPr lang="en-US"/>
              <a:pPr>
                <a:defRPr/>
              </a:pPr>
              <a:t>‹#›</a:t>
            </a:fld>
            <a:endParaRPr lang="en-US"/>
          </a:p>
        </p:txBody>
      </p:sp>
    </p:spTree>
    <p:extLst>
      <p:ext uri="{BB962C8B-B14F-4D97-AF65-F5344CB8AC3E}">
        <p14:creationId xmlns:p14="http://schemas.microsoft.com/office/powerpoint/2010/main" val="310780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0EA94F-8B49-4FA9-B809-F0BAF10D9EB2}" type="slidenum">
              <a:rPr lang="en-US"/>
              <a:pPr>
                <a:defRPr/>
              </a:pPr>
              <a:t>‹#›</a:t>
            </a:fld>
            <a:endParaRPr lang="en-US"/>
          </a:p>
        </p:txBody>
      </p:sp>
    </p:spTree>
    <p:extLst>
      <p:ext uri="{BB962C8B-B14F-4D97-AF65-F5344CB8AC3E}">
        <p14:creationId xmlns:p14="http://schemas.microsoft.com/office/powerpoint/2010/main" val="1148468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6B4BAD-4566-4F3C-8D67-412EB36A77BA}" type="slidenum">
              <a:rPr lang="en-US"/>
              <a:pPr>
                <a:defRPr/>
              </a:pPr>
              <a:t>‹#›</a:t>
            </a:fld>
            <a:endParaRPr lang="en-US"/>
          </a:p>
        </p:txBody>
      </p:sp>
    </p:spTree>
    <p:extLst>
      <p:ext uri="{BB962C8B-B14F-4D97-AF65-F5344CB8AC3E}">
        <p14:creationId xmlns:p14="http://schemas.microsoft.com/office/powerpoint/2010/main" val="2663577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2AF43A-59E5-47DF-9E66-7516DB6696E9}" type="slidenum">
              <a:rPr lang="en-US"/>
              <a:pPr>
                <a:defRPr/>
              </a:pPr>
              <a:t>‹#›</a:t>
            </a:fld>
            <a:endParaRPr lang="en-US"/>
          </a:p>
        </p:txBody>
      </p:sp>
    </p:spTree>
    <p:extLst>
      <p:ext uri="{BB962C8B-B14F-4D97-AF65-F5344CB8AC3E}">
        <p14:creationId xmlns:p14="http://schemas.microsoft.com/office/powerpoint/2010/main" val="2763044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DA7FE0-BEBA-4A9E-AC54-F23B998CD668}" type="slidenum">
              <a:rPr lang="en-US"/>
              <a:pPr>
                <a:defRPr/>
              </a:pPr>
              <a:t>‹#›</a:t>
            </a:fld>
            <a:endParaRPr lang="en-US"/>
          </a:p>
        </p:txBody>
      </p:sp>
    </p:spTree>
    <p:extLst>
      <p:ext uri="{BB962C8B-B14F-4D97-AF65-F5344CB8AC3E}">
        <p14:creationId xmlns:p14="http://schemas.microsoft.com/office/powerpoint/2010/main" val="1800151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6F1FCF-BBF4-4326-A04B-FD718D1846BC}" type="slidenum">
              <a:rPr lang="en-US"/>
              <a:pPr>
                <a:defRPr/>
              </a:pPr>
              <a:t>‹#›</a:t>
            </a:fld>
            <a:endParaRPr lang="en-US"/>
          </a:p>
        </p:txBody>
      </p:sp>
    </p:spTree>
    <p:extLst>
      <p:ext uri="{BB962C8B-B14F-4D97-AF65-F5344CB8AC3E}">
        <p14:creationId xmlns:p14="http://schemas.microsoft.com/office/powerpoint/2010/main" val="1503967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EE1C228-F9BD-42D7-BEA1-7A7578F98576}" type="slidenum">
              <a:rPr lang="en-US"/>
              <a:pPr>
                <a:defRPr/>
              </a:pPr>
              <a:t>‹#›</a:t>
            </a:fld>
            <a:endParaRPr lang="en-US"/>
          </a:p>
        </p:txBody>
      </p:sp>
    </p:spTree>
    <p:extLst>
      <p:ext uri="{BB962C8B-B14F-4D97-AF65-F5344CB8AC3E}">
        <p14:creationId xmlns:p14="http://schemas.microsoft.com/office/powerpoint/2010/main" val="2073923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659A96F-7941-45D0-9613-CBDE384961CB}" type="slidenum">
              <a:rPr lang="en-US"/>
              <a:pPr>
                <a:defRPr/>
              </a:pPr>
              <a:t>‹#›</a:t>
            </a:fld>
            <a:endParaRPr lang="en-US"/>
          </a:p>
        </p:txBody>
      </p:sp>
    </p:spTree>
    <p:extLst>
      <p:ext uri="{BB962C8B-B14F-4D97-AF65-F5344CB8AC3E}">
        <p14:creationId xmlns:p14="http://schemas.microsoft.com/office/powerpoint/2010/main" val="367215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0C01B03-5EB2-4DEC-822E-41FE48CE0D0C}" type="slidenum">
              <a:rPr lang="en-US"/>
              <a:pPr>
                <a:defRPr/>
              </a:pPr>
              <a:t>‹#›</a:t>
            </a:fld>
            <a:endParaRPr lang="en-US"/>
          </a:p>
        </p:txBody>
      </p:sp>
    </p:spTree>
    <p:extLst>
      <p:ext uri="{BB962C8B-B14F-4D97-AF65-F5344CB8AC3E}">
        <p14:creationId xmlns:p14="http://schemas.microsoft.com/office/powerpoint/2010/main" val="9065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D35CD71-2527-41EC-9513-E308B13B34A8}" type="slidenum">
              <a:rPr lang="en-US"/>
              <a:pPr>
                <a:defRPr/>
              </a:pPr>
              <a:t>‹#›</a:t>
            </a:fld>
            <a:endParaRPr lang="en-US"/>
          </a:p>
        </p:txBody>
      </p:sp>
    </p:spTree>
    <p:extLst>
      <p:ext uri="{BB962C8B-B14F-4D97-AF65-F5344CB8AC3E}">
        <p14:creationId xmlns:p14="http://schemas.microsoft.com/office/powerpoint/2010/main" val="4267939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AB3BB4-4632-4AD9-9241-C9E272C723FB}" type="slidenum">
              <a:rPr lang="en-US"/>
              <a:pPr>
                <a:defRPr/>
              </a:pPr>
              <a:t>‹#›</a:t>
            </a:fld>
            <a:endParaRPr lang="en-US"/>
          </a:p>
        </p:txBody>
      </p:sp>
    </p:spTree>
    <p:extLst>
      <p:ext uri="{BB962C8B-B14F-4D97-AF65-F5344CB8AC3E}">
        <p14:creationId xmlns:p14="http://schemas.microsoft.com/office/powerpoint/2010/main" val="2553608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bwMode="auto">
          <a:xfrm>
            <a:off x="457200" y="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5715"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571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1571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11571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F1EAA452-5EDB-492B-A878-CFD587499A1C}"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tx1"/>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19.xml"/><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9.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image" Target="../media/image10.jpe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11.jpe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36.xml"/><Relationship Id="rId5" Type="http://schemas.openxmlformats.org/officeDocument/2006/relationships/image" Target="../media/image14.jpeg"/><Relationship Id="rId4" Type="http://schemas.openxmlformats.org/officeDocument/2006/relationships/image" Target="../media/image13.jpe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39.xml"/><Relationship Id="rId4" Type="http://schemas.openxmlformats.org/officeDocument/2006/relationships/image" Target="../media/image15.jpeg"/></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tags" Target="../tags/tag47.xml"/><Relationship Id="rId5" Type="http://schemas.openxmlformats.org/officeDocument/2006/relationships/image" Target="../media/image17.jpeg"/><Relationship Id="rId4" Type="http://schemas.openxmlformats.org/officeDocument/2006/relationships/image" Target="../media/image16.jpeg"/></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4.xml"/><Relationship Id="rId1" Type="http://schemas.openxmlformats.org/officeDocument/2006/relationships/tags" Target="../tags/tag48.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4.xml"/><Relationship Id="rId1" Type="http://schemas.openxmlformats.org/officeDocument/2006/relationships/tags" Target="../tags/tag4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tags" Target="../tags/tag50.xml"/><Relationship Id="rId4" Type="http://schemas.openxmlformats.org/officeDocument/2006/relationships/image" Target="../media/image18.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tags" Target="../tags/tag51.xml"/><Relationship Id="rId4" Type="http://schemas.openxmlformats.org/officeDocument/2006/relationships/image" Target="../media/image19.wmf"/></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tags" Target="../tags/tag52.xml"/><Relationship Id="rId4" Type="http://schemas.openxmlformats.org/officeDocument/2006/relationships/image" Target="../media/image20.wmf"/></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tags" Target="../tags/tag53.xml"/><Relationship Id="rId4" Type="http://schemas.openxmlformats.org/officeDocument/2006/relationships/image" Target="../media/image21.wmf"/></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tags" Target="../tags/tag56.xml"/><Relationship Id="rId4" Type="http://schemas.openxmlformats.org/officeDocument/2006/relationships/image" Target="../media/image22.wmf"/></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png"/></Relationships>
</file>

<file path=ppt/slides/_rels/slide6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slideLayout" Target="../slideLayouts/slideLayout1.xml"/><Relationship Id="rId1" Type="http://schemas.openxmlformats.org/officeDocument/2006/relationships/tags" Target="../tags/tag6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225F908A-3F59-43C0-99A6-605D589F927F}" type="slidenum">
              <a:rPr lang="en-US"/>
              <a:pPr>
                <a:defRPr/>
              </a:pPr>
              <a:t>1</a:t>
            </a:fld>
            <a:endParaRPr lang="en-US"/>
          </a:p>
        </p:txBody>
      </p:sp>
      <p:sp>
        <p:nvSpPr>
          <p:cNvPr id="2051" name="Text Box 5"/>
          <p:cNvSpPr txBox="1">
            <a:spLocks noChangeArrowheads="1"/>
          </p:cNvSpPr>
          <p:nvPr/>
        </p:nvSpPr>
        <p:spPr bwMode="auto">
          <a:xfrm>
            <a:off x="0" y="838200"/>
            <a:ext cx="9144000" cy="1446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US" sz="4400" b="1" i="1">
                <a:solidFill>
                  <a:srgbClr val="FFFFFF"/>
                </a:solidFill>
                <a:latin typeface="Arial" charset="0"/>
              </a:rPr>
              <a:t>Asbestos NESHAP Inspection and Safety Procedures Course</a:t>
            </a:r>
            <a:endParaRPr lang="en-US" sz="4400">
              <a:solidFill>
                <a:srgbClr val="FFFFFF"/>
              </a:solidFill>
              <a:latin typeface="Arial" charset="0"/>
            </a:endParaRPr>
          </a:p>
        </p:txBody>
      </p:sp>
      <p:sp>
        <p:nvSpPr>
          <p:cNvPr id="2052" name="Text Box 6"/>
          <p:cNvSpPr txBox="1">
            <a:spLocks noChangeArrowheads="1"/>
          </p:cNvSpPr>
          <p:nvPr/>
        </p:nvSpPr>
        <p:spPr bwMode="auto">
          <a:xfrm>
            <a:off x="0" y="2895600"/>
            <a:ext cx="9144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US" sz="3200" b="1" i="1">
                <a:solidFill>
                  <a:srgbClr val="FFFFFF"/>
                </a:solidFill>
                <a:latin typeface="Arial" charset="0"/>
              </a:rPr>
              <a:t>Chapter Seven</a:t>
            </a:r>
          </a:p>
          <a:p>
            <a:pPr algn="ctr" eaLnBrk="1" hangingPunct="1"/>
            <a:r>
              <a:rPr lang="en-US" sz="3200" b="1" i="1">
                <a:solidFill>
                  <a:srgbClr val="FFFFFF"/>
                </a:solidFill>
                <a:latin typeface="Arial" charset="0"/>
              </a:rPr>
              <a:t>Inspector Safety</a:t>
            </a:r>
            <a:endParaRPr lang="en-US">
              <a:solidFill>
                <a:srgbClr val="FFFFFF"/>
              </a:solidFill>
              <a:latin typeface="Arial" charset="0"/>
            </a:endParaRPr>
          </a:p>
        </p:txBody>
      </p:sp>
      <p:sp>
        <p:nvSpPr>
          <p:cNvPr id="2053" name="Text Box 7"/>
          <p:cNvSpPr txBox="1">
            <a:spLocks noChangeArrowheads="1"/>
          </p:cNvSpPr>
          <p:nvPr/>
        </p:nvSpPr>
        <p:spPr bwMode="auto">
          <a:xfrm>
            <a:off x="0" y="5446713"/>
            <a:ext cx="9144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US" dirty="0" smtClean="0">
                <a:solidFill>
                  <a:srgbClr val="FFFFFF"/>
                </a:solidFill>
                <a:latin typeface="Arial" charset="0"/>
              </a:rPr>
              <a:t>2014</a:t>
            </a:r>
            <a:endParaRPr lang="en-US" dirty="0">
              <a:solidFill>
                <a:srgbClr val="FFFFFF"/>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C8074EB-EA8D-4B06-BB22-CB1A42BBEAC2}" type="slidenum">
              <a:rPr lang="en-US"/>
              <a:pPr>
                <a:defRPr/>
              </a:pPr>
              <a:t>10</a:t>
            </a:fld>
            <a:endParaRPr lang="en-US"/>
          </a:p>
        </p:txBody>
      </p:sp>
      <p:sp>
        <p:nvSpPr>
          <p:cNvPr id="117762" name="Rectangle 2"/>
          <p:cNvSpPr>
            <a:spLocks noGrp="1" noChangeArrowheads="1"/>
          </p:cNvSpPr>
          <p:nvPr>
            <p:ph type="title"/>
          </p:nvPr>
        </p:nvSpPr>
        <p:spPr>
          <a:xfrm>
            <a:off x="457200" y="228600"/>
            <a:ext cx="8229600" cy="1600200"/>
          </a:xfrm>
        </p:spPr>
        <p:txBody>
          <a:bodyPr/>
          <a:lstStyle/>
          <a:p>
            <a:pPr eaLnBrk="1" hangingPunct="1">
              <a:defRPr/>
            </a:pPr>
            <a:r>
              <a:rPr lang="en-US" sz="4000" dirty="0" smtClean="0">
                <a:effectLst/>
              </a:rPr>
              <a:t>Presumed Asbestos Containing Material (PACM)</a:t>
            </a:r>
          </a:p>
        </p:txBody>
      </p:sp>
      <p:sp>
        <p:nvSpPr>
          <p:cNvPr id="117763" name="Rectangle 3"/>
          <p:cNvSpPr>
            <a:spLocks noGrp="1" noChangeArrowheads="1"/>
          </p:cNvSpPr>
          <p:nvPr>
            <p:ph type="body" idx="1"/>
          </p:nvPr>
        </p:nvSpPr>
        <p:spPr/>
        <p:txBody>
          <a:bodyPr/>
          <a:lstStyle/>
          <a:p>
            <a:pPr eaLnBrk="1" hangingPunct="1">
              <a:lnSpc>
                <a:spcPct val="90000"/>
              </a:lnSpc>
              <a:defRPr/>
            </a:pPr>
            <a:r>
              <a:rPr lang="en-US" dirty="0" smtClean="0">
                <a:effectLst/>
              </a:rPr>
              <a:t>Surfacing materials and thermal surface insulation (TSI) in buildings </a:t>
            </a:r>
            <a:r>
              <a:rPr lang="en-US" i="1" u="sng" dirty="0" smtClean="0">
                <a:effectLst/>
              </a:rPr>
              <a:t>constructed</a:t>
            </a:r>
            <a:r>
              <a:rPr lang="en-US" u="sng" dirty="0" smtClean="0">
                <a:effectLst/>
              </a:rPr>
              <a:t> </a:t>
            </a:r>
            <a:r>
              <a:rPr lang="en-US" dirty="0" smtClean="0">
                <a:effectLst/>
              </a:rPr>
              <a:t> no later than 1980</a:t>
            </a:r>
          </a:p>
          <a:p>
            <a:pPr eaLnBrk="1" hangingPunct="1">
              <a:lnSpc>
                <a:spcPct val="90000"/>
              </a:lnSpc>
              <a:defRPr/>
            </a:pPr>
            <a:r>
              <a:rPr lang="en-US" dirty="0" smtClean="0">
                <a:effectLst/>
              </a:rPr>
              <a:t>Flooring and adhesives </a:t>
            </a:r>
            <a:r>
              <a:rPr lang="en-US" i="1" u="sng" dirty="0" smtClean="0">
                <a:effectLst/>
              </a:rPr>
              <a:t>installed</a:t>
            </a:r>
            <a:r>
              <a:rPr lang="en-US" i="1" dirty="0" smtClean="0">
                <a:effectLst/>
              </a:rPr>
              <a:t> </a:t>
            </a:r>
            <a:r>
              <a:rPr lang="en-US" dirty="0" smtClean="0">
                <a:effectLst/>
              </a:rPr>
              <a:t>no later than 1980</a:t>
            </a:r>
          </a:p>
          <a:p>
            <a:pPr eaLnBrk="1" hangingPunct="1">
              <a:lnSpc>
                <a:spcPct val="90000"/>
              </a:lnSpc>
              <a:defRPr/>
            </a:pPr>
            <a:r>
              <a:rPr lang="en-US" dirty="0" smtClean="0">
                <a:effectLst/>
              </a:rPr>
              <a:t>Other materials that are known or should be known to contain asbestos</a:t>
            </a:r>
          </a:p>
          <a:p>
            <a:pPr eaLnBrk="1" hangingPunct="1">
              <a:lnSpc>
                <a:spcPct val="90000"/>
              </a:lnSpc>
              <a:defRPr/>
            </a:pPr>
            <a:r>
              <a:rPr lang="en-US" dirty="0" smtClean="0">
                <a:effectLst/>
              </a:rPr>
              <a:t>Who can determine and designate PACM?</a:t>
            </a:r>
          </a:p>
        </p:txBody>
      </p:sp>
    </p:spTree>
    <p:custDataLst>
      <p:tags r:id="rId1"/>
    </p:custData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C445721-EBAC-44E1-8501-016A417F1E92}" type="slidenum">
              <a:rPr lang="en-US"/>
              <a:pPr>
                <a:defRPr/>
              </a:pPr>
              <a:t>11</a:t>
            </a:fld>
            <a:endParaRPr lang="en-US"/>
          </a:p>
        </p:txBody>
      </p:sp>
      <p:sp>
        <p:nvSpPr>
          <p:cNvPr id="30722" name="Rectangle 2"/>
          <p:cNvSpPr>
            <a:spLocks noGrp="1" noChangeArrowheads="1"/>
          </p:cNvSpPr>
          <p:nvPr>
            <p:ph type="title"/>
          </p:nvPr>
        </p:nvSpPr>
        <p:spPr>
          <a:xfrm>
            <a:off x="228600" y="76200"/>
            <a:ext cx="8686800" cy="1371600"/>
          </a:xfrm>
        </p:spPr>
        <p:txBody>
          <a:bodyPr/>
          <a:lstStyle/>
          <a:p>
            <a:pPr eaLnBrk="1" hangingPunct="1">
              <a:defRPr/>
            </a:pPr>
            <a:r>
              <a:rPr lang="en-US" dirty="0" smtClean="0">
                <a:effectLst/>
              </a:rPr>
              <a:t>OSHA Classes of Work</a:t>
            </a:r>
          </a:p>
        </p:txBody>
      </p:sp>
      <p:sp>
        <p:nvSpPr>
          <p:cNvPr id="30723" name="Rectangle 3"/>
          <p:cNvSpPr>
            <a:spLocks noGrp="1" noChangeArrowheads="1"/>
          </p:cNvSpPr>
          <p:nvPr>
            <p:ph type="body" idx="1"/>
          </p:nvPr>
        </p:nvSpPr>
        <p:spPr>
          <a:xfrm>
            <a:off x="381000" y="1371600"/>
            <a:ext cx="8229600" cy="5181600"/>
          </a:xfrm>
        </p:spPr>
        <p:txBody>
          <a:bodyPr/>
          <a:lstStyle/>
          <a:p>
            <a:pPr eaLnBrk="1" hangingPunct="1">
              <a:defRPr/>
            </a:pPr>
            <a:r>
              <a:rPr lang="en-US" dirty="0" smtClean="0">
                <a:effectLst/>
              </a:rPr>
              <a:t>Classes I and II work typically involve larger projects</a:t>
            </a:r>
          </a:p>
          <a:p>
            <a:pPr eaLnBrk="1" hangingPunct="1">
              <a:defRPr/>
            </a:pPr>
            <a:r>
              <a:rPr lang="en-US" dirty="0" smtClean="0">
                <a:effectLst/>
              </a:rPr>
              <a:t>Class I work involves removal of TSI and surfacing material</a:t>
            </a:r>
          </a:p>
          <a:p>
            <a:pPr eaLnBrk="1" hangingPunct="1">
              <a:defRPr/>
            </a:pPr>
            <a:r>
              <a:rPr lang="en-US" dirty="0" smtClean="0">
                <a:effectLst/>
              </a:rPr>
              <a:t>Class II work involves:</a:t>
            </a:r>
          </a:p>
          <a:p>
            <a:pPr lvl="1" eaLnBrk="1" hangingPunct="1">
              <a:defRPr/>
            </a:pPr>
            <a:r>
              <a:rPr lang="en-US" dirty="0" smtClean="0">
                <a:effectLst/>
              </a:rPr>
              <a:t>Anything other than TSI and surfacing material</a:t>
            </a:r>
          </a:p>
          <a:p>
            <a:pPr lvl="1" eaLnBrk="1" hangingPunct="1">
              <a:defRPr/>
            </a:pPr>
            <a:r>
              <a:rPr lang="en-US" dirty="0" smtClean="0">
                <a:effectLst/>
              </a:rPr>
              <a:t>Often flooring, roofing, asbestos cement siding, etc.</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eaLnBrk="1" hangingPunct="1">
              <a:defRPr/>
            </a:pPr>
            <a:fld id="{8C26C1D4-F3AD-4AE5-8698-03A64A62CC47}" type="slidenum">
              <a:rPr lang="en-US" sz="1400">
                <a:effectLst>
                  <a:outerShdw blurRad="38100" dist="38100" dir="2700000" algn="tl">
                    <a:srgbClr val="000000"/>
                  </a:outerShdw>
                </a:effectLst>
                <a:latin typeface="Arial" charset="0"/>
              </a:rPr>
              <a:pPr algn="r" eaLnBrk="1" hangingPunct="1">
                <a:defRPr/>
              </a:pPr>
              <a:t>12</a:t>
            </a:fld>
            <a:endParaRPr lang="en-US" sz="1400">
              <a:effectLst>
                <a:outerShdw blurRad="38100" dist="38100" dir="2700000" algn="tl">
                  <a:srgbClr val="000000"/>
                </a:outerShdw>
              </a:effectLst>
              <a:latin typeface="Arial" charset="0"/>
            </a:endParaRPr>
          </a:p>
        </p:txBody>
      </p:sp>
      <p:sp>
        <p:nvSpPr>
          <p:cNvPr id="30722" name="Rectangle 2"/>
          <p:cNvSpPr>
            <a:spLocks noGrp="1" noChangeArrowheads="1"/>
          </p:cNvSpPr>
          <p:nvPr>
            <p:ph type="title" idx="4294967295"/>
          </p:nvPr>
        </p:nvSpPr>
        <p:spPr>
          <a:xfrm>
            <a:off x="228600" y="381000"/>
            <a:ext cx="8686800" cy="838200"/>
          </a:xfrm>
        </p:spPr>
        <p:txBody>
          <a:bodyPr/>
          <a:lstStyle/>
          <a:p>
            <a:pPr eaLnBrk="1" hangingPunct="1">
              <a:defRPr/>
            </a:pPr>
            <a:r>
              <a:rPr lang="en-US" dirty="0" smtClean="0">
                <a:effectLst/>
              </a:rPr>
              <a:t>OSHA Classes of Work</a:t>
            </a:r>
          </a:p>
        </p:txBody>
      </p:sp>
      <p:sp>
        <p:nvSpPr>
          <p:cNvPr id="30723" name="Rectangle 3"/>
          <p:cNvSpPr>
            <a:spLocks noGrp="1" noChangeArrowheads="1"/>
          </p:cNvSpPr>
          <p:nvPr>
            <p:ph type="body" idx="4294967295"/>
          </p:nvPr>
        </p:nvSpPr>
        <p:spPr>
          <a:xfrm>
            <a:off x="381000" y="1371600"/>
            <a:ext cx="8229600" cy="5181600"/>
          </a:xfrm>
        </p:spPr>
        <p:txBody>
          <a:bodyPr/>
          <a:lstStyle/>
          <a:p>
            <a:pPr eaLnBrk="1" hangingPunct="1">
              <a:lnSpc>
                <a:spcPct val="90000"/>
              </a:lnSpc>
              <a:defRPr/>
            </a:pPr>
            <a:r>
              <a:rPr lang="en-US" dirty="0" smtClean="0">
                <a:effectLst/>
              </a:rPr>
              <a:t>Classes III and IV are usually smaller projects</a:t>
            </a:r>
          </a:p>
          <a:p>
            <a:pPr eaLnBrk="1" hangingPunct="1">
              <a:lnSpc>
                <a:spcPct val="90000"/>
              </a:lnSpc>
              <a:defRPr/>
            </a:pPr>
            <a:r>
              <a:rPr lang="en-US" dirty="0" smtClean="0">
                <a:effectLst/>
              </a:rPr>
              <a:t>Class III</a:t>
            </a:r>
          </a:p>
          <a:p>
            <a:pPr lvl="1" eaLnBrk="1" hangingPunct="1">
              <a:lnSpc>
                <a:spcPct val="90000"/>
              </a:lnSpc>
              <a:defRPr/>
            </a:pPr>
            <a:r>
              <a:rPr lang="en-US" dirty="0" smtClean="0">
                <a:effectLst/>
              </a:rPr>
              <a:t>Maintenance and repair</a:t>
            </a:r>
          </a:p>
          <a:p>
            <a:pPr lvl="1" eaLnBrk="1" hangingPunct="1">
              <a:lnSpc>
                <a:spcPct val="90000"/>
              </a:lnSpc>
              <a:defRPr/>
            </a:pPr>
            <a:r>
              <a:rPr lang="en-US" dirty="0" smtClean="0">
                <a:effectLst/>
              </a:rPr>
              <a:t>Non-removal</a:t>
            </a:r>
          </a:p>
          <a:p>
            <a:pPr eaLnBrk="1" hangingPunct="1">
              <a:lnSpc>
                <a:spcPct val="90000"/>
              </a:lnSpc>
              <a:defRPr/>
            </a:pPr>
            <a:r>
              <a:rPr lang="en-US" dirty="0" smtClean="0">
                <a:effectLst/>
              </a:rPr>
              <a:t>Class IV</a:t>
            </a:r>
          </a:p>
          <a:p>
            <a:pPr lvl="1" eaLnBrk="1" hangingPunct="1">
              <a:lnSpc>
                <a:spcPct val="90000"/>
              </a:lnSpc>
              <a:defRPr/>
            </a:pPr>
            <a:r>
              <a:rPr lang="en-US" dirty="0" smtClean="0">
                <a:effectLst/>
              </a:rPr>
              <a:t>Projects where workers come in contact with, but do not disturb ACM or PACM</a:t>
            </a:r>
          </a:p>
          <a:p>
            <a:pPr lvl="1" eaLnBrk="1" hangingPunct="1">
              <a:lnSpc>
                <a:spcPct val="90000"/>
              </a:lnSpc>
              <a:defRPr/>
            </a:pPr>
            <a:r>
              <a:rPr lang="en-US" dirty="0" smtClean="0">
                <a:effectLst/>
              </a:rPr>
              <a:t>Cleanup at Class I, II, and III projects</a:t>
            </a:r>
          </a:p>
          <a:p>
            <a:pPr lvl="1" eaLnBrk="1" hangingPunct="1">
              <a:lnSpc>
                <a:spcPct val="90000"/>
              </a:lnSpc>
              <a:defRPr/>
            </a:pPr>
            <a:r>
              <a:rPr lang="en-US" dirty="0" smtClean="0">
                <a:effectLst/>
              </a:rPr>
              <a:t>Typical training focus is hazard avoidance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2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C510EE5-B75D-45CD-BC70-3318E40F20AA}" type="slidenum">
              <a:rPr lang="en-US"/>
              <a:pPr>
                <a:defRPr/>
              </a:pPr>
              <a:t>13</a:t>
            </a:fld>
            <a:endParaRPr lang="en-US"/>
          </a:p>
        </p:txBody>
      </p:sp>
      <p:sp>
        <p:nvSpPr>
          <p:cNvPr id="9218" name="Rectangle 2"/>
          <p:cNvSpPr>
            <a:spLocks noGrp="1" noChangeArrowheads="1"/>
          </p:cNvSpPr>
          <p:nvPr>
            <p:ph type="title"/>
          </p:nvPr>
        </p:nvSpPr>
        <p:spPr/>
        <p:txBody>
          <a:bodyPr/>
          <a:lstStyle/>
          <a:p>
            <a:pPr eaLnBrk="1" hangingPunct="1">
              <a:defRPr/>
            </a:pPr>
            <a:r>
              <a:rPr lang="en-US" sz="3600" dirty="0" smtClean="0">
                <a:effectLst/>
              </a:rPr>
              <a:t>Permissible Exposure Limits (PELs)</a:t>
            </a:r>
          </a:p>
        </p:txBody>
      </p:sp>
      <p:sp>
        <p:nvSpPr>
          <p:cNvPr id="9221" name="Rectangle 5"/>
          <p:cNvSpPr>
            <a:spLocks noGrp="1" noChangeArrowheads="1"/>
          </p:cNvSpPr>
          <p:nvPr>
            <p:ph type="body" idx="1"/>
          </p:nvPr>
        </p:nvSpPr>
        <p:spPr>
          <a:xfrm>
            <a:off x="457200" y="1371600"/>
            <a:ext cx="8229600" cy="4038600"/>
          </a:xfrm>
        </p:spPr>
        <p:txBody>
          <a:bodyPr/>
          <a:lstStyle/>
          <a:p>
            <a:pPr eaLnBrk="1" hangingPunct="1">
              <a:lnSpc>
                <a:spcPct val="90000"/>
              </a:lnSpc>
              <a:defRPr/>
            </a:pPr>
            <a:r>
              <a:rPr lang="en-US" dirty="0" smtClean="0">
                <a:effectLst/>
              </a:rPr>
              <a:t>Time-weighted Average Limit (TWA)</a:t>
            </a:r>
          </a:p>
          <a:p>
            <a:pPr lvl="1" eaLnBrk="1" hangingPunct="1">
              <a:lnSpc>
                <a:spcPct val="90000"/>
              </a:lnSpc>
              <a:defRPr/>
            </a:pPr>
            <a:r>
              <a:rPr lang="en-US" dirty="0" smtClean="0">
                <a:effectLst/>
              </a:rPr>
              <a:t>0.1 fibers per cubic centimeter (f/cc)</a:t>
            </a:r>
          </a:p>
          <a:p>
            <a:pPr lvl="1" eaLnBrk="1" hangingPunct="1">
              <a:lnSpc>
                <a:spcPct val="90000"/>
              </a:lnSpc>
              <a:defRPr/>
            </a:pPr>
            <a:r>
              <a:rPr lang="en-US" dirty="0" smtClean="0">
                <a:effectLst/>
              </a:rPr>
              <a:t>8-hour time-weighted average</a:t>
            </a:r>
          </a:p>
          <a:p>
            <a:pPr lvl="1" eaLnBrk="1" hangingPunct="1">
              <a:lnSpc>
                <a:spcPct val="90000"/>
              </a:lnSpc>
              <a:defRPr/>
            </a:pPr>
            <a:r>
              <a:rPr lang="en-US" dirty="0" smtClean="0">
                <a:effectLst/>
              </a:rPr>
              <a:t>Often referenced as the OSHA PEL for asbestos</a:t>
            </a:r>
          </a:p>
          <a:p>
            <a:pPr eaLnBrk="1" hangingPunct="1">
              <a:lnSpc>
                <a:spcPct val="90000"/>
              </a:lnSpc>
              <a:defRPr/>
            </a:pPr>
            <a:r>
              <a:rPr lang="en-US" dirty="0" smtClean="0">
                <a:effectLst/>
              </a:rPr>
              <a:t>Excursion Limit (EL)</a:t>
            </a:r>
          </a:p>
          <a:p>
            <a:pPr lvl="1" eaLnBrk="1" hangingPunct="1">
              <a:lnSpc>
                <a:spcPct val="90000"/>
              </a:lnSpc>
              <a:defRPr/>
            </a:pPr>
            <a:r>
              <a:rPr lang="en-US" dirty="0" smtClean="0">
                <a:effectLst/>
              </a:rPr>
              <a:t>1.0 f/cc</a:t>
            </a:r>
          </a:p>
          <a:p>
            <a:pPr lvl="1" eaLnBrk="1" hangingPunct="1">
              <a:lnSpc>
                <a:spcPct val="90000"/>
              </a:lnSpc>
              <a:defRPr/>
            </a:pPr>
            <a:r>
              <a:rPr lang="en-US" dirty="0" smtClean="0">
                <a:effectLst/>
              </a:rPr>
              <a:t>30-minute sampling period</a:t>
            </a:r>
          </a:p>
        </p:txBody>
      </p:sp>
      <p:pic>
        <p:nvPicPr>
          <p:cNvPr id="14341"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3352800"/>
            <a:ext cx="245745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C98BB0D-BB67-4F44-9D2F-06979BA19011}" type="slidenum">
              <a:rPr lang="en-US"/>
              <a:pPr>
                <a:defRPr/>
              </a:pPr>
              <a:t>14</a:t>
            </a:fld>
            <a:endParaRPr lang="en-US"/>
          </a:p>
        </p:txBody>
      </p:sp>
      <p:sp>
        <p:nvSpPr>
          <p:cNvPr id="10242" name="Rectangle 2"/>
          <p:cNvSpPr>
            <a:spLocks noGrp="1" noChangeArrowheads="1"/>
          </p:cNvSpPr>
          <p:nvPr>
            <p:ph type="title"/>
          </p:nvPr>
        </p:nvSpPr>
        <p:spPr/>
        <p:txBody>
          <a:bodyPr/>
          <a:lstStyle/>
          <a:p>
            <a:pPr eaLnBrk="1" hangingPunct="1">
              <a:defRPr/>
            </a:pPr>
            <a:r>
              <a:rPr lang="en-US" dirty="0" smtClean="0">
                <a:effectLst/>
              </a:rPr>
              <a:t>Multi-employer Worksites</a:t>
            </a:r>
          </a:p>
        </p:txBody>
      </p:sp>
      <p:sp>
        <p:nvSpPr>
          <p:cNvPr id="10243" name="Rectangle 3"/>
          <p:cNvSpPr>
            <a:spLocks noGrp="1" noChangeArrowheads="1"/>
          </p:cNvSpPr>
          <p:nvPr>
            <p:ph type="body" idx="1"/>
          </p:nvPr>
        </p:nvSpPr>
        <p:spPr>
          <a:xfrm>
            <a:off x="457200" y="1676400"/>
            <a:ext cx="8229600" cy="4419600"/>
          </a:xfrm>
        </p:spPr>
        <p:txBody>
          <a:bodyPr/>
          <a:lstStyle/>
          <a:p>
            <a:pPr eaLnBrk="1" hangingPunct="1">
              <a:defRPr/>
            </a:pPr>
            <a:r>
              <a:rPr lang="en-US" dirty="0" smtClean="0">
                <a:effectLst/>
              </a:rPr>
              <a:t>Employers conducting work requiring establishment of regulated areas must:</a:t>
            </a:r>
          </a:p>
          <a:p>
            <a:pPr lvl="1" eaLnBrk="1" hangingPunct="1">
              <a:defRPr/>
            </a:pPr>
            <a:r>
              <a:rPr lang="en-US" sz="2700" dirty="0" smtClean="0">
                <a:effectLst/>
              </a:rPr>
              <a:t>Communicate to other employers</a:t>
            </a:r>
          </a:p>
          <a:p>
            <a:pPr lvl="2" eaLnBrk="1" hangingPunct="1">
              <a:defRPr/>
            </a:pPr>
            <a:r>
              <a:rPr lang="en-US" sz="2300" dirty="0" smtClean="0">
                <a:effectLst/>
              </a:rPr>
              <a:t>nature of work with asbestos or PACM</a:t>
            </a:r>
          </a:p>
          <a:p>
            <a:pPr lvl="2" eaLnBrk="1" hangingPunct="1">
              <a:defRPr/>
            </a:pPr>
            <a:r>
              <a:rPr lang="en-US" sz="2300" dirty="0" smtClean="0">
                <a:effectLst/>
              </a:rPr>
              <a:t>existence of regulated areas and requirements</a:t>
            </a:r>
          </a:p>
          <a:p>
            <a:pPr lvl="2" eaLnBrk="1" hangingPunct="1">
              <a:defRPr/>
            </a:pPr>
            <a:r>
              <a:rPr lang="en-US" sz="2300" dirty="0" smtClean="0">
                <a:effectLst/>
              </a:rPr>
              <a:t>protective measures targeted to workers</a:t>
            </a:r>
          </a:p>
          <a:p>
            <a:pPr lvl="1" eaLnBrk="1" hangingPunct="1">
              <a:defRPr/>
            </a:pPr>
            <a:r>
              <a:rPr lang="en-US" sz="2700" dirty="0" smtClean="0">
                <a:effectLst/>
              </a:rPr>
              <a:t>Abate the asbestos hazards</a:t>
            </a:r>
          </a:p>
          <a:p>
            <a:pPr lvl="1" eaLnBrk="1" hangingPunct="1">
              <a:defRPr/>
            </a:pPr>
            <a:r>
              <a:rPr lang="en-US" sz="2700" dirty="0" smtClean="0">
                <a:effectLst/>
              </a:rPr>
              <a:t>Put in place and use protective measures for their employees</a:t>
            </a:r>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eaLnBrk="1" hangingPunct="1">
              <a:defRPr/>
            </a:pPr>
            <a:fld id="{482E284B-2A27-45D7-84EC-E80D9556BF8E}" type="slidenum">
              <a:rPr lang="en-US" sz="1400">
                <a:effectLst>
                  <a:outerShdw blurRad="38100" dist="38100" dir="2700000" algn="tl">
                    <a:srgbClr val="000000"/>
                  </a:outerShdw>
                </a:effectLst>
                <a:latin typeface="Arial" charset="0"/>
              </a:rPr>
              <a:pPr algn="r" eaLnBrk="1" hangingPunct="1">
                <a:defRPr/>
              </a:pPr>
              <a:t>15</a:t>
            </a:fld>
            <a:endParaRPr lang="en-US" sz="1400">
              <a:effectLst>
                <a:outerShdw blurRad="38100" dist="38100" dir="2700000" algn="tl">
                  <a:srgbClr val="000000"/>
                </a:outerShdw>
              </a:effectLst>
              <a:latin typeface="Arial" charset="0"/>
            </a:endParaRPr>
          </a:p>
        </p:txBody>
      </p:sp>
      <p:sp>
        <p:nvSpPr>
          <p:cNvPr id="10242" name="Rectangle 2"/>
          <p:cNvSpPr>
            <a:spLocks noGrp="1" noChangeArrowheads="1"/>
          </p:cNvSpPr>
          <p:nvPr>
            <p:ph type="title" idx="4294967295"/>
          </p:nvPr>
        </p:nvSpPr>
        <p:spPr/>
        <p:txBody>
          <a:bodyPr/>
          <a:lstStyle/>
          <a:p>
            <a:pPr eaLnBrk="1" hangingPunct="1">
              <a:defRPr/>
            </a:pPr>
            <a:r>
              <a:rPr lang="en-US" dirty="0" smtClean="0">
                <a:effectLst/>
              </a:rPr>
              <a:t>Multi-employer Worksites</a:t>
            </a:r>
          </a:p>
        </p:txBody>
      </p:sp>
      <p:sp>
        <p:nvSpPr>
          <p:cNvPr id="10243" name="Rectangle 3"/>
          <p:cNvSpPr>
            <a:spLocks noGrp="1" noChangeArrowheads="1"/>
          </p:cNvSpPr>
          <p:nvPr>
            <p:ph type="body" idx="4294967295"/>
          </p:nvPr>
        </p:nvSpPr>
        <p:spPr>
          <a:xfrm>
            <a:off x="533400" y="1143000"/>
            <a:ext cx="8229600" cy="5410200"/>
          </a:xfrm>
        </p:spPr>
        <p:txBody>
          <a:bodyPr/>
          <a:lstStyle/>
          <a:p>
            <a:pPr eaLnBrk="1" hangingPunct="1">
              <a:defRPr/>
            </a:pPr>
            <a:r>
              <a:rPr lang="en-US" dirty="0" smtClean="0">
                <a:effectLst/>
              </a:rPr>
              <a:t>Other employers at adjacent locations on a multi-employer worksite must:</a:t>
            </a:r>
          </a:p>
          <a:p>
            <a:pPr lvl="1" eaLnBrk="1" hangingPunct="1">
              <a:defRPr/>
            </a:pPr>
            <a:r>
              <a:rPr lang="en-US" sz="2700" dirty="0" smtClean="0">
                <a:effectLst/>
              </a:rPr>
              <a:t>Use protective measures for their employees</a:t>
            </a:r>
          </a:p>
          <a:p>
            <a:pPr lvl="1" eaLnBrk="1" hangingPunct="1">
              <a:defRPr/>
            </a:pPr>
            <a:r>
              <a:rPr lang="en-US" sz="2700" dirty="0" smtClean="0">
                <a:effectLst/>
              </a:rPr>
              <a:t>Verify daily the integrity of enclosures and effectiveness of controls</a:t>
            </a:r>
          </a:p>
          <a:p>
            <a:pPr lvl="1" eaLnBrk="1" hangingPunct="1">
              <a:defRPr/>
            </a:pPr>
            <a:r>
              <a:rPr lang="en-US" sz="2700" dirty="0" smtClean="0">
                <a:effectLst/>
              </a:rPr>
              <a:t>Assure that fibers are not migrating to adjacent areas</a:t>
            </a:r>
            <a:endParaRPr lang="en-US" dirty="0" smtClean="0">
              <a:effectLst/>
            </a:endParaRPr>
          </a:p>
          <a:p>
            <a:pPr eaLnBrk="1" hangingPunct="1">
              <a:defRPr/>
            </a:pPr>
            <a:r>
              <a:rPr lang="en-US" dirty="0" smtClean="0">
                <a:effectLst/>
              </a:rPr>
              <a:t>General contractors:</a:t>
            </a:r>
          </a:p>
          <a:p>
            <a:pPr lvl="1" eaLnBrk="1" hangingPunct="1">
              <a:defRPr/>
            </a:pPr>
            <a:r>
              <a:rPr lang="en-US" sz="2700" dirty="0" smtClean="0">
                <a:effectLst/>
              </a:rPr>
              <a:t>Have general authority</a:t>
            </a:r>
          </a:p>
          <a:p>
            <a:pPr lvl="1" eaLnBrk="1" hangingPunct="1">
              <a:defRPr/>
            </a:pPr>
            <a:r>
              <a:rPr lang="en-US" sz="2700" dirty="0" smtClean="0">
                <a:effectLst/>
              </a:rPr>
              <a:t>Must determine and require compliance by asbestos contractors</a:t>
            </a:r>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863686E-89DF-41E0-B7B5-E3FA0654AFFB}" type="slidenum">
              <a:rPr lang="en-US"/>
              <a:pPr>
                <a:defRPr/>
              </a:pPr>
              <a:t>16</a:t>
            </a:fld>
            <a:endParaRPr lang="en-US"/>
          </a:p>
        </p:txBody>
      </p:sp>
      <p:sp>
        <p:nvSpPr>
          <p:cNvPr id="11266" name="Rectangle 2"/>
          <p:cNvSpPr>
            <a:spLocks noGrp="1" noChangeArrowheads="1"/>
          </p:cNvSpPr>
          <p:nvPr>
            <p:ph type="title"/>
          </p:nvPr>
        </p:nvSpPr>
        <p:spPr>
          <a:xfrm>
            <a:off x="457200" y="152400"/>
            <a:ext cx="8229600" cy="990600"/>
          </a:xfrm>
        </p:spPr>
        <p:txBody>
          <a:bodyPr/>
          <a:lstStyle/>
          <a:p>
            <a:pPr eaLnBrk="1" hangingPunct="1">
              <a:defRPr/>
            </a:pPr>
            <a:r>
              <a:rPr lang="en-US" dirty="0" smtClean="0">
                <a:effectLst/>
              </a:rPr>
              <a:t>Regulated Areas</a:t>
            </a:r>
          </a:p>
        </p:txBody>
      </p:sp>
      <p:pic>
        <p:nvPicPr>
          <p:cNvPr id="17412" name="Picture 4" descr="asbestossig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3810000"/>
            <a:ext cx="173355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3"/>
          <p:cNvSpPr>
            <a:spLocks noChangeArrowheads="1"/>
          </p:cNvSpPr>
          <p:nvPr/>
        </p:nvSpPr>
        <p:spPr bwMode="auto">
          <a:xfrm>
            <a:off x="244475" y="1295400"/>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lnSpc>
                <a:spcPct val="90000"/>
              </a:lnSpc>
              <a:spcBef>
                <a:spcPct val="20000"/>
              </a:spcBef>
              <a:buClr>
                <a:schemeClr val="tx1"/>
              </a:buClr>
              <a:buSzPct val="65000"/>
              <a:buFont typeface="Wingdings" pitchFamily="2" charset="2"/>
              <a:buChar char="n"/>
              <a:defRPr/>
            </a:pPr>
            <a:r>
              <a:rPr lang="en-US" sz="2800" dirty="0"/>
              <a:t>Required if PELs are, or could be, exceeded </a:t>
            </a:r>
          </a:p>
          <a:p>
            <a:pPr marL="342900" indent="-342900" eaLnBrk="1" hangingPunct="1">
              <a:lnSpc>
                <a:spcPct val="90000"/>
              </a:lnSpc>
              <a:spcBef>
                <a:spcPct val="20000"/>
              </a:spcBef>
              <a:buClr>
                <a:schemeClr val="tx1"/>
              </a:buClr>
              <a:buSzPct val="65000"/>
              <a:buFont typeface="Wingdings" pitchFamily="2" charset="2"/>
              <a:buChar char="n"/>
              <a:defRPr/>
            </a:pPr>
            <a:r>
              <a:rPr lang="en-US" sz="2800" dirty="0"/>
              <a:t>Apply to all Class I, II and III work</a:t>
            </a:r>
          </a:p>
          <a:p>
            <a:pPr marL="342900" indent="-342900" eaLnBrk="1" hangingPunct="1">
              <a:spcBef>
                <a:spcPct val="20000"/>
              </a:spcBef>
              <a:buClr>
                <a:schemeClr val="tx1"/>
              </a:buClr>
              <a:buSzPct val="65000"/>
              <a:buFont typeface="Wingdings" pitchFamily="2" charset="2"/>
              <a:buChar char="n"/>
              <a:defRPr/>
            </a:pPr>
            <a:r>
              <a:rPr lang="en-US" sz="2800" dirty="0"/>
              <a:t>Expectations</a:t>
            </a:r>
          </a:p>
          <a:p>
            <a:pPr marL="800100" lvl="1" indent="-342900" eaLnBrk="1" hangingPunct="1">
              <a:spcBef>
                <a:spcPct val="20000"/>
              </a:spcBef>
              <a:buClr>
                <a:schemeClr val="tx1"/>
              </a:buClr>
              <a:buSzPct val="65000"/>
              <a:buFont typeface="Wingdings" pitchFamily="2" charset="2"/>
              <a:buChar char="n"/>
              <a:defRPr/>
            </a:pPr>
            <a:r>
              <a:rPr lang="en-US" sz="2800" dirty="0"/>
              <a:t>Use of personal protective equipment (PPE) including disposable suits and respirators</a:t>
            </a:r>
          </a:p>
          <a:p>
            <a:pPr marL="800100" lvl="1" indent="-342900" eaLnBrk="1" hangingPunct="1">
              <a:spcBef>
                <a:spcPct val="20000"/>
              </a:spcBef>
              <a:buClr>
                <a:schemeClr val="tx1"/>
              </a:buClr>
              <a:buSzPct val="65000"/>
              <a:buFont typeface="Wingdings" pitchFamily="2" charset="2"/>
              <a:buChar char="n"/>
              <a:defRPr/>
            </a:pPr>
            <a:r>
              <a:rPr lang="en-US" sz="2800" dirty="0"/>
              <a:t>Visible demarcation</a:t>
            </a:r>
          </a:p>
          <a:p>
            <a:pPr marL="800100" lvl="1" indent="-342900" eaLnBrk="1" hangingPunct="1">
              <a:spcBef>
                <a:spcPct val="20000"/>
              </a:spcBef>
              <a:buClr>
                <a:schemeClr val="tx1"/>
              </a:buClr>
              <a:buSzPct val="65000"/>
              <a:buFont typeface="Wingdings" pitchFamily="2" charset="2"/>
              <a:buChar char="n"/>
              <a:defRPr/>
            </a:pPr>
            <a:r>
              <a:rPr lang="en-US" sz="2800" dirty="0"/>
              <a:t>Limitations on access &amp; activities</a:t>
            </a:r>
          </a:p>
          <a:p>
            <a:pPr marL="800100" lvl="1" indent="-342900" eaLnBrk="1" hangingPunct="1">
              <a:spcBef>
                <a:spcPct val="20000"/>
              </a:spcBef>
              <a:buClr>
                <a:schemeClr val="tx1"/>
              </a:buClr>
              <a:buSzPct val="65000"/>
              <a:buFont typeface="Wingdings" pitchFamily="2" charset="2"/>
              <a:buChar char="n"/>
              <a:defRPr/>
            </a:pPr>
            <a:r>
              <a:rPr lang="en-US" sz="2800" dirty="0"/>
              <a:t>Supervision by a “competent</a:t>
            </a:r>
          </a:p>
          <a:p>
            <a:pPr lvl="2" eaLnBrk="1" hangingPunct="1">
              <a:spcBef>
                <a:spcPct val="20000"/>
              </a:spcBef>
              <a:buClr>
                <a:schemeClr val="tx1"/>
              </a:buClr>
              <a:buSzPct val="65000"/>
              <a:defRPr/>
            </a:pPr>
            <a:r>
              <a:rPr lang="en-US" sz="2800" dirty="0"/>
              <a:t>person”</a:t>
            </a:r>
            <a:r>
              <a:rPr lang="en-US" sz="2800" dirty="0">
                <a:effectLst>
                  <a:outerShdw blurRad="38100" dist="38100" dir="2700000" algn="tl">
                    <a:srgbClr val="000000"/>
                  </a:outerShdw>
                </a:effectLst>
              </a:rPr>
              <a:t/>
            </a:r>
            <a:br>
              <a:rPr lang="en-US" sz="2800" dirty="0">
                <a:effectLst>
                  <a:outerShdw blurRad="38100" dist="38100" dir="2700000" algn="tl">
                    <a:srgbClr val="000000"/>
                  </a:outerShdw>
                </a:effectLst>
              </a:rPr>
            </a:br>
            <a:endParaRPr lang="en-US" sz="2800" dirty="0">
              <a:effectLst>
                <a:outerShdw blurRad="38100" dist="38100" dir="2700000" algn="tl">
                  <a:srgbClr val="000000"/>
                </a:outerShdw>
              </a:effectLst>
            </a:endParaRPr>
          </a:p>
          <a:p>
            <a:pPr marL="800100" lvl="1" indent="-342900" eaLnBrk="1" hangingPunct="1">
              <a:spcBef>
                <a:spcPct val="20000"/>
              </a:spcBef>
              <a:buClr>
                <a:schemeClr val="tx1"/>
              </a:buClr>
              <a:buSzPct val="65000"/>
              <a:buFont typeface="Wingdings" pitchFamily="2" charset="2"/>
              <a:buChar char="n"/>
              <a:defRPr/>
            </a:pPr>
            <a:endParaRPr lang="en-US" sz="2800" dirty="0">
              <a:effectLst>
                <a:outerShdw blurRad="38100" dist="38100" dir="2700000" algn="tl">
                  <a:srgbClr val="000000"/>
                </a:outerShdw>
              </a:effectLst>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229F858-0198-4B1A-8EEC-F030533E3146}" type="slidenum">
              <a:rPr lang="en-US"/>
              <a:pPr>
                <a:defRPr/>
              </a:pPr>
              <a:t>17</a:t>
            </a:fld>
            <a:endParaRPr lang="en-US"/>
          </a:p>
        </p:txBody>
      </p:sp>
      <p:sp>
        <p:nvSpPr>
          <p:cNvPr id="12290" name="Rectangle 2"/>
          <p:cNvSpPr>
            <a:spLocks noGrp="1" noChangeArrowheads="1"/>
          </p:cNvSpPr>
          <p:nvPr>
            <p:ph type="title"/>
          </p:nvPr>
        </p:nvSpPr>
        <p:spPr>
          <a:xfrm>
            <a:off x="0" y="228600"/>
            <a:ext cx="9144000" cy="838200"/>
          </a:xfrm>
        </p:spPr>
        <p:txBody>
          <a:bodyPr/>
          <a:lstStyle/>
          <a:p>
            <a:pPr eaLnBrk="1" hangingPunct="1">
              <a:defRPr/>
            </a:pPr>
            <a:r>
              <a:rPr lang="en-US" smtClean="0"/>
              <a:t>Asbestos Regulated Area</a:t>
            </a:r>
          </a:p>
        </p:txBody>
      </p:sp>
      <p:pic>
        <p:nvPicPr>
          <p:cNvPr id="18436" name="Picture 5" descr="asbestos_abatement_005de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143000"/>
            <a:ext cx="838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txBox="1">
            <a:spLocks noGrp="1"/>
          </p:cNvSpPr>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eaLnBrk="1" hangingPunct="1">
              <a:defRPr/>
            </a:pPr>
            <a:fld id="{B94AADFA-3C9F-4FFA-AADF-9619B11C786E}" type="slidenum">
              <a:rPr lang="en-US" sz="1400">
                <a:effectLst>
                  <a:outerShdw blurRad="38100" dist="38100" dir="2700000" algn="tl">
                    <a:srgbClr val="000000"/>
                  </a:outerShdw>
                </a:effectLst>
                <a:latin typeface="Arial" charset="0"/>
              </a:rPr>
              <a:pPr algn="r" eaLnBrk="1" hangingPunct="1">
                <a:defRPr/>
              </a:pPr>
              <a:t>18</a:t>
            </a:fld>
            <a:endParaRPr lang="en-US" sz="1400">
              <a:effectLst>
                <a:outerShdw blurRad="38100" dist="38100" dir="2700000" algn="tl">
                  <a:srgbClr val="000000"/>
                </a:outerShdw>
              </a:effectLst>
              <a:latin typeface="Arial" charset="0"/>
            </a:endParaRPr>
          </a:p>
        </p:txBody>
      </p:sp>
      <p:sp>
        <p:nvSpPr>
          <p:cNvPr id="12290" name="Rectangle 2"/>
          <p:cNvSpPr>
            <a:spLocks noGrp="1" noChangeArrowheads="1"/>
          </p:cNvSpPr>
          <p:nvPr>
            <p:ph type="title" idx="4294967295"/>
          </p:nvPr>
        </p:nvSpPr>
        <p:spPr>
          <a:xfrm>
            <a:off x="0" y="0"/>
            <a:ext cx="9144000" cy="1143000"/>
          </a:xfrm>
        </p:spPr>
        <p:txBody>
          <a:bodyPr/>
          <a:lstStyle/>
          <a:p>
            <a:pPr eaLnBrk="1" hangingPunct="1">
              <a:defRPr/>
            </a:pPr>
            <a:r>
              <a:rPr lang="en-US" smtClean="0"/>
              <a:t>Asbestos Regulated Area</a:t>
            </a:r>
          </a:p>
        </p:txBody>
      </p:sp>
      <p:pic>
        <p:nvPicPr>
          <p:cNvPr id="19460" name="Picture 6"/>
          <p:cNvPicPr>
            <a:picLocks noChangeAspect="1" noChangeArrowheads="1"/>
          </p:cNvPicPr>
          <p:nvPr/>
        </p:nvPicPr>
        <p:blipFill>
          <a:blip r:embed="rId4">
            <a:extLst>
              <a:ext uri="{28A0092B-C50C-407E-A947-70E740481C1C}">
                <a14:useLocalDpi xmlns:a14="http://schemas.microsoft.com/office/drawing/2010/main" val="0"/>
              </a:ext>
            </a:extLst>
          </a:blip>
          <a:srcRect b="9000"/>
          <a:stretch>
            <a:fillRect/>
          </a:stretch>
        </p:blipFill>
        <p:spPr bwMode="auto">
          <a:xfrm>
            <a:off x="457200" y="1371600"/>
            <a:ext cx="82296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A42253CF-ADE8-4488-B345-24BCBAEE1F8D}" type="slidenum">
              <a:rPr lang="en-US"/>
              <a:pPr>
                <a:defRPr/>
              </a:pPr>
              <a:t>19</a:t>
            </a:fld>
            <a:endParaRPr lang="en-US"/>
          </a:p>
        </p:txBody>
      </p:sp>
      <p:sp>
        <p:nvSpPr>
          <p:cNvPr id="13314" name="Rectangle 2"/>
          <p:cNvSpPr>
            <a:spLocks noGrp="1" noChangeArrowheads="1"/>
          </p:cNvSpPr>
          <p:nvPr>
            <p:ph type="title"/>
          </p:nvPr>
        </p:nvSpPr>
        <p:spPr>
          <a:xfrm>
            <a:off x="457200" y="228600"/>
            <a:ext cx="8229600" cy="685800"/>
          </a:xfrm>
        </p:spPr>
        <p:txBody>
          <a:bodyPr/>
          <a:lstStyle/>
          <a:p>
            <a:pPr eaLnBrk="1" hangingPunct="1">
              <a:defRPr/>
            </a:pPr>
            <a:r>
              <a:rPr lang="en-US" sz="4000" dirty="0" smtClean="0">
                <a:effectLst/>
              </a:rPr>
              <a:t>Exposure Monitoring</a:t>
            </a:r>
          </a:p>
        </p:txBody>
      </p:sp>
      <p:sp>
        <p:nvSpPr>
          <p:cNvPr id="13315" name="Rectangle 3"/>
          <p:cNvSpPr>
            <a:spLocks noGrp="1" noChangeArrowheads="1"/>
          </p:cNvSpPr>
          <p:nvPr>
            <p:ph type="body" idx="1"/>
          </p:nvPr>
        </p:nvSpPr>
        <p:spPr>
          <a:xfrm>
            <a:off x="381000" y="1066800"/>
            <a:ext cx="4800600" cy="5105400"/>
          </a:xfrm>
          <a:ln>
            <a:solidFill>
              <a:srgbClr val="FFFFFF"/>
            </a:solidFill>
            <a:miter lim="800000"/>
            <a:headEnd/>
            <a:tailEnd/>
          </a:ln>
        </p:spPr>
        <p:txBody>
          <a:bodyPr/>
          <a:lstStyle/>
          <a:p>
            <a:pPr eaLnBrk="1" hangingPunct="1">
              <a:lnSpc>
                <a:spcPct val="90000"/>
              </a:lnSpc>
              <a:defRPr/>
            </a:pPr>
            <a:r>
              <a:rPr lang="en-US" sz="2800" dirty="0" smtClean="0">
                <a:effectLst/>
              </a:rPr>
              <a:t>Employer must:</a:t>
            </a:r>
          </a:p>
          <a:p>
            <a:pPr lvl="1" eaLnBrk="1" hangingPunct="1">
              <a:lnSpc>
                <a:spcPct val="90000"/>
              </a:lnSpc>
              <a:defRPr/>
            </a:pPr>
            <a:r>
              <a:rPr lang="en-US" sz="2400" dirty="0" smtClean="0">
                <a:effectLst/>
              </a:rPr>
              <a:t>determine the airborne concentration of asbestos</a:t>
            </a:r>
          </a:p>
          <a:p>
            <a:pPr lvl="1" eaLnBrk="1" hangingPunct="1">
              <a:lnSpc>
                <a:spcPct val="90000"/>
              </a:lnSpc>
              <a:defRPr/>
            </a:pPr>
            <a:r>
              <a:rPr lang="en-US" sz="2400" dirty="0">
                <a:effectLst/>
              </a:rPr>
              <a:t>e</a:t>
            </a:r>
            <a:r>
              <a:rPr lang="en-US" sz="2400" dirty="0" smtClean="0">
                <a:effectLst/>
              </a:rPr>
              <a:t>valuate work conditions for unprotected employees</a:t>
            </a:r>
          </a:p>
          <a:p>
            <a:pPr lvl="1" eaLnBrk="1" hangingPunct="1">
              <a:lnSpc>
                <a:spcPct val="90000"/>
              </a:lnSpc>
              <a:defRPr/>
            </a:pPr>
            <a:r>
              <a:rPr lang="en-US" sz="2400" dirty="0">
                <a:effectLst/>
              </a:rPr>
              <a:t>v</a:t>
            </a:r>
            <a:r>
              <a:rPr lang="en-US" sz="2400" dirty="0" smtClean="0">
                <a:effectLst/>
              </a:rPr>
              <a:t>alidate respirator selection</a:t>
            </a:r>
          </a:p>
          <a:p>
            <a:pPr lvl="1" eaLnBrk="1" hangingPunct="1">
              <a:lnSpc>
                <a:spcPct val="90000"/>
              </a:lnSpc>
              <a:defRPr/>
            </a:pPr>
            <a:r>
              <a:rPr lang="en-US" sz="2400" dirty="0">
                <a:effectLst/>
              </a:rPr>
              <a:t>t</a:t>
            </a:r>
            <a:r>
              <a:rPr lang="en-US" sz="2400" dirty="0" smtClean="0">
                <a:effectLst/>
              </a:rPr>
              <a:t>ake air samples of worker breathing areas</a:t>
            </a:r>
          </a:p>
          <a:p>
            <a:pPr lvl="1" eaLnBrk="1" hangingPunct="1">
              <a:lnSpc>
                <a:spcPct val="90000"/>
              </a:lnSpc>
              <a:defRPr/>
            </a:pPr>
            <a:r>
              <a:rPr lang="en-US" sz="2400" dirty="0">
                <a:effectLst/>
              </a:rPr>
              <a:t>a</a:t>
            </a:r>
            <a:r>
              <a:rPr lang="en-US" sz="2400" dirty="0" smtClean="0">
                <a:effectLst/>
              </a:rPr>
              <a:t>ssess PEL &amp; EL compliance</a:t>
            </a:r>
          </a:p>
          <a:p>
            <a:pPr eaLnBrk="1" hangingPunct="1">
              <a:lnSpc>
                <a:spcPct val="90000"/>
              </a:lnSpc>
              <a:defRPr/>
            </a:pPr>
            <a:r>
              <a:rPr lang="en-US" sz="2800" dirty="0" smtClean="0">
                <a:effectLst/>
              </a:rPr>
              <a:t>Exposure monitoring is usually the responsibility of the competent person via a subcontractor</a:t>
            </a:r>
          </a:p>
        </p:txBody>
      </p:sp>
      <p:pic>
        <p:nvPicPr>
          <p:cNvPr id="20485" name="Picture 5" descr="Air Sampling Division - BDXII - Lead and asbestos sampl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886200"/>
            <a:ext cx="2063750" cy="241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6" descr="t_1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43800" y="4343400"/>
            <a:ext cx="13827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143000"/>
            <a:ext cx="2743200" cy="2449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58913989-F9FC-4F2C-AB89-C54B6D0DC9F1}" type="slidenum">
              <a:rPr lang="en-US"/>
              <a:pPr>
                <a:defRPr/>
              </a:pPr>
              <a:t>2</a:t>
            </a:fld>
            <a:endParaRPr lang="en-US"/>
          </a:p>
        </p:txBody>
      </p:sp>
      <p:sp>
        <p:nvSpPr>
          <p:cNvPr id="3074" name="Rectangle 2"/>
          <p:cNvSpPr>
            <a:spLocks noGrp="1" noChangeArrowheads="1"/>
          </p:cNvSpPr>
          <p:nvPr>
            <p:ph type="title"/>
          </p:nvPr>
        </p:nvSpPr>
        <p:spPr>
          <a:xfrm>
            <a:off x="0" y="0"/>
            <a:ext cx="9144000" cy="1371600"/>
          </a:xfrm>
        </p:spPr>
        <p:txBody>
          <a:bodyPr/>
          <a:lstStyle/>
          <a:p>
            <a:pPr eaLnBrk="1" hangingPunct="1">
              <a:defRPr/>
            </a:pPr>
            <a:r>
              <a:rPr lang="en-US" dirty="0" smtClean="0">
                <a:effectLst/>
              </a:rPr>
              <a:t>Safety Requirements &amp; Guidelines</a:t>
            </a:r>
          </a:p>
        </p:txBody>
      </p:sp>
      <p:sp>
        <p:nvSpPr>
          <p:cNvPr id="3075" name="Rectangle 3"/>
          <p:cNvSpPr>
            <a:spLocks noGrp="1" noChangeArrowheads="1"/>
          </p:cNvSpPr>
          <p:nvPr>
            <p:ph type="body" idx="1"/>
          </p:nvPr>
        </p:nvSpPr>
        <p:spPr>
          <a:xfrm>
            <a:off x="381000" y="1981200"/>
            <a:ext cx="8305800" cy="4114800"/>
          </a:xfrm>
        </p:spPr>
        <p:txBody>
          <a:bodyPr/>
          <a:lstStyle/>
          <a:p>
            <a:pPr eaLnBrk="1" hangingPunct="1">
              <a:defRPr/>
            </a:pPr>
            <a:r>
              <a:rPr lang="en-US" dirty="0" smtClean="0">
                <a:effectLst/>
              </a:rPr>
              <a:t>OSHA – on-site worker safety regulations</a:t>
            </a:r>
          </a:p>
          <a:p>
            <a:pPr lvl="1" eaLnBrk="1" hangingPunct="1">
              <a:defRPr/>
            </a:pPr>
            <a:r>
              <a:rPr lang="en-US" dirty="0" smtClean="0">
                <a:effectLst/>
              </a:rPr>
              <a:t>where asbestos has been disturbed</a:t>
            </a:r>
          </a:p>
          <a:p>
            <a:pPr lvl="1" eaLnBrk="1" hangingPunct="1">
              <a:defRPr/>
            </a:pPr>
            <a:r>
              <a:rPr lang="en-US" dirty="0" smtClean="0">
                <a:effectLst/>
              </a:rPr>
              <a:t>where asbestos is being disturbed</a:t>
            </a:r>
          </a:p>
          <a:p>
            <a:pPr marL="0" indent="0" eaLnBrk="1" hangingPunct="1">
              <a:buFont typeface="Wingdings" pitchFamily="2" charset="2"/>
              <a:buNone/>
              <a:defRPr/>
            </a:pPr>
            <a:endParaRPr lang="en-US" dirty="0" smtClean="0">
              <a:effectLst/>
            </a:endParaRPr>
          </a:p>
          <a:p>
            <a:pPr eaLnBrk="1" hangingPunct="1">
              <a:defRPr/>
            </a:pPr>
            <a:r>
              <a:rPr lang="en-US" dirty="0" smtClean="0">
                <a:effectLst/>
              </a:rPr>
              <a:t>EPA – inspector safety guidelines</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7124D9D-ED9A-4675-857E-C5D0F0F117A9}" type="slidenum">
              <a:rPr lang="en-US"/>
              <a:pPr>
                <a:defRPr/>
              </a:pPr>
              <a:t>20</a:t>
            </a:fld>
            <a:endParaRPr lang="en-US"/>
          </a:p>
        </p:txBody>
      </p:sp>
      <p:sp>
        <p:nvSpPr>
          <p:cNvPr id="14338" name="Rectangle 2"/>
          <p:cNvSpPr>
            <a:spLocks noGrp="1" noChangeArrowheads="1"/>
          </p:cNvSpPr>
          <p:nvPr>
            <p:ph type="title"/>
          </p:nvPr>
        </p:nvSpPr>
        <p:spPr>
          <a:xfrm>
            <a:off x="609600" y="0"/>
            <a:ext cx="7848600" cy="1143000"/>
          </a:xfrm>
        </p:spPr>
        <p:txBody>
          <a:bodyPr/>
          <a:lstStyle/>
          <a:p>
            <a:pPr eaLnBrk="1" hangingPunct="1">
              <a:defRPr/>
            </a:pPr>
            <a:r>
              <a:rPr lang="en-US" sz="3600" dirty="0" smtClean="0">
                <a:effectLst/>
              </a:rPr>
              <a:t>Negative Exposure Assessment (NEA)</a:t>
            </a:r>
          </a:p>
        </p:txBody>
      </p:sp>
      <p:sp>
        <p:nvSpPr>
          <p:cNvPr id="14339" name="Rectangle 3"/>
          <p:cNvSpPr>
            <a:spLocks noGrp="1" noChangeArrowheads="1"/>
          </p:cNvSpPr>
          <p:nvPr>
            <p:ph type="body" idx="1"/>
          </p:nvPr>
        </p:nvSpPr>
        <p:spPr>
          <a:xfrm>
            <a:off x="304800" y="1676400"/>
            <a:ext cx="8458200" cy="4800600"/>
          </a:xfrm>
        </p:spPr>
        <p:txBody>
          <a:bodyPr/>
          <a:lstStyle/>
          <a:p>
            <a:pPr eaLnBrk="1" hangingPunct="1">
              <a:defRPr/>
            </a:pPr>
            <a:r>
              <a:rPr lang="en-US" dirty="0">
                <a:effectLst/>
              </a:rPr>
              <a:t>O</a:t>
            </a:r>
            <a:r>
              <a:rPr lang="en-US" dirty="0" smtClean="0">
                <a:effectLst/>
              </a:rPr>
              <a:t>bjective and contemporary data</a:t>
            </a:r>
          </a:p>
          <a:p>
            <a:pPr eaLnBrk="1" hangingPunct="1">
              <a:defRPr/>
            </a:pPr>
            <a:r>
              <a:rPr lang="en-US" dirty="0" smtClean="0">
                <a:effectLst/>
              </a:rPr>
              <a:t>Shows that a product or activity cannot release asbestos exceeding PELs</a:t>
            </a:r>
          </a:p>
          <a:p>
            <a:pPr eaLnBrk="1" hangingPunct="1">
              <a:defRPr/>
            </a:pPr>
            <a:r>
              <a:rPr lang="en-US" dirty="0" smtClean="0">
                <a:effectLst/>
              </a:rPr>
              <a:t>Similar project</a:t>
            </a:r>
          </a:p>
          <a:p>
            <a:pPr eaLnBrk="1" hangingPunct="1">
              <a:defRPr/>
            </a:pPr>
            <a:r>
              <a:rPr lang="en-US" dirty="0" smtClean="0">
                <a:effectLst/>
              </a:rPr>
              <a:t>Written report must be on-site</a:t>
            </a:r>
          </a:p>
          <a:p>
            <a:pPr eaLnBrk="1" hangingPunct="1">
              <a:defRPr/>
            </a:pPr>
            <a:r>
              <a:rPr lang="en-US" dirty="0" smtClean="0">
                <a:effectLst/>
              </a:rPr>
              <a:t>If no NEA, initial exposure monitoring must occur at the current worksite</a:t>
            </a: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C41998E-1B01-4740-A494-2BB19519A48B}" type="slidenum">
              <a:rPr lang="en-US"/>
              <a:pPr>
                <a:defRPr/>
              </a:pPr>
              <a:t>21</a:t>
            </a:fld>
            <a:endParaRPr lang="en-US"/>
          </a:p>
        </p:txBody>
      </p:sp>
      <p:sp>
        <p:nvSpPr>
          <p:cNvPr id="15362" name="Rectangle 2"/>
          <p:cNvSpPr>
            <a:spLocks noGrp="1" noChangeArrowheads="1"/>
          </p:cNvSpPr>
          <p:nvPr>
            <p:ph type="title"/>
          </p:nvPr>
        </p:nvSpPr>
        <p:spPr>
          <a:xfrm>
            <a:off x="457200" y="76200"/>
            <a:ext cx="8229600" cy="762000"/>
          </a:xfrm>
        </p:spPr>
        <p:txBody>
          <a:bodyPr/>
          <a:lstStyle/>
          <a:p>
            <a:pPr eaLnBrk="1" hangingPunct="1">
              <a:defRPr/>
            </a:pPr>
            <a:r>
              <a:rPr lang="en-US" dirty="0" smtClean="0">
                <a:effectLst/>
              </a:rPr>
              <a:t>Other Monitoring Issues</a:t>
            </a:r>
          </a:p>
        </p:txBody>
      </p:sp>
      <p:sp>
        <p:nvSpPr>
          <p:cNvPr id="15363" name="Rectangle 3"/>
          <p:cNvSpPr>
            <a:spLocks noGrp="1" noChangeArrowheads="1"/>
          </p:cNvSpPr>
          <p:nvPr>
            <p:ph type="body" idx="1"/>
          </p:nvPr>
        </p:nvSpPr>
        <p:spPr>
          <a:xfrm>
            <a:off x="457200" y="1219200"/>
            <a:ext cx="8229600" cy="5105400"/>
          </a:xfrm>
        </p:spPr>
        <p:txBody>
          <a:bodyPr/>
          <a:lstStyle/>
          <a:p>
            <a:pPr eaLnBrk="1" hangingPunct="1">
              <a:defRPr/>
            </a:pPr>
            <a:r>
              <a:rPr lang="en-US" sz="2800" dirty="0" smtClean="0">
                <a:effectLst/>
              </a:rPr>
              <a:t>Periodic monitoring requirements – if no NEA</a:t>
            </a:r>
          </a:p>
          <a:p>
            <a:pPr lvl="1" eaLnBrk="1" hangingPunct="1">
              <a:defRPr/>
            </a:pPr>
            <a:r>
              <a:rPr lang="en-US" dirty="0" smtClean="0">
                <a:effectLst/>
              </a:rPr>
              <a:t>Class I and II – daily</a:t>
            </a:r>
          </a:p>
          <a:p>
            <a:pPr lvl="1" eaLnBrk="1" hangingPunct="1">
              <a:defRPr/>
            </a:pPr>
            <a:r>
              <a:rPr lang="en-US" dirty="0" smtClean="0">
                <a:effectLst/>
              </a:rPr>
              <a:t>Non-Class I or II work where the PEL is expected to be exceeded – sufficient intervals to properly document work conditions</a:t>
            </a:r>
          </a:p>
          <a:p>
            <a:pPr eaLnBrk="1" hangingPunct="1">
              <a:defRPr/>
            </a:pPr>
            <a:r>
              <a:rPr lang="en-US" sz="2800" dirty="0" smtClean="0">
                <a:effectLst/>
              </a:rPr>
              <a:t>Employee notification requirements</a:t>
            </a:r>
          </a:p>
          <a:p>
            <a:pPr lvl="1" eaLnBrk="1" hangingPunct="1">
              <a:defRPr/>
            </a:pPr>
            <a:r>
              <a:rPr lang="en-US" dirty="0" smtClean="0">
                <a:effectLst/>
              </a:rPr>
              <a:t>Individually in writing or centrally-posted</a:t>
            </a:r>
          </a:p>
          <a:p>
            <a:pPr lvl="1" eaLnBrk="1" hangingPunct="1">
              <a:defRPr/>
            </a:pPr>
            <a:r>
              <a:rPr lang="en-US" dirty="0" smtClean="0">
                <a:effectLst/>
              </a:rPr>
              <a:t>ASAP  (</a:t>
            </a:r>
            <a:r>
              <a:rPr lang="en-US" u="sng" dirty="0" smtClean="0">
                <a:effectLst/>
              </a:rPr>
              <a:t>&lt;</a:t>
            </a:r>
            <a:r>
              <a:rPr lang="en-US" dirty="0" smtClean="0">
                <a:effectLst/>
              </a:rPr>
              <a:t> 5 working days after results are received)</a:t>
            </a:r>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pPr>
              <a:defRPr/>
            </a:pPr>
            <a:fld id="{A8393F26-9319-44E2-9EA3-39D89DC41BC7}" type="slidenum">
              <a:rPr lang="en-US"/>
              <a:pPr>
                <a:defRPr/>
              </a:pPr>
              <a:t>22</a:t>
            </a:fld>
            <a:endParaRPr lang="en-US"/>
          </a:p>
        </p:txBody>
      </p:sp>
      <p:sp>
        <p:nvSpPr>
          <p:cNvPr id="16386" name="Rectangle 2"/>
          <p:cNvSpPr>
            <a:spLocks noGrp="1" noChangeArrowheads="1"/>
          </p:cNvSpPr>
          <p:nvPr>
            <p:ph type="title"/>
          </p:nvPr>
        </p:nvSpPr>
        <p:spPr>
          <a:xfrm>
            <a:off x="0" y="152400"/>
            <a:ext cx="9144000" cy="1143000"/>
          </a:xfrm>
        </p:spPr>
        <p:txBody>
          <a:bodyPr/>
          <a:lstStyle/>
          <a:p>
            <a:pPr eaLnBrk="1" hangingPunct="1">
              <a:tabLst>
                <a:tab pos="1773238" algn="l"/>
              </a:tabLst>
              <a:defRPr/>
            </a:pPr>
            <a:r>
              <a:rPr lang="en-US" sz="4000" dirty="0" smtClean="0">
                <a:effectLst/>
              </a:rPr>
              <a:t>Engineering Controls &amp; Work Practices</a:t>
            </a:r>
            <a:r>
              <a:rPr lang="en-US" sz="4000" dirty="0" smtClean="0"/>
              <a:t/>
            </a:r>
            <a:br>
              <a:rPr lang="en-US" sz="4000" dirty="0" smtClean="0"/>
            </a:br>
            <a:endParaRPr lang="en-US" i="1" dirty="0" smtClean="0"/>
          </a:p>
        </p:txBody>
      </p:sp>
      <p:sp>
        <p:nvSpPr>
          <p:cNvPr id="16388" name="Rectangle 4"/>
          <p:cNvSpPr>
            <a:spLocks noGrp="1" noChangeArrowheads="1"/>
          </p:cNvSpPr>
          <p:nvPr>
            <p:ph type="body" sz="half" idx="1"/>
          </p:nvPr>
        </p:nvSpPr>
        <p:spPr>
          <a:xfrm>
            <a:off x="381000" y="1143000"/>
            <a:ext cx="8534400" cy="5410200"/>
          </a:xfrm>
        </p:spPr>
        <p:txBody>
          <a:bodyPr/>
          <a:lstStyle/>
          <a:p>
            <a:pPr eaLnBrk="1" hangingPunct="1">
              <a:defRPr/>
            </a:pPr>
            <a:r>
              <a:rPr lang="en-US" dirty="0" smtClean="0">
                <a:effectLst/>
              </a:rPr>
              <a:t>Mandatory for all OSHA work class levels</a:t>
            </a:r>
          </a:p>
          <a:p>
            <a:pPr lvl="1" eaLnBrk="1" hangingPunct="1">
              <a:defRPr/>
            </a:pPr>
            <a:r>
              <a:rPr lang="en-US" dirty="0" smtClean="0">
                <a:effectLst/>
              </a:rPr>
              <a:t>HEPA vacuums</a:t>
            </a:r>
          </a:p>
          <a:p>
            <a:pPr lvl="1" eaLnBrk="1" hangingPunct="1">
              <a:defRPr/>
            </a:pPr>
            <a:r>
              <a:rPr lang="en-US" dirty="0" smtClean="0">
                <a:effectLst/>
              </a:rPr>
              <a:t>Wet methods (where feasible)</a:t>
            </a:r>
          </a:p>
          <a:p>
            <a:pPr lvl="1" eaLnBrk="1" hangingPunct="1">
              <a:defRPr/>
            </a:pPr>
            <a:r>
              <a:rPr lang="en-US" dirty="0" smtClean="0">
                <a:effectLst/>
              </a:rPr>
              <a:t>Prompt cleanup and disposal in leak tight containers (roofing exception)</a:t>
            </a:r>
          </a:p>
          <a:p>
            <a:pPr eaLnBrk="1" hangingPunct="1">
              <a:defRPr/>
            </a:pPr>
            <a:r>
              <a:rPr lang="en-US" dirty="0" smtClean="0">
                <a:effectLst/>
              </a:rPr>
              <a:t>Approaches to PEL/EL compliance</a:t>
            </a:r>
          </a:p>
          <a:p>
            <a:pPr lvl="1" eaLnBrk="1" hangingPunct="1">
              <a:defRPr/>
            </a:pPr>
            <a:r>
              <a:rPr lang="en-US" dirty="0" smtClean="0">
                <a:effectLst/>
              </a:rPr>
              <a:t>Local exhaust ventilation w/HEPA (typically a “negative air machine”)</a:t>
            </a:r>
          </a:p>
          <a:p>
            <a:pPr lvl="1" eaLnBrk="1" hangingPunct="1">
              <a:defRPr/>
            </a:pPr>
            <a:r>
              <a:rPr lang="en-US" dirty="0" smtClean="0">
                <a:effectLst/>
              </a:rPr>
              <a:t>Enclosures or isolation (virtually always enclosures for Class I and II work areas)</a:t>
            </a:r>
          </a:p>
          <a:p>
            <a:pPr lvl="1" eaLnBrk="1" hangingPunct="1">
              <a:defRPr/>
            </a:pPr>
            <a:r>
              <a:rPr lang="en-US" dirty="0" smtClean="0">
                <a:effectLst/>
              </a:rPr>
              <a:t>If engineering controls cannot keep exposures below PELs, supplement with required respiratory protection</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023233C6-8B18-40B8-B21C-E6489EB6641A}" type="slidenum">
              <a:rPr lang="en-US"/>
              <a:pPr>
                <a:defRPr/>
              </a:pPr>
              <a:t>23</a:t>
            </a:fld>
            <a:endParaRPr lang="en-US"/>
          </a:p>
        </p:txBody>
      </p:sp>
      <p:sp>
        <p:nvSpPr>
          <p:cNvPr id="17410" name="Rectangle 2"/>
          <p:cNvSpPr>
            <a:spLocks noGrp="1" noChangeArrowheads="1"/>
          </p:cNvSpPr>
          <p:nvPr>
            <p:ph type="title"/>
          </p:nvPr>
        </p:nvSpPr>
        <p:spPr>
          <a:xfrm>
            <a:off x="0" y="304800"/>
            <a:ext cx="9144000" cy="914400"/>
          </a:xfrm>
        </p:spPr>
        <p:txBody>
          <a:bodyPr/>
          <a:lstStyle/>
          <a:p>
            <a:pPr eaLnBrk="1" hangingPunct="1">
              <a:defRPr/>
            </a:pPr>
            <a:r>
              <a:rPr lang="en-US" dirty="0" smtClean="0">
                <a:effectLst/>
              </a:rPr>
              <a:t>Prohibited Work Practices</a:t>
            </a:r>
            <a:endParaRPr lang="en-US" i="1" dirty="0" smtClean="0">
              <a:effectLst/>
            </a:endParaRPr>
          </a:p>
        </p:txBody>
      </p:sp>
      <p:sp>
        <p:nvSpPr>
          <p:cNvPr id="17411" name="Rectangle 3"/>
          <p:cNvSpPr>
            <a:spLocks noGrp="1" noChangeArrowheads="1"/>
          </p:cNvSpPr>
          <p:nvPr>
            <p:ph type="body" idx="1"/>
          </p:nvPr>
        </p:nvSpPr>
        <p:spPr>
          <a:xfrm>
            <a:off x="381000" y="1371600"/>
            <a:ext cx="8229600" cy="5135563"/>
          </a:xfrm>
        </p:spPr>
        <p:txBody>
          <a:bodyPr/>
          <a:lstStyle/>
          <a:p>
            <a:pPr eaLnBrk="1" hangingPunct="1">
              <a:defRPr/>
            </a:pPr>
            <a:r>
              <a:rPr lang="en-US" dirty="0" smtClean="0">
                <a:effectLst/>
              </a:rPr>
              <a:t>Use of high speed abrasive disk saws</a:t>
            </a:r>
          </a:p>
          <a:p>
            <a:pPr eaLnBrk="1" hangingPunct="1">
              <a:defRPr/>
            </a:pPr>
            <a:r>
              <a:rPr lang="en-US" dirty="0" smtClean="0">
                <a:effectLst/>
              </a:rPr>
              <a:t>Use of compressed air</a:t>
            </a:r>
          </a:p>
          <a:p>
            <a:pPr lvl="1" eaLnBrk="1" hangingPunct="1">
              <a:defRPr/>
            </a:pPr>
            <a:r>
              <a:rPr lang="en-US" dirty="0" smtClean="0">
                <a:effectLst/>
              </a:rPr>
              <a:t>to remove asbestos</a:t>
            </a:r>
          </a:p>
          <a:p>
            <a:pPr lvl="1" eaLnBrk="1" hangingPunct="1">
              <a:defRPr/>
            </a:pPr>
            <a:r>
              <a:rPr lang="en-US" dirty="0" smtClean="0">
                <a:effectLst/>
              </a:rPr>
              <a:t>within a negative pressure enclosure</a:t>
            </a:r>
          </a:p>
          <a:p>
            <a:pPr eaLnBrk="1" hangingPunct="1">
              <a:defRPr/>
            </a:pPr>
            <a:r>
              <a:rPr lang="en-US" dirty="0" smtClean="0">
                <a:effectLst/>
              </a:rPr>
              <a:t>Dry sweeping of ACM dust/debris</a:t>
            </a:r>
          </a:p>
          <a:p>
            <a:pPr eaLnBrk="1" hangingPunct="1">
              <a:defRPr/>
            </a:pPr>
            <a:r>
              <a:rPr lang="en-US" dirty="0" smtClean="0">
                <a:effectLst/>
              </a:rPr>
              <a:t>Shoveling of ACM dust/debris</a:t>
            </a:r>
          </a:p>
          <a:p>
            <a:pPr eaLnBrk="1" hangingPunct="1">
              <a:defRPr/>
            </a:pPr>
            <a:r>
              <a:rPr lang="en-US" dirty="0" smtClean="0">
                <a:effectLst/>
              </a:rPr>
              <a:t>Employee rotation to reduce employee exposure</a:t>
            </a:r>
          </a:p>
        </p:txBody>
      </p:sp>
      <p:pic>
        <p:nvPicPr>
          <p:cNvPr id="24581" name="Picture 4" descr="MCj0229507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91400" y="2819400"/>
            <a:ext cx="12525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F3768B5-3714-41FA-BBB1-6AE7DF0F7FCF}" type="slidenum">
              <a:rPr lang="en-US"/>
              <a:pPr>
                <a:defRPr/>
              </a:pPr>
              <a:t>24</a:t>
            </a:fld>
            <a:endParaRPr lang="en-US"/>
          </a:p>
        </p:txBody>
      </p:sp>
      <p:sp>
        <p:nvSpPr>
          <p:cNvPr id="18434" name="Rectangle 2"/>
          <p:cNvSpPr>
            <a:spLocks noGrp="1" noChangeArrowheads="1"/>
          </p:cNvSpPr>
          <p:nvPr>
            <p:ph type="title"/>
          </p:nvPr>
        </p:nvSpPr>
        <p:spPr>
          <a:xfrm>
            <a:off x="304800" y="0"/>
            <a:ext cx="8382000" cy="1143000"/>
          </a:xfrm>
        </p:spPr>
        <p:txBody>
          <a:bodyPr/>
          <a:lstStyle/>
          <a:p>
            <a:pPr eaLnBrk="1" hangingPunct="1">
              <a:defRPr/>
            </a:pPr>
            <a:r>
              <a:rPr lang="en-US" dirty="0" smtClean="0">
                <a:effectLst/>
              </a:rPr>
              <a:t>Class I Work Area Requirements</a:t>
            </a:r>
          </a:p>
        </p:txBody>
      </p:sp>
      <p:sp>
        <p:nvSpPr>
          <p:cNvPr id="18435" name="Rectangle 3"/>
          <p:cNvSpPr>
            <a:spLocks noGrp="1" noChangeArrowheads="1"/>
          </p:cNvSpPr>
          <p:nvPr>
            <p:ph type="body" idx="1"/>
          </p:nvPr>
        </p:nvSpPr>
        <p:spPr>
          <a:xfrm>
            <a:off x="457200" y="1295400"/>
            <a:ext cx="8229600" cy="4800600"/>
          </a:xfrm>
        </p:spPr>
        <p:txBody>
          <a:bodyPr/>
          <a:lstStyle/>
          <a:p>
            <a:pPr eaLnBrk="1" hangingPunct="1">
              <a:lnSpc>
                <a:spcPct val="80000"/>
              </a:lnSpc>
              <a:defRPr/>
            </a:pPr>
            <a:r>
              <a:rPr lang="en-US" dirty="0" smtClean="0">
                <a:effectLst/>
              </a:rPr>
              <a:t>Supervision by a competent person</a:t>
            </a:r>
          </a:p>
          <a:p>
            <a:pPr eaLnBrk="1" hangingPunct="1">
              <a:lnSpc>
                <a:spcPct val="80000"/>
              </a:lnSpc>
              <a:defRPr/>
            </a:pPr>
            <a:r>
              <a:rPr lang="en-US" dirty="0" smtClean="0">
                <a:effectLst/>
              </a:rPr>
              <a:t>For areas &gt;25 LF or 10 SF or no NEA:</a:t>
            </a:r>
          </a:p>
          <a:p>
            <a:pPr lvl="1" eaLnBrk="1" hangingPunct="1">
              <a:lnSpc>
                <a:spcPct val="80000"/>
              </a:lnSpc>
              <a:defRPr/>
            </a:pPr>
            <a:r>
              <a:rPr lang="en-US" dirty="0" smtClean="0">
                <a:effectLst/>
              </a:rPr>
              <a:t>Critical barriers (interior) – seal openings to work area</a:t>
            </a:r>
          </a:p>
          <a:p>
            <a:pPr lvl="1" eaLnBrk="1" hangingPunct="1">
              <a:lnSpc>
                <a:spcPct val="80000"/>
              </a:lnSpc>
              <a:defRPr/>
            </a:pPr>
            <a:r>
              <a:rPr lang="en-US" dirty="0" smtClean="0">
                <a:effectLst/>
              </a:rPr>
              <a:t>Barrier or isolation method to control fiber levels below background levels or to meet AHERA final clearance levels</a:t>
            </a:r>
          </a:p>
          <a:p>
            <a:pPr eaLnBrk="1" hangingPunct="1">
              <a:lnSpc>
                <a:spcPct val="80000"/>
              </a:lnSpc>
              <a:defRPr/>
            </a:pPr>
            <a:r>
              <a:rPr lang="en-US" dirty="0" smtClean="0">
                <a:effectLst/>
              </a:rPr>
              <a:t>NPE usage is a general industry practice regardless of project size</a:t>
            </a:r>
          </a:p>
          <a:p>
            <a:pPr lvl="1" eaLnBrk="1" hangingPunct="1">
              <a:lnSpc>
                <a:spcPct val="80000"/>
              </a:lnSpc>
              <a:defRPr/>
            </a:pPr>
            <a:r>
              <a:rPr lang="en-US" sz="2400" dirty="0" smtClean="0">
                <a:effectLst/>
              </a:rPr>
              <a:t>Required by many local and state programs</a:t>
            </a:r>
          </a:p>
          <a:p>
            <a:pPr lvl="1" eaLnBrk="1" hangingPunct="1">
              <a:lnSpc>
                <a:spcPct val="80000"/>
              </a:lnSpc>
              <a:defRPr/>
            </a:pPr>
            <a:r>
              <a:rPr lang="en-US" sz="2400" dirty="0" smtClean="0">
                <a:effectLst/>
              </a:rPr>
              <a:t>Not required for some exterior work and roofing</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pPr>
              <a:defRPr/>
            </a:pPr>
            <a:fld id="{596E16BB-9018-46CE-AB9C-1077CEC4E270}" type="slidenum">
              <a:rPr lang="en-US"/>
              <a:pPr>
                <a:defRPr/>
              </a:pPr>
              <a:t>25</a:t>
            </a:fld>
            <a:endParaRPr lang="en-US"/>
          </a:p>
        </p:txBody>
      </p:sp>
      <p:sp>
        <p:nvSpPr>
          <p:cNvPr id="19458" name="Rectangle 2"/>
          <p:cNvSpPr>
            <a:spLocks noGrp="1" noChangeArrowheads="1"/>
          </p:cNvSpPr>
          <p:nvPr>
            <p:ph type="title"/>
          </p:nvPr>
        </p:nvSpPr>
        <p:spPr/>
        <p:txBody>
          <a:bodyPr/>
          <a:lstStyle/>
          <a:p>
            <a:pPr eaLnBrk="1" hangingPunct="1">
              <a:defRPr/>
            </a:pPr>
            <a:r>
              <a:rPr lang="en-US" dirty="0" smtClean="0">
                <a:effectLst/>
              </a:rPr>
              <a:t>Class I Control Methods</a:t>
            </a:r>
          </a:p>
        </p:txBody>
      </p:sp>
      <p:sp>
        <p:nvSpPr>
          <p:cNvPr id="19459" name="Rectangle 3"/>
          <p:cNvSpPr>
            <a:spLocks noGrp="1" noChangeArrowheads="1"/>
          </p:cNvSpPr>
          <p:nvPr>
            <p:ph type="body" sz="half" idx="1"/>
          </p:nvPr>
        </p:nvSpPr>
        <p:spPr>
          <a:xfrm>
            <a:off x="457200" y="1371600"/>
            <a:ext cx="8229600" cy="4800600"/>
          </a:xfrm>
        </p:spPr>
        <p:txBody>
          <a:bodyPr/>
          <a:lstStyle/>
          <a:p>
            <a:pPr eaLnBrk="1" hangingPunct="1">
              <a:lnSpc>
                <a:spcPct val="90000"/>
              </a:lnSpc>
              <a:defRPr/>
            </a:pPr>
            <a:r>
              <a:rPr lang="en-US" sz="3200" dirty="0" smtClean="0">
                <a:effectLst/>
              </a:rPr>
              <a:t>Use negative pressure enclosure</a:t>
            </a:r>
          </a:p>
          <a:p>
            <a:pPr lvl="1" eaLnBrk="1" hangingPunct="1">
              <a:lnSpc>
                <a:spcPct val="90000"/>
              </a:lnSpc>
              <a:defRPr/>
            </a:pPr>
            <a:r>
              <a:rPr lang="en-US" sz="2800" dirty="0" smtClean="0">
                <a:effectLst/>
              </a:rPr>
              <a:t>4 air changes/hour, -0.02” pressure differential</a:t>
            </a:r>
          </a:p>
          <a:p>
            <a:pPr lvl="1" eaLnBrk="1" hangingPunct="1">
              <a:lnSpc>
                <a:spcPct val="90000"/>
              </a:lnSpc>
              <a:defRPr/>
            </a:pPr>
            <a:r>
              <a:rPr lang="en-US" sz="2800" dirty="0" smtClean="0">
                <a:effectLst/>
              </a:rPr>
              <a:t>Must be maintained throughout project</a:t>
            </a:r>
          </a:p>
          <a:p>
            <a:pPr eaLnBrk="1" hangingPunct="1">
              <a:lnSpc>
                <a:spcPct val="90000"/>
              </a:lnSpc>
              <a:defRPr/>
            </a:pPr>
            <a:r>
              <a:rPr lang="en-US" sz="3200" dirty="0" smtClean="0">
                <a:effectLst/>
              </a:rPr>
              <a:t>Isolate and seal HVAC; e.g., use 2 layers 6 mil poly sheeting</a:t>
            </a:r>
          </a:p>
          <a:p>
            <a:pPr eaLnBrk="1" hangingPunct="1">
              <a:lnSpc>
                <a:spcPct val="90000"/>
              </a:lnSpc>
              <a:defRPr/>
            </a:pPr>
            <a:r>
              <a:rPr lang="en-US" sz="3200" dirty="0" smtClean="0">
                <a:effectLst/>
              </a:rPr>
              <a:t>Use impermeable drop cloths and cover immovable objects. </a:t>
            </a:r>
          </a:p>
          <a:p>
            <a:pPr eaLnBrk="1" hangingPunct="1">
              <a:lnSpc>
                <a:spcPct val="90000"/>
              </a:lnSpc>
              <a:defRPr/>
            </a:pPr>
            <a:r>
              <a:rPr lang="en-US" sz="3200" dirty="0" smtClean="0">
                <a:effectLst/>
              </a:rPr>
              <a:t>Typically walls and floors are sealed, most commonly with poly and duct tape.</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pPr>
              <a:defRPr/>
            </a:pPr>
            <a:fld id="{ED9677D0-B47E-441E-B8B9-DCE10ADFC0C3}" type="slidenum">
              <a:rPr lang="en-US"/>
              <a:pPr>
                <a:defRPr/>
              </a:pPr>
              <a:t>26</a:t>
            </a:fld>
            <a:endParaRPr lang="en-US"/>
          </a:p>
        </p:txBody>
      </p:sp>
      <p:sp>
        <p:nvSpPr>
          <p:cNvPr id="19458" name="Rectangle 2"/>
          <p:cNvSpPr>
            <a:spLocks noGrp="1" noChangeArrowheads="1"/>
          </p:cNvSpPr>
          <p:nvPr>
            <p:ph type="title"/>
          </p:nvPr>
        </p:nvSpPr>
        <p:spPr/>
        <p:txBody>
          <a:bodyPr/>
          <a:lstStyle/>
          <a:p>
            <a:pPr eaLnBrk="1" hangingPunct="1">
              <a:defRPr/>
            </a:pPr>
            <a:r>
              <a:rPr lang="en-US" dirty="0" smtClean="0">
                <a:effectLst/>
              </a:rPr>
              <a:t>Class I Control Methods</a:t>
            </a:r>
            <a:br>
              <a:rPr lang="en-US" dirty="0" smtClean="0">
                <a:effectLst/>
              </a:rPr>
            </a:br>
            <a:r>
              <a:rPr lang="en-US" sz="2400" dirty="0" smtClean="0">
                <a:effectLst/>
              </a:rPr>
              <a:t>(cont.)</a:t>
            </a:r>
          </a:p>
        </p:txBody>
      </p:sp>
      <p:sp>
        <p:nvSpPr>
          <p:cNvPr id="19460" name="Rectangle 4"/>
          <p:cNvSpPr>
            <a:spLocks noGrp="1" noChangeArrowheads="1"/>
          </p:cNvSpPr>
          <p:nvPr>
            <p:ph type="body" sz="half" idx="2"/>
          </p:nvPr>
        </p:nvSpPr>
        <p:spPr>
          <a:xfrm>
            <a:off x="381000" y="1371600"/>
            <a:ext cx="8305800" cy="4724400"/>
          </a:xfrm>
        </p:spPr>
        <p:txBody>
          <a:bodyPr/>
          <a:lstStyle/>
          <a:p>
            <a:pPr eaLnBrk="1" hangingPunct="1">
              <a:lnSpc>
                <a:spcPct val="90000"/>
              </a:lnSpc>
              <a:defRPr/>
            </a:pPr>
            <a:r>
              <a:rPr lang="en-US" sz="3200" dirty="0" smtClean="0">
                <a:effectLst/>
              </a:rPr>
              <a:t>Glove bag system</a:t>
            </a:r>
          </a:p>
          <a:p>
            <a:pPr lvl="1" eaLnBrk="1" hangingPunct="1">
              <a:lnSpc>
                <a:spcPct val="90000"/>
              </a:lnSpc>
              <a:defRPr/>
            </a:pPr>
            <a:r>
              <a:rPr lang="en-US" sz="2800" dirty="0" smtClean="0">
                <a:effectLst/>
              </a:rPr>
              <a:t>Typically for pipe insulation </a:t>
            </a:r>
          </a:p>
          <a:p>
            <a:pPr lvl="1" eaLnBrk="1" hangingPunct="1">
              <a:lnSpc>
                <a:spcPct val="90000"/>
              </a:lnSpc>
              <a:defRPr/>
            </a:pPr>
            <a:r>
              <a:rPr lang="en-US" sz="2800" dirty="0" smtClean="0">
                <a:effectLst/>
              </a:rPr>
              <a:t>2 workers</a:t>
            </a:r>
          </a:p>
          <a:p>
            <a:pPr lvl="1" eaLnBrk="1" hangingPunct="1">
              <a:lnSpc>
                <a:spcPct val="90000"/>
              </a:lnSpc>
              <a:defRPr/>
            </a:pPr>
            <a:r>
              <a:rPr lang="en-US" sz="2800" dirty="0" smtClean="0">
                <a:effectLst/>
              </a:rPr>
              <a:t>150 degree max. temp.</a:t>
            </a:r>
          </a:p>
          <a:p>
            <a:pPr lvl="1" eaLnBrk="1" hangingPunct="1">
              <a:lnSpc>
                <a:spcPct val="90000"/>
              </a:lnSpc>
              <a:defRPr/>
            </a:pPr>
            <a:r>
              <a:rPr lang="en-US" sz="2800" dirty="0" smtClean="0">
                <a:effectLst/>
              </a:rPr>
              <a:t>Must evacuate with HEPA vacuum</a:t>
            </a:r>
          </a:p>
          <a:p>
            <a:pPr lvl="1" eaLnBrk="1" hangingPunct="1">
              <a:lnSpc>
                <a:spcPct val="90000"/>
              </a:lnSpc>
              <a:defRPr/>
            </a:pPr>
            <a:r>
              <a:rPr lang="en-US" sz="2800" dirty="0" smtClean="0">
                <a:effectLst/>
              </a:rPr>
              <a:t>Cannot move bag down pipe</a:t>
            </a:r>
          </a:p>
          <a:p>
            <a:pPr eaLnBrk="1" hangingPunct="1">
              <a:lnSpc>
                <a:spcPct val="90000"/>
              </a:lnSpc>
              <a:defRPr/>
            </a:pPr>
            <a:r>
              <a:rPr lang="en-US" sz="3200" dirty="0" smtClean="0">
                <a:effectLst/>
              </a:rPr>
              <a:t>Mini enclosures</a:t>
            </a:r>
          </a:p>
          <a:p>
            <a:pPr lvl="1" eaLnBrk="1" hangingPunct="1">
              <a:lnSpc>
                <a:spcPct val="90000"/>
              </a:lnSpc>
              <a:defRPr/>
            </a:pPr>
            <a:r>
              <a:rPr lang="en-US" sz="2800" dirty="0" smtClean="0">
                <a:effectLst/>
              </a:rPr>
              <a:t>Often used for small-scale removal work; 2 persons max.</a:t>
            </a:r>
          </a:p>
          <a:p>
            <a:pPr lvl="1" eaLnBrk="1" hangingPunct="1">
              <a:lnSpc>
                <a:spcPct val="90000"/>
              </a:lnSpc>
              <a:defRPr/>
            </a:pPr>
            <a:r>
              <a:rPr lang="en-US" sz="2800" dirty="0" smtClean="0">
                <a:effectLst/>
              </a:rPr>
              <a:t>NPE requirements</a:t>
            </a:r>
          </a:p>
          <a:p>
            <a:pPr lvl="1" eaLnBrk="1" hangingPunct="1">
              <a:lnSpc>
                <a:spcPct val="90000"/>
              </a:lnSpc>
              <a:defRPr/>
            </a:pPr>
            <a:r>
              <a:rPr lang="en-US" sz="2800" dirty="0" smtClean="0">
                <a:effectLst/>
              </a:rPr>
              <a:t>HEPA vacuum and clean</a:t>
            </a:r>
          </a:p>
          <a:p>
            <a:pPr eaLnBrk="1" hangingPunct="1">
              <a:lnSpc>
                <a:spcPct val="90000"/>
              </a:lnSpc>
              <a:defRPr/>
            </a:pPr>
            <a:endParaRPr lang="en-US" sz="2000" dirty="0" smtClean="0"/>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879ED3B7-041E-4C97-B5E3-FD189C157D6B}" type="slidenum">
              <a:rPr lang="en-US"/>
              <a:pPr>
                <a:defRPr/>
              </a:pPr>
              <a:t>27</a:t>
            </a:fld>
            <a:endParaRPr lang="en-US"/>
          </a:p>
        </p:txBody>
      </p:sp>
      <p:sp>
        <p:nvSpPr>
          <p:cNvPr id="20482" name="Rectangle 2"/>
          <p:cNvSpPr>
            <a:spLocks noGrp="1" noChangeArrowheads="1"/>
          </p:cNvSpPr>
          <p:nvPr>
            <p:ph type="title"/>
          </p:nvPr>
        </p:nvSpPr>
        <p:spPr>
          <a:xfrm>
            <a:off x="228600" y="321129"/>
            <a:ext cx="2057400" cy="1801586"/>
          </a:xfrm>
        </p:spPr>
        <p:txBody>
          <a:bodyPr/>
          <a:lstStyle/>
          <a:p>
            <a:pPr eaLnBrk="1" hangingPunct="1">
              <a:defRPr/>
            </a:pPr>
            <a:r>
              <a:rPr lang="en-US" dirty="0" smtClean="0">
                <a:effectLst/>
              </a:rPr>
              <a:t>Critical Barrier</a:t>
            </a:r>
          </a:p>
        </p:txBody>
      </p:sp>
      <p:pic>
        <p:nvPicPr>
          <p:cNvPr id="286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52400"/>
            <a:ext cx="4800600"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879ED3B7-041E-4C97-B5E3-FD189C157D6B}" type="slidenum">
              <a:rPr lang="en-US"/>
              <a:pPr>
                <a:defRPr/>
              </a:pPr>
              <a:t>28</a:t>
            </a:fld>
            <a:endParaRPr lang="en-US"/>
          </a:p>
        </p:txBody>
      </p:sp>
      <p:sp>
        <p:nvSpPr>
          <p:cNvPr id="20482" name="Rectangle 2"/>
          <p:cNvSpPr>
            <a:spLocks noGrp="1" noChangeArrowheads="1"/>
          </p:cNvSpPr>
          <p:nvPr>
            <p:ph type="title"/>
          </p:nvPr>
        </p:nvSpPr>
        <p:spPr/>
        <p:txBody>
          <a:bodyPr/>
          <a:lstStyle/>
          <a:p>
            <a:pPr eaLnBrk="1" hangingPunct="1">
              <a:defRPr/>
            </a:pPr>
            <a:r>
              <a:rPr lang="en-US" dirty="0" smtClean="0">
                <a:effectLst/>
              </a:rPr>
              <a:t>Work Area Prep w/ Poly</a:t>
            </a:r>
          </a:p>
        </p:txBody>
      </p:sp>
      <p:pic>
        <p:nvPicPr>
          <p:cNvPr id="28677" name="Picture 5" descr="019_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1295400"/>
            <a:ext cx="8305801"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450867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879ED3B7-041E-4C97-B5E3-FD189C157D6B}" type="slidenum">
              <a:rPr lang="en-US"/>
              <a:pPr>
                <a:defRPr/>
              </a:pPr>
              <a:t>29</a:t>
            </a:fld>
            <a:endParaRPr lang="en-US"/>
          </a:p>
        </p:txBody>
      </p:sp>
      <p:sp>
        <p:nvSpPr>
          <p:cNvPr id="20482" name="Rectangle 2"/>
          <p:cNvSpPr>
            <a:spLocks noGrp="1" noChangeArrowheads="1"/>
          </p:cNvSpPr>
          <p:nvPr>
            <p:ph type="title"/>
          </p:nvPr>
        </p:nvSpPr>
        <p:spPr/>
        <p:txBody>
          <a:bodyPr/>
          <a:lstStyle/>
          <a:p>
            <a:pPr eaLnBrk="1" hangingPunct="1">
              <a:defRPr/>
            </a:pPr>
            <a:r>
              <a:rPr lang="en-US" dirty="0" smtClean="0">
                <a:effectLst/>
              </a:rPr>
              <a:t>Negative Air Machine (NAM)</a:t>
            </a:r>
          </a:p>
        </p:txBody>
      </p:sp>
      <p:pic>
        <p:nvPicPr>
          <p:cNvPr id="28678"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t="9889"/>
          <a:stretch/>
        </p:blipFill>
        <p:spPr bwMode="auto">
          <a:xfrm>
            <a:off x="2971800" y="1143000"/>
            <a:ext cx="5867400" cy="5260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2"/>
          <p:cNvSpPr txBox="1">
            <a:spLocks noChangeArrowheads="1"/>
          </p:cNvSpPr>
          <p:nvPr/>
        </p:nvSpPr>
        <p:spPr bwMode="auto">
          <a:xfrm>
            <a:off x="228600" y="1371600"/>
            <a:ext cx="24384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1"/>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1"/>
                </a:solidFill>
                <a:effectLst>
                  <a:outerShdw blurRad="38100" dist="38100" dir="2700000" algn="tl">
                    <a:srgbClr val="000000"/>
                  </a:outerShdw>
                </a:effectLst>
                <a:latin typeface="Tahoma" charset="0"/>
              </a:defRPr>
            </a:lvl9pPr>
          </a:lstStyle>
          <a:p>
            <a:pPr marL="457200" indent="-457200" algn="l" eaLnBrk="1" hangingPunct="1">
              <a:buFont typeface="Wingdings" pitchFamily="2" charset="2"/>
              <a:buChar char="§"/>
              <a:defRPr/>
            </a:pPr>
            <a:r>
              <a:rPr lang="en-US" sz="3200" dirty="0" smtClean="0">
                <a:effectLst/>
              </a:rPr>
              <a:t>Produces negative pressure</a:t>
            </a:r>
          </a:p>
          <a:p>
            <a:pPr marL="457200" indent="-457200" algn="l" eaLnBrk="1" hangingPunct="1">
              <a:buFont typeface="Wingdings" pitchFamily="2" charset="2"/>
              <a:buChar char="§"/>
              <a:defRPr/>
            </a:pPr>
            <a:endParaRPr lang="en-US" sz="3200" dirty="0" smtClean="0">
              <a:effectLst/>
            </a:endParaRPr>
          </a:p>
          <a:p>
            <a:pPr marL="457200" indent="-457200" algn="l" eaLnBrk="1" hangingPunct="1">
              <a:buFont typeface="Wingdings" pitchFamily="2" charset="2"/>
              <a:buChar char="§"/>
              <a:defRPr/>
            </a:pPr>
            <a:r>
              <a:rPr lang="en-US" sz="3200" dirty="0" smtClean="0">
                <a:effectLst/>
              </a:rPr>
              <a:t>Uses HEPA filter</a:t>
            </a:r>
            <a:endParaRPr lang="en-US" sz="3200" dirty="0">
              <a:effectLst/>
            </a:endParaRPr>
          </a:p>
        </p:txBody>
      </p:sp>
    </p:spTree>
    <p:custDataLst>
      <p:tags r:id="rId1"/>
    </p:custDataLst>
    <p:extLst>
      <p:ext uri="{BB962C8B-B14F-4D97-AF65-F5344CB8AC3E}">
        <p14:creationId xmlns:p14="http://schemas.microsoft.com/office/powerpoint/2010/main" val="3222653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50A0259-042F-4896-AF7B-85A3CFA436C7}" type="slidenum">
              <a:rPr lang="en-US"/>
              <a:pPr>
                <a:defRPr/>
              </a:pPr>
              <a:t>3</a:t>
            </a:fld>
            <a:endParaRPr lang="en-US"/>
          </a:p>
        </p:txBody>
      </p:sp>
      <p:sp>
        <p:nvSpPr>
          <p:cNvPr id="4098" name="Rectangle 2"/>
          <p:cNvSpPr>
            <a:spLocks noGrp="1" noChangeArrowheads="1"/>
          </p:cNvSpPr>
          <p:nvPr>
            <p:ph type="title"/>
          </p:nvPr>
        </p:nvSpPr>
        <p:spPr>
          <a:xfrm>
            <a:off x="381000" y="0"/>
            <a:ext cx="8229600" cy="1371600"/>
          </a:xfrm>
        </p:spPr>
        <p:txBody>
          <a:bodyPr/>
          <a:lstStyle/>
          <a:p>
            <a:pPr eaLnBrk="1" hangingPunct="1">
              <a:defRPr/>
            </a:pPr>
            <a:r>
              <a:rPr lang="en-US" smtClean="0"/>
              <a:t>OSHA Asbestos Standards</a:t>
            </a:r>
          </a:p>
        </p:txBody>
      </p:sp>
      <p:sp>
        <p:nvSpPr>
          <p:cNvPr id="4099" name="Rectangle 3"/>
          <p:cNvSpPr>
            <a:spLocks noGrp="1" noChangeArrowheads="1"/>
          </p:cNvSpPr>
          <p:nvPr>
            <p:ph type="body" idx="1"/>
          </p:nvPr>
        </p:nvSpPr>
        <p:spPr>
          <a:xfrm>
            <a:off x="381000" y="1600200"/>
            <a:ext cx="8305800" cy="5029200"/>
          </a:xfrm>
        </p:spPr>
        <p:txBody>
          <a:bodyPr/>
          <a:lstStyle/>
          <a:p>
            <a:pPr eaLnBrk="1" hangingPunct="1">
              <a:lnSpc>
                <a:spcPct val="80000"/>
              </a:lnSpc>
              <a:defRPr/>
            </a:pPr>
            <a:r>
              <a:rPr lang="en-US" dirty="0" smtClean="0"/>
              <a:t>General Industry Requirements</a:t>
            </a:r>
          </a:p>
          <a:p>
            <a:pPr eaLnBrk="1" hangingPunct="1">
              <a:lnSpc>
                <a:spcPct val="80000"/>
              </a:lnSpc>
              <a:defRPr/>
            </a:pPr>
            <a:r>
              <a:rPr lang="en-US" dirty="0" smtClean="0"/>
              <a:t>29 CFR 1910.1001</a:t>
            </a:r>
          </a:p>
          <a:p>
            <a:pPr marL="0" indent="0" eaLnBrk="1" hangingPunct="1">
              <a:lnSpc>
                <a:spcPct val="80000"/>
              </a:lnSpc>
              <a:buFont typeface="Wingdings" pitchFamily="2" charset="2"/>
              <a:buNone/>
              <a:defRPr/>
            </a:pPr>
            <a:endParaRPr lang="en-US" dirty="0" smtClean="0"/>
          </a:p>
          <a:p>
            <a:pPr eaLnBrk="1" hangingPunct="1">
              <a:lnSpc>
                <a:spcPct val="80000"/>
              </a:lnSpc>
              <a:defRPr/>
            </a:pPr>
            <a:r>
              <a:rPr lang="en-US" dirty="0" smtClean="0"/>
              <a:t>Applies to workers in the workplace</a:t>
            </a:r>
          </a:p>
          <a:p>
            <a:pPr eaLnBrk="1" hangingPunct="1">
              <a:lnSpc>
                <a:spcPct val="80000"/>
              </a:lnSpc>
              <a:defRPr/>
            </a:pPr>
            <a:r>
              <a:rPr lang="en-US" dirty="0" smtClean="0"/>
              <a:t>Applies when workers could be exposed to asbestos</a:t>
            </a:r>
          </a:p>
          <a:p>
            <a:pPr eaLnBrk="1" hangingPunct="1">
              <a:lnSpc>
                <a:spcPct val="80000"/>
              </a:lnSpc>
              <a:defRPr/>
            </a:pPr>
            <a:r>
              <a:rPr lang="en-US" dirty="0" smtClean="0"/>
              <a:t>Applies when workers are not purposefully disturbing asbestos as part of their jobs</a:t>
            </a:r>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D924263-B7FE-41C3-9DC4-4E17E53B541A}" type="slidenum">
              <a:rPr lang="en-US"/>
              <a:pPr>
                <a:defRPr/>
              </a:pPr>
              <a:t>30</a:t>
            </a:fld>
            <a:endParaRPr lang="en-US"/>
          </a:p>
        </p:txBody>
      </p:sp>
      <p:sp>
        <p:nvSpPr>
          <p:cNvPr id="21506" name="Rectangle 2"/>
          <p:cNvSpPr>
            <a:spLocks noGrp="1" noChangeArrowheads="1"/>
          </p:cNvSpPr>
          <p:nvPr>
            <p:ph type="title"/>
          </p:nvPr>
        </p:nvSpPr>
        <p:spPr/>
        <p:txBody>
          <a:bodyPr/>
          <a:lstStyle/>
          <a:p>
            <a:pPr eaLnBrk="1" hangingPunct="1">
              <a:defRPr/>
            </a:pPr>
            <a:r>
              <a:rPr lang="en-US" dirty="0" smtClean="0">
                <a:effectLst/>
              </a:rPr>
              <a:t>Class II Work Requirements</a:t>
            </a:r>
          </a:p>
        </p:txBody>
      </p:sp>
      <p:sp>
        <p:nvSpPr>
          <p:cNvPr id="21507" name="Rectangle 3"/>
          <p:cNvSpPr>
            <a:spLocks noGrp="1" noChangeArrowheads="1"/>
          </p:cNvSpPr>
          <p:nvPr>
            <p:ph type="body" idx="1"/>
          </p:nvPr>
        </p:nvSpPr>
        <p:spPr>
          <a:xfrm>
            <a:off x="457200" y="1600200"/>
            <a:ext cx="8229600" cy="4953000"/>
          </a:xfrm>
        </p:spPr>
        <p:txBody>
          <a:bodyPr/>
          <a:lstStyle/>
          <a:p>
            <a:pPr eaLnBrk="1" hangingPunct="1">
              <a:lnSpc>
                <a:spcPct val="90000"/>
              </a:lnSpc>
              <a:defRPr/>
            </a:pPr>
            <a:r>
              <a:rPr lang="en-US" dirty="0" smtClean="0">
                <a:effectLst/>
              </a:rPr>
              <a:t>Supervision by a competent person</a:t>
            </a:r>
          </a:p>
          <a:p>
            <a:pPr eaLnBrk="1" hangingPunct="1">
              <a:lnSpc>
                <a:spcPct val="90000"/>
              </a:lnSpc>
              <a:defRPr/>
            </a:pPr>
            <a:r>
              <a:rPr lang="en-US" dirty="0" smtClean="0">
                <a:effectLst/>
              </a:rPr>
              <a:t>Indoors w/no NEA – if &gt; PELs or ACM removed </a:t>
            </a:r>
            <a:r>
              <a:rPr lang="en-US" u="sng" dirty="0" smtClean="0">
                <a:effectLst/>
              </a:rPr>
              <a:t>non-intact</a:t>
            </a:r>
            <a:r>
              <a:rPr lang="en-US" dirty="0" smtClean="0">
                <a:effectLst/>
              </a:rPr>
              <a:t>:</a:t>
            </a:r>
          </a:p>
          <a:p>
            <a:pPr lvl="1" eaLnBrk="1" hangingPunct="1">
              <a:lnSpc>
                <a:spcPct val="90000"/>
              </a:lnSpc>
              <a:defRPr/>
            </a:pPr>
            <a:r>
              <a:rPr lang="en-US" dirty="0" smtClean="0">
                <a:effectLst/>
              </a:rPr>
              <a:t>Critical barriers or other isolation method</a:t>
            </a:r>
          </a:p>
          <a:p>
            <a:pPr lvl="1" eaLnBrk="1" hangingPunct="1">
              <a:lnSpc>
                <a:spcPct val="90000"/>
              </a:lnSpc>
              <a:defRPr/>
            </a:pPr>
            <a:r>
              <a:rPr lang="en-US" dirty="0" smtClean="0">
                <a:effectLst/>
              </a:rPr>
              <a:t>Drop cloths</a:t>
            </a:r>
          </a:p>
          <a:p>
            <a:pPr lvl="1" eaLnBrk="1" hangingPunct="1">
              <a:lnSpc>
                <a:spcPct val="90000"/>
              </a:lnSpc>
              <a:defRPr/>
            </a:pPr>
            <a:r>
              <a:rPr lang="en-US" dirty="0" smtClean="0">
                <a:effectLst/>
              </a:rPr>
              <a:t>HEPA </a:t>
            </a:r>
            <a:r>
              <a:rPr lang="en-US" dirty="0" err="1" smtClean="0">
                <a:effectLst/>
              </a:rPr>
              <a:t>vacs</a:t>
            </a:r>
            <a:r>
              <a:rPr lang="en-US" dirty="0" smtClean="0">
                <a:effectLst/>
              </a:rPr>
              <a:t>/wet methods/prompt clean up and disposal</a:t>
            </a:r>
          </a:p>
          <a:p>
            <a:pPr eaLnBrk="1" hangingPunct="1">
              <a:lnSpc>
                <a:spcPct val="90000"/>
              </a:lnSpc>
              <a:defRPr/>
            </a:pPr>
            <a:r>
              <a:rPr lang="en-US" dirty="0" smtClean="0">
                <a:effectLst/>
              </a:rPr>
              <a:t>Significant requirements for removal/disturbance of flooring, roofing, asbestos cement products, gaskets etc.</a:t>
            </a: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32DEFF9-C765-4766-9D6E-A74FCCAD255A}" type="slidenum">
              <a:rPr lang="en-US"/>
              <a:pPr>
                <a:defRPr/>
              </a:pPr>
              <a:t>31</a:t>
            </a:fld>
            <a:endParaRPr lang="en-US"/>
          </a:p>
        </p:txBody>
      </p:sp>
      <p:sp>
        <p:nvSpPr>
          <p:cNvPr id="22530" name="Rectangle 2"/>
          <p:cNvSpPr>
            <a:spLocks noGrp="1" noChangeArrowheads="1"/>
          </p:cNvSpPr>
          <p:nvPr>
            <p:ph type="title"/>
          </p:nvPr>
        </p:nvSpPr>
        <p:spPr>
          <a:xfrm>
            <a:off x="457200" y="0"/>
            <a:ext cx="8229600" cy="1066800"/>
          </a:xfrm>
        </p:spPr>
        <p:txBody>
          <a:bodyPr/>
          <a:lstStyle/>
          <a:p>
            <a:pPr eaLnBrk="1" hangingPunct="1">
              <a:defRPr/>
            </a:pPr>
            <a:r>
              <a:rPr lang="en-US" dirty="0" smtClean="0">
                <a:effectLst/>
              </a:rPr>
              <a:t>Class III Work Requirements</a:t>
            </a:r>
          </a:p>
        </p:txBody>
      </p:sp>
      <p:sp>
        <p:nvSpPr>
          <p:cNvPr id="22531" name="Rectangle 3"/>
          <p:cNvSpPr>
            <a:spLocks noGrp="1" noChangeArrowheads="1"/>
          </p:cNvSpPr>
          <p:nvPr>
            <p:ph type="body" idx="1"/>
          </p:nvPr>
        </p:nvSpPr>
        <p:spPr>
          <a:xfrm>
            <a:off x="304800" y="1447800"/>
            <a:ext cx="8458200" cy="4267200"/>
          </a:xfrm>
        </p:spPr>
        <p:txBody>
          <a:bodyPr/>
          <a:lstStyle/>
          <a:p>
            <a:pPr eaLnBrk="1" hangingPunct="1">
              <a:lnSpc>
                <a:spcPct val="90000"/>
              </a:lnSpc>
              <a:defRPr/>
            </a:pPr>
            <a:r>
              <a:rPr lang="en-US" dirty="0" smtClean="0">
                <a:effectLst/>
              </a:rPr>
              <a:t>Repair and maintenance work where ACM is likely to be disturbed but removal is not the purpose of the project</a:t>
            </a:r>
          </a:p>
          <a:p>
            <a:pPr eaLnBrk="1" hangingPunct="1">
              <a:lnSpc>
                <a:spcPct val="90000"/>
              </a:lnSpc>
              <a:defRPr/>
            </a:pPr>
            <a:r>
              <a:rPr lang="en-US" dirty="0" smtClean="0">
                <a:effectLst/>
              </a:rPr>
              <a:t>Must protect “bystander” employees</a:t>
            </a:r>
          </a:p>
          <a:p>
            <a:pPr eaLnBrk="1" hangingPunct="1">
              <a:lnSpc>
                <a:spcPct val="90000"/>
              </a:lnSpc>
              <a:defRPr/>
            </a:pPr>
            <a:r>
              <a:rPr lang="en-US" dirty="0" smtClean="0">
                <a:effectLst/>
              </a:rPr>
              <a:t>Emission controls are based on the severity of the disturbance</a:t>
            </a:r>
          </a:p>
          <a:p>
            <a:pPr eaLnBrk="1" hangingPunct="1">
              <a:lnSpc>
                <a:spcPct val="90000"/>
              </a:lnSpc>
              <a:defRPr/>
            </a:pPr>
            <a:r>
              <a:rPr lang="en-US" dirty="0" smtClean="0">
                <a:effectLst/>
              </a:rPr>
              <a:t>Use wet methods</a:t>
            </a:r>
          </a:p>
          <a:p>
            <a:pPr eaLnBrk="1" hangingPunct="1">
              <a:lnSpc>
                <a:spcPct val="90000"/>
              </a:lnSpc>
              <a:defRPr/>
            </a:pPr>
            <a:r>
              <a:rPr lang="en-US" dirty="0" smtClean="0">
                <a:effectLst/>
              </a:rPr>
              <a:t>Use local exhaust ventilation, if feasible (not common with glove bags)</a:t>
            </a:r>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32DEFF9-C765-4766-9D6E-A74FCCAD255A}" type="slidenum">
              <a:rPr lang="en-US"/>
              <a:pPr>
                <a:defRPr/>
              </a:pPr>
              <a:t>32</a:t>
            </a:fld>
            <a:endParaRPr lang="en-US"/>
          </a:p>
        </p:txBody>
      </p:sp>
      <p:sp>
        <p:nvSpPr>
          <p:cNvPr id="22530" name="Rectangle 2"/>
          <p:cNvSpPr>
            <a:spLocks noGrp="1" noChangeArrowheads="1"/>
          </p:cNvSpPr>
          <p:nvPr>
            <p:ph type="title"/>
          </p:nvPr>
        </p:nvSpPr>
        <p:spPr>
          <a:xfrm>
            <a:off x="457200" y="228600"/>
            <a:ext cx="8229600" cy="1066800"/>
          </a:xfrm>
        </p:spPr>
        <p:txBody>
          <a:bodyPr/>
          <a:lstStyle/>
          <a:p>
            <a:pPr eaLnBrk="1" hangingPunct="1">
              <a:defRPr/>
            </a:pPr>
            <a:r>
              <a:rPr lang="en-US" dirty="0" smtClean="0">
                <a:effectLst/>
              </a:rPr>
              <a:t>Class III Work Requirements</a:t>
            </a:r>
            <a:br>
              <a:rPr lang="en-US" dirty="0" smtClean="0">
                <a:effectLst/>
              </a:rPr>
            </a:br>
            <a:r>
              <a:rPr lang="en-US" sz="2400" dirty="0" smtClean="0">
                <a:effectLst/>
              </a:rPr>
              <a:t>(cont.)</a:t>
            </a:r>
            <a:endParaRPr lang="en-US" dirty="0" smtClean="0">
              <a:effectLst/>
            </a:endParaRPr>
          </a:p>
        </p:txBody>
      </p:sp>
      <p:sp>
        <p:nvSpPr>
          <p:cNvPr id="22531" name="Rectangle 3"/>
          <p:cNvSpPr>
            <a:spLocks noGrp="1" noChangeArrowheads="1"/>
          </p:cNvSpPr>
          <p:nvPr>
            <p:ph type="body" idx="1"/>
          </p:nvPr>
        </p:nvSpPr>
        <p:spPr>
          <a:xfrm>
            <a:off x="304800" y="1676400"/>
            <a:ext cx="8458200" cy="4724400"/>
          </a:xfrm>
        </p:spPr>
        <p:txBody>
          <a:bodyPr/>
          <a:lstStyle/>
          <a:p>
            <a:pPr eaLnBrk="1" hangingPunct="1">
              <a:lnSpc>
                <a:spcPct val="90000"/>
              </a:lnSpc>
              <a:defRPr/>
            </a:pPr>
            <a:r>
              <a:rPr lang="en-US" dirty="0" smtClean="0">
                <a:effectLst/>
              </a:rPr>
              <a:t>Use impermeable drop cloths and mini-enclosures or glove bags when drilling, sanding, or otherwise disturbing TSI or SM </a:t>
            </a:r>
          </a:p>
          <a:p>
            <a:pPr eaLnBrk="1" hangingPunct="1">
              <a:lnSpc>
                <a:spcPct val="90000"/>
              </a:lnSpc>
              <a:defRPr/>
            </a:pPr>
            <a:r>
              <a:rPr lang="en-US" dirty="0" smtClean="0">
                <a:effectLst/>
              </a:rPr>
              <a:t>Use drop cloths and plastic barriers or other controls when an NEA cannot be produced</a:t>
            </a:r>
          </a:p>
          <a:p>
            <a:pPr eaLnBrk="1" hangingPunct="1">
              <a:lnSpc>
                <a:spcPct val="90000"/>
              </a:lnSpc>
              <a:defRPr/>
            </a:pPr>
            <a:r>
              <a:rPr lang="en-US" dirty="0" smtClean="0">
                <a:effectLst/>
              </a:rPr>
              <a:t>Use respirators:</a:t>
            </a:r>
          </a:p>
          <a:p>
            <a:pPr lvl="1" eaLnBrk="1" hangingPunct="1">
              <a:lnSpc>
                <a:spcPct val="90000"/>
              </a:lnSpc>
              <a:defRPr/>
            </a:pPr>
            <a:r>
              <a:rPr lang="en-US" dirty="0" smtClean="0">
                <a:effectLst/>
              </a:rPr>
              <a:t>where TSI or surfacing material is disturbed</a:t>
            </a:r>
          </a:p>
          <a:p>
            <a:pPr lvl="1" eaLnBrk="1" hangingPunct="1">
              <a:lnSpc>
                <a:spcPct val="90000"/>
              </a:lnSpc>
              <a:defRPr/>
            </a:pPr>
            <a:r>
              <a:rPr lang="en-US" dirty="0">
                <a:effectLst/>
              </a:rPr>
              <a:t>a</a:t>
            </a:r>
            <a:r>
              <a:rPr lang="en-US" dirty="0" smtClean="0">
                <a:effectLst/>
              </a:rPr>
              <a:t>n NEA cannot be produced</a:t>
            </a:r>
          </a:p>
          <a:p>
            <a:pPr lvl="1" eaLnBrk="1" hangingPunct="1">
              <a:lnSpc>
                <a:spcPct val="90000"/>
              </a:lnSpc>
              <a:defRPr/>
            </a:pPr>
            <a:r>
              <a:rPr lang="en-US" dirty="0" smtClean="0">
                <a:effectLst/>
              </a:rPr>
              <a:t>Where PELs have been exceeded</a:t>
            </a:r>
          </a:p>
        </p:txBody>
      </p:sp>
    </p:spTree>
    <p:custDataLst>
      <p:tags r:id="rId1"/>
    </p:custDataLst>
    <p:extLst>
      <p:ext uri="{BB962C8B-B14F-4D97-AF65-F5344CB8AC3E}">
        <p14:creationId xmlns:p14="http://schemas.microsoft.com/office/powerpoint/2010/main" val="6735435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58F214B-7063-436A-8C23-D7D515444ADE}" type="slidenum">
              <a:rPr lang="en-US"/>
              <a:pPr>
                <a:defRPr/>
              </a:pPr>
              <a:t>33</a:t>
            </a:fld>
            <a:endParaRPr lang="en-US"/>
          </a:p>
        </p:txBody>
      </p:sp>
      <p:sp>
        <p:nvSpPr>
          <p:cNvPr id="23554" name="Rectangle 2"/>
          <p:cNvSpPr>
            <a:spLocks noGrp="1" noChangeArrowheads="1"/>
          </p:cNvSpPr>
          <p:nvPr>
            <p:ph type="title"/>
          </p:nvPr>
        </p:nvSpPr>
        <p:spPr>
          <a:xfrm>
            <a:off x="457200" y="152400"/>
            <a:ext cx="8229600" cy="838200"/>
          </a:xfrm>
        </p:spPr>
        <p:txBody>
          <a:bodyPr/>
          <a:lstStyle/>
          <a:p>
            <a:pPr eaLnBrk="1" hangingPunct="1">
              <a:defRPr/>
            </a:pPr>
            <a:r>
              <a:rPr lang="en-US" dirty="0" smtClean="0">
                <a:effectLst/>
              </a:rPr>
              <a:t>Class IV Work Requirements</a:t>
            </a:r>
          </a:p>
        </p:txBody>
      </p:sp>
      <p:sp>
        <p:nvSpPr>
          <p:cNvPr id="23555" name="Rectangle 3"/>
          <p:cNvSpPr>
            <a:spLocks noGrp="1" noChangeArrowheads="1"/>
          </p:cNvSpPr>
          <p:nvPr>
            <p:ph type="body" idx="1"/>
          </p:nvPr>
        </p:nvSpPr>
        <p:spPr>
          <a:xfrm>
            <a:off x="609600" y="1295400"/>
            <a:ext cx="8229600" cy="5181600"/>
          </a:xfrm>
        </p:spPr>
        <p:txBody>
          <a:bodyPr/>
          <a:lstStyle/>
          <a:p>
            <a:pPr marL="0" indent="0" eaLnBrk="1" hangingPunct="1">
              <a:lnSpc>
                <a:spcPct val="90000"/>
              </a:lnSpc>
              <a:buNone/>
              <a:defRPr/>
            </a:pPr>
            <a:r>
              <a:rPr lang="en-US" dirty="0" smtClean="0">
                <a:effectLst/>
              </a:rPr>
              <a:t>Work involving maintenance  custodial duties, no disturbance, and clean-up of dust/waste/debris.</a:t>
            </a:r>
          </a:p>
          <a:p>
            <a:pPr marL="0" indent="0" eaLnBrk="1" hangingPunct="1">
              <a:lnSpc>
                <a:spcPct val="90000"/>
              </a:lnSpc>
              <a:buNone/>
              <a:defRPr/>
            </a:pPr>
            <a:endParaRPr lang="en-US" sz="2000" dirty="0" smtClean="0">
              <a:effectLst/>
            </a:endParaRPr>
          </a:p>
          <a:p>
            <a:pPr marL="0" indent="0" eaLnBrk="1" hangingPunct="1">
              <a:lnSpc>
                <a:spcPct val="90000"/>
              </a:lnSpc>
              <a:buNone/>
              <a:defRPr/>
            </a:pPr>
            <a:r>
              <a:rPr lang="en-US" dirty="0" smtClean="0">
                <a:effectLst/>
              </a:rPr>
              <a:t>Requirements include:</a:t>
            </a:r>
          </a:p>
          <a:p>
            <a:pPr eaLnBrk="1" hangingPunct="1">
              <a:lnSpc>
                <a:spcPct val="90000"/>
              </a:lnSpc>
              <a:defRPr/>
            </a:pPr>
            <a:r>
              <a:rPr lang="en-US" dirty="0" smtClean="0">
                <a:effectLst/>
              </a:rPr>
              <a:t>asbestos awareness training</a:t>
            </a:r>
          </a:p>
          <a:p>
            <a:pPr eaLnBrk="1" hangingPunct="1">
              <a:lnSpc>
                <a:spcPct val="90000"/>
              </a:lnSpc>
              <a:defRPr/>
            </a:pPr>
            <a:r>
              <a:rPr lang="en-US" dirty="0" smtClean="0">
                <a:effectLst/>
              </a:rPr>
              <a:t>HEPA </a:t>
            </a:r>
            <a:r>
              <a:rPr lang="en-US" dirty="0" err="1" smtClean="0">
                <a:effectLst/>
              </a:rPr>
              <a:t>vacs</a:t>
            </a:r>
            <a:r>
              <a:rPr lang="en-US" dirty="0" smtClean="0">
                <a:effectLst/>
              </a:rPr>
              <a:t>, wet methods, prompt clean-up</a:t>
            </a:r>
          </a:p>
          <a:p>
            <a:pPr marL="0" indent="0" eaLnBrk="1" hangingPunct="1">
              <a:lnSpc>
                <a:spcPct val="90000"/>
              </a:lnSpc>
              <a:buNone/>
              <a:defRPr/>
            </a:pPr>
            <a:endParaRPr lang="en-US" sz="2000" dirty="0" smtClean="0">
              <a:effectLst/>
            </a:endParaRPr>
          </a:p>
          <a:p>
            <a:pPr marL="0" indent="0" eaLnBrk="1" hangingPunct="1">
              <a:lnSpc>
                <a:spcPct val="90000"/>
              </a:lnSpc>
              <a:buNone/>
              <a:defRPr/>
            </a:pPr>
            <a:r>
              <a:rPr lang="en-US" dirty="0" smtClean="0">
                <a:effectLst/>
              </a:rPr>
              <a:t>Class IV allows cleanup from Classes I, II, and III but such work is usually done by workers trained for Class III or higher</a:t>
            </a:r>
            <a:r>
              <a:rPr lang="en-US" dirty="0" smtClean="0"/>
              <a:t>.</a:t>
            </a:r>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72E64CCD-C6BB-4BC5-A0B2-9CCD9BC5B5C4}" type="slidenum">
              <a:rPr lang="en-US"/>
              <a:pPr>
                <a:defRPr/>
              </a:pPr>
              <a:t>34</a:t>
            </a:fld>
            <a:endParaRPr lang="en-US"/>
          </a:p>
        </p:txBody>
      </p:sp>
      <p:sp>
        <p:nvSpPr>
          <p:cNvPr id="24578" name="Rectangle 2"/>
          <p:cNvSpPr>
            <a:spLocks noGrp="1" noChangeArrowheads="1"/>
          </p:cNvSpPr>
          <p:nvPr>
            <p:ph type="title"/>
          </p:nvPr>
        </p:nvSpPr>
        <p:spPr>
          <a:xfrm>
            <a:off x="457200" y="228600"/>
            <a:ext cx="8229600" cy="1066800"/>
          </a:xfrm>
        </p:spPr>
        <p:txBody>
          <a:bodyPr/>
          <a:lstStyle/>
          <a:p>
            <a:pPr eaLnBrk="1" hangingPunct="1">
              <a:defRPr/>
            </a:pPr>
            <a:r>
              <a:rPr lang="en-US" dirty="0" smtClean="0">
                <a:effectLst/>
              </a:rPr>
              <a:t>Respiratory Protection</a:t>
            </a:r>
            <a:endParaRPr lang="en-US" sz="3600" dirty="0" smtClean="0">
              <a:effectLst/>
            </a:endParaRPr>
          </a:p>
        </p:txBody>
      </p:sp>
      <p:sp>
        <p:nvSpPr>
          <p:cNvPr id="24579" name="Rectangle 3"/>
          <p:cNvSpPr>
            <a:spLocks noGrp="1" noChangeArrowheads="1"/>
          </p:cNvSpPr>
          <p:nvPr>
            <p:ph type="body" idx="1"/>
          </p:nvPr>
        </p:nvSpPr>
        <p:spPr>
          <a:xfrm>
            <a:off x="457200" y="1752600"/>
            <a:ext cx="8153400" cy="4800600"/>
          </a:xfrm>
        </p:spPr>
        <p:txBody>
          <a:bodyPr/>
          <a:lstStyle/>
          <a:p>
            <a:pPr eaLnBrk="1" hangingPunct="1">
              <a:defRPr/>
            </a:pPr>
            <a:r>
              <a:rPr lang="en-US" dirty="0" smtClean="0">
                <a:effectLst/>
              </a:rPr>
              <a:t>Provide respirators and compel use as part of a respiratory protection program</a:t>
            </a:r>
          </a:p>
          <a:p>
            <a:pPr eaLnBrk="1" hangingPunct="1">
              <a:defRPr/>
            </a:pPr>
            <a:r>
              <a:rPr lang="en-US" dirty="0" smtClean="0">
                <a:effectLst/>
              </a:rPr>
              <a:t>Provide appropriate, NIOSH-approved respirators, that are fit-tested</a:t>
            </a:r>
          </a:p>
          <a:p>
            <a:pPr eaLnBrk="1" hangingPunct="1">
              <a:defRPr/>
            </a:pPr>
            <a:r>
              <a:rPr lang="en-US" dirty="0" smtClean="0">
                <a:effectLst/>
              </a:rPr>
              <a:t>Provide powered air-purifying respirators upon request</a:t>
            </a:r>
          </a:p>
          <a:p>
            <a:pPr eaLnBrk="1" hangingPunct="1">
              <a:defRPr/>
            </a:pPr>
            <a:r>
              <a:rPr lang="en-US" dirty="0" smtClean="0">
                <a:effectLst/>
              </a:rPr>
              <a:t>Conduct medical evaluations</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72E64CCD-C6BB-4BC5-A0B2-9CCD9BC5B5C4}" type="slidenum">
              <a:rPr lang="en-US"/>
              <a:pPr>
                <a:defRPr/>
              </a:pPr>
              <a:t>35</a:t>
            </a:fld>
            <a:endParaRPr lang="en-US"/>
          </a:p>
        </p:txBody>
      </p:sp>
      <p:sp>
        <p:nvSpPr>
          <p:cNvPr id="24578" name="Rectangle 2"/>
          <p:cNvSpPr>
            <a:spLocks noGrp="1" noChangeArrowheads="1"/>
          </p:cNvSpPr>
          <p:nvPr>
            <p:ph type="title"/>
          </p:nvPr>
        </p:nvSpPr>
        <p:spPr>
          <a:xfrm>
            <a:off x="457200" y="152400"/>
            <a:ext cx="8229600" cy="914400"/>
          </a:xfrm>
        </p:spPr>
        <p:txBody>
          <a:bodyPr/>
          <a:lstStyle/>
          <a:p>
            <a:pPr eaLnBrk="1" hangingPunct="1">
              <a:defRPr/>
            </a:pPr>
            <a:r>
              <a:rPr lang="en-US" dirty="0" smtClean="0">
                <a:effectLst/>
              </a:rPr>
              <a:t>Respirators </a:t>
            </a:r>
            <a:r>
              <a:rPr lang="en-US" dirty="0" err="1" smtClean="0">
                <a:effectLst/>
              </a:rPr>
              <a:t>vs</a:t>
            </a:r>
            <a:r>
              <a:rPr lang="en-US" dirty="0" smtClean="0">
                <a:effectLst/>
              </a:rPr>
              <a:t> Dust Masks</a:t>
            </a:r>
            <a:endParaRPr lang="en-US" sz="3600" dirty="0" smtClean="0">
              <a:effectLst/>
            </a:endParaRPr>
          </a:p>
        </p:txBody>
      </p:sp>
      <p:sp>
        <p:nvSpPr>
          <p:cNvPr id="24579" name="Rectangle 3"/>
          <p:cNvSpPr>
            <a:spLocks noGrp="1" noChangeArrowheads="1"/>
          </p:cNvSpPr>
          <p:nvPr>
            <p:ph type="body" idx="1"/>
          </p:nvPr>
        </p:nvSpPr>
        <p:spPr>
          <a:xfrm>
            <a:off x="457200" y="1447800"/>
            <a:ext cx="2590800" cy="4525963"/>
          </a:xfrm>
        </p:spPr>
        <p:txBody>
          <a:bodyPr/>
          <a:lstStyle/>
          <a:p>
            <a:pPr eaLnBrk="1" hangingPunct="1">
              <a:defRPr/>
            </a:pPr>
            <a:r>
              <a:rPr lang="en-US" dirty="0" smtClean="0">
                <a:effectLst/>
              </a:rPr>
              <a:t>Institute true  respiratory protection program</a:t>
            </a:r>
          </a:p>
          <a:p>
            <a:pPr marL="0" indent="0" eaLnBrk="1" hangingPunct="1">
              <a:buNone/>
              <a:defRPr/>
            </a:pPr>
            <a:endParaRPr lang="en-US" dirty="0" smtClean="0">
              <a:effectLst/>
            </a:endParaRPr>
          </a:p>
          <a:p>
            <a:pPr eaLnBrk="1" hangingPunct="1">
              <a:defRPr/>
            </a:pPr>
            <a:r>
              <a:rPr lang="en-US" dirty="0" smtClean="0">
                <a:effectLst/>
              </a:rPr>
              <a:t>No dust masks!!!</a:t>
            </a:r>
          </a:p>
        </p:txBody>
      </p:sp>
      <p:pic>
        <p:nvPicPr>
          <p:cNvPr id="32774"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93369" y="1295400"/>
            <a:ext cx="2630488" cy="3653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5" name="Line 6"/>
          <p:cNvSpPr>
            <a:spLocks noChangeShapeType="1"/>
          </p:cNvSpPr>
          <p:nvPr/>
        </p:nvSpPr>
        <p:spPr bwMode="auto">
          <a:xfrm flipV="1">
            <a:off x="2895600" y="2133600"/>
            <a:ext cx="1219200" cy="457200"/>
          </a:xfrm>
          <a:prstGeom prst="line">
            <a:avLst/>
          </a:prstGeom>
          <a:noFill/>
          <a:ln w="44450">
            <a:solidFill>
              <a:schemeClr val="bg2">
                <a:lumMod val="40000"/>
                <a:lumOff val="6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32776" name="Picture 8" descr="dust_mas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65975" y="3581400"/>
            <a:ext cx="3135125" cy="266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8" name="Line 10"/>
          <p:cNvSpPr>
            <a:spLocks noChangeShapeType="1"/>
          </p:cNvSpPr>
          <p:nvPr/>
        </p:nvSpPr>
        <p:spPr bwMode="auto">
          <a:xfrm>
            <a:off x="2667001" y="5182613"/>
            <a:ext cx="3657600" cy="268508"/>
          </a:xfrm>
          <a:prstGeom prst="line">
            <a:avLst/>
          </a:prstGeom>
          <a:noFill/>
          <a:ln w="4762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ustDataLst>
      <p:tags r:id="rId1"/>
    </p:custDataLst>
    <p:extLst>
      <p:ext uri="{BB962C8B-B14F-4D97-AF65-F5344CB8AC3E}">
        <p14:creationId xmlns:p14="http://schemas.microsoft.com/office/powerpoint/2010/main" val="14152149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3C06060-BC45-4015-ACCD-BF58FCD4FA01}" type="slidenum">
              <a:rPr lang="en-US"/>
              <a:pPr>
                <a:defRPr/>
              </a:pPr>
              <a:t>36</a:t>
            </a:fld>
            <a:endParaRPr lang="en-US"/>
          </a:p>
        </p:txBody>
      </p:sp>
      <p:sp>
        <p:nvSpPr>
          <p:cNvPr id="25602" name="Rectangle 2"/>
          <p:cNvSpPr>
            <a:spLocks noGrp="1" noChangeArrowheads="1"/>
          </p:cNvSpPr>
          <p:nvPr>
            <p:ph type="title"/>
          </p:nvPr>
        </p:nvSpPr>
        <p:spPr>
          <a:xfrm>
            <a:off x="457200" y="152400"/>
            <a:ext cx="8229600" cy="914400"/>
          </a:xfrm>
        </p:spPr>
        <p:txBody>
          <a:bodyPr/>
          <a:lstStyle/>
          <a:p>
            <a:pPr eaLnBrk="1" hangingPunct="1">
              <a:defRPr/>
            </a:pPr>
            <a:r>
              <a:rPr lang="en-US" dirty="0" smtClean="0">
                <a:effectLst/>
              </a:rPr>
              <a:t>Respirator Requirements</a:t>
            </a:r>
          </a:p>
        </p:txBody>
      </p:sp>
      <p:sp>
        <p:nvSpPr>
          <p:cNvPr id="25603" name="Rectangle 3"/>
          <p:cNvSpPr>
            <a:spLocks noGrp="1" noChangeArrowheads="1"/>
          </p:cNvSpPr>
          <p:nvPr>
            <p:ph type="body" idx="1"/>
          </p:nvPr>
        </p:nvSpPr>
        <p:spPr>
          <a:xfrm>
            <a:off x="381000" y="1371600"/>
            <a:ext cx="8458200" cy="5181600"/>
          </a:xfrm>
        </p:spPr>
        <p:txBody>
          <a:bodyPr/>
          <a:lstStyle/>
          <a:p>
            <a:pPr eaLnBrk="1" hangingPunct="1">
              <a:lnSpc>
                <a:spcPct val="90000"/>
              </a:lnSpc>
              <a:defRPr/>
            </a:pPr>
            <a:r>
              <a:rPr lang="en-US" dirty="0" smtClean="0">
                <a:effectLst/>
              </a:rPr>
              <a:t>Class I</a:t>
            </a:r>
          </a:p>
          <a:p>
            <a:pPr lvl="1" eaLnBrk="1" hangingPunct="1">
              <a:lnSpc>
                <a:spcPct val="90000"/>
              </a:lnSpc>
              <a:defRPr/>
            </a:pPr>
            <a:r>
              <a:rPr lang="en-US" dirty="0" smtClean="0">
                <a:effectLst/>
              </a:rPr>
              <a:t>all jobs</a:t>
            </a:r>
          </a:p>
          <a:p>
            <a:pPr lvl="1" eaLnBrk="1" hangingPunct="1">
              <a:lnSpc>
                <a:spcPct val="90000"/>
              </a:lnSpc>
              <a:defRPr/>
            </a:pPr>
            <a:r>
              <a:rPr lang="en-US" dirty="0" smtClean="0">
                <a:effectLst/>
              </a:rPr>
              <a:t>at a minimum, w</a:t>
            </a:r>
            <a:r>
              <a:rPr lang="en-US" sz="2800" dirty="0" smtClean="0">
                <a:effectLst/>
              </a:rPr>
              <a:t>ithout an NEA, projects must make available PAPRs if the exposure level is expected to be at or below 1.0 f/cc.</a:t>
            </a:r>
            <a:endParaRPr lang="en-US" sz="2800" u="sng" dirty="0" smtClean="0">
              <a:effectLst/>
            </a:endParaRPr>
          </a:p>
          <a:p>
            <a:pPr eaLnBrk="1" hangingPunct="1">
              <a:lnSpc>
                <a:spcPct val="90000"/>
              </a:lnSpc>
              <a:defRPr/>
            </a:pPr>
            <a:r>
              <a:rPr lang="en-US" dirty="0" smtClean="0">
                <a:effectLst/>
              </a:rPr>
              <a:t>Class II – where ACM is not removed intact</a:t>
            </a:r>
          </a:p>
          <a:p>
            <a:pPr eaLnBrk="1" hangingPunct="1">
              <a:lnSpc>
                <a:spcPct val="90000"/>
              </a:lnSpc>
              <a:defRPr/>
            </a:pPr>
            <a:r>
              <a:rPr lang="en-US" dirty="0" smtClean="0">
                <a:effectLst/>
              </a:rPr>
              <a:t>Class II &amp; III</a:t>
            </a:r>
          </a:p>
          <a:p>
            <a:pPr lvl="1" eaLnBrk="1" hangingPunct="1">
              <a:lnSpc>
                <a:spcPct val="90000"/>
              </a:lnSpc>
              <a:defRPr/>
            </a:pPr>
            <a:r>
              <a:rPr lang="en-US" dirty="0" smtClean="0">
                <a:effectLst/>
              </a:rPr>
              <a:t>all jobs using dry removal …</a:t>
            </a:r>
          </a:p>
          <a:p>
            <a:pPr lvl="1" eaLnBrk="1" hangingPunct="1">
              <a:lnSpc>
                <a:spcPct val="90000"/>
              </a:lnSpc>
              <a:defRPr/>
            </a:pPr>
            <a:r>
              <a:rPr lang="en-US" dirty="0" smtClean="0">
                <a:effectLst/>
              </a:rPr>
              <a:t>… except if an NEA exists, a sloping roof is involved, or material is removed intact</a:t>
            </a: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3C06060-BC45-4015-ACCD-BF58FCD4FA01}" type="slidenum">
              <a:rPr lang="en-US"/>
              <a:pPr>
                <a:defRPr/>
              </a:pPr>
              <a:t>37</a:t>
            </a:fld>
            <a:endParaRPr lang="en-US"/>
          </a:p>
        </p:txBody>
      </p:sp>
      <p:sp>
        <p:nvSpPr>
          <p:cNvPr id="25602" name="Rectangle 2"/>
          <p:cNvSpPr>
            <a:spLocks noGrp="1" noChangeArrowheads="1"/>
          </p:cNvSpPr>
          <p:nvPr>
            <p:ph type="title"/>
          </p:nvPr>
        </p:nvSpPr>
        <p:spPr>
          <a:xfrm>
            <a:off x="457200" y="228600"/>
            <a:ext cx="8229600" cy="914400"/>
          </a:xfrm>
        </p:spPr>
        <p:txBody>
          <a:bodyPr/>
          <a:lstStyle/>
          <a:p>
            <a:pPr eaLnBrk="1" hangingPunct="1">
              <a:defRPr/>
            </a:pPr>
            <a:r>
              <a:rPr lang="en-US" dirty="0" smtClean="0">
                <a:effectLst/>
              </a:rPr>
              <a:t>Respirator Requirements</a:t>
            </a:r>
          </a:p>
        </p:txBody>
      </p:sp>
      <p:sp>
        <p:nvSpPr>
          <p:cNvPr id="25603" name="Rectangle 3"/>
          <p:cNvSpPr>
            <a:spLocks noGrp="1" noChangeArrowheads="1"/>
          </p:cNvSpPr>
          <p:nvPr>
            <p:ph type="body" idx="1"/>
          </p:nvPr>
        </p:nvSpPr>
        <p:spPr>
          <a:xfrm>
            <a:off x="381000" y="1371600"/>
            <a:ext cx="8458200" cy="5181600"/>
          </a:xfrm>
        </p:spPr>
        <p:txBody>
          <a:bodyPr/>
          <a:lstStyle/>
          <a:p>
            <a:pPr eaLnBrk="1" hangingPunct="1">
              <a:lnSpc>
                <a:spcPct val="90000"/>
              </a:lnSpc>
              <a:defRPr/>
            </a:pPr>
            <a:r>
              <a:rPr lang="en-US" dirty="0" smtClean="0">
                <a:effectLst/>
              </a:rPr>
              <a:t>Class III</a:t>
            </a:r>
          </a:p>
          <a:p>
            <a:pPr lvl="1" eaLnBrk="1" hangingPunct="1">
              <a:lnSpc>
                <a:spcPct val="90000"/>
              </a:lnSpc>
              <a:defRPr/>
            </a:pPr>
            <a:r>
              <a:rPr lang="en-US" dirty="0" smtClean="0">
                <a:effectLst/>
              </a:rPr>
              <a:t>where TSI or surfacing material is being disturbed</a:t>
            </a:r>
          </a:p>
          <a:p>
            <a:pPr lvl="1" eaLnBrk="1" hangingPunct="1">
              <a:lnSpc>
                <a:spcPct val="90000"/>
              </a:lnSpc>
              <a:defRPr/>
            </a:pPr>
            <a:r>
              <a:rPr lang="en-US" dirty="0" smtClean="0">
                <a:effectLst/>
              </a:rPr>
              <a:t>where there is no NEA and materials other than TSI and surfacing material are involved</a:t>
            </a:r>
          </a:p>
          <a:p>
            <a:pPr eaLnBrk="1" hangingPunct="1">
              <a:lnSpc>
                <a:spcPct val="90000"/>
              </a:lnSpc>
              <a:defRPr/>
            </a:pPr>
            <a:r>
              <a:rPr lang="en-US" dirty="0" smtClean="0">
                <a:effectLst/>
              </a:rPr>
              <a:t>Class IV</a:t>
            </a:r>
          </a:p>
          <a:p>
            <a:pPr lvl="1" eaLnBrk="1" hangingPunct="1">
              <a:lnSpc>
                <a:spcPct val="90000"/>
              </a:lnSpc>
              <a:defRPr/>
            </a:pPr>
            <a:r>
              <a:rPr lang="en-US" dirty="0" smtClean="0">
                <a:effectLst/>
              </a:rPr>
              <a:t>if in regulated area where employees are otherwise required to use respirators</a:t>
            </a:r>
          </a:p>
          <a:p>
            <a:pPr lvl="1" eaLnBrk="1" hangingPunct="1">
              <a:lnSpc>
                <a:spcPct val="90000"/>
              </a:lnSpc>
              <a:defRPr/>
            </a:pPr>
            <a:r>
              <a:rPr lang="en-US" dirty="0" smtClean="0">
                <a:effectLst/>
              </a:rPr>
              <a:t>an uncommon occurrence</a:t>
            </a:r>
          </a:p>
        </p:txBody>
      </p:sp>
    </p:spTree>
    <p:custDataLst>
      <p:tags r:id="rId1"/>
    </p:custDataLst>
    <p:extLst>
      <p:ext uri="{BB962C8B-B14F-4D97-AF65-F5344CB8AC3E}">
        <p14:creationId xmlns:p14="http://schemas.microsoft.com/office/powerpoint/2010/main" val="3710424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9600677-FFDE-4A12-AD63-81795B4D405C}" type="slidenum">
              <a:rPr lang="en-US"/>
              <a:pPr>
                <a:defRPr/>
              </a:pPr>
              <a:t>38</a:t>
            </a:fld>
            <a:endParaRPr lang="en-US"/>
          </a:p>
        </p:txBody>
      </p:sp>
      <p:sp>
        <p:nvSpPr>
          <p:cNvPr id="26626" name="Rectangle 2"/>
          <p:cNvSpPr>
            <a:spLocks noGrp="1" noChangeArrowheads="1"/>
          </p:cNvSpPr>
          <p:nvPr>
            <p:ph type="title"/>
          </p:nvPr>
        </p:nvSpPr>
        <p:spPr>
          <a:xfrm>
            <a:off x="457200" y="304800"/>
            <a:ext cx="8229600" cy="762000"/>
          </a:xfrm>
        </p:spPr>
        <p:txBody>
          <a:bodyPr/>
          <a:lstStyle/>
          <a:p>
            <a:pPr eaLnBrk="1" hangingPunct="1">
              <a:defRPr/>
            </a:pPr>
            <a:r>
              <a:rPr lang="en-US" dirty="0" smtClean="0">
                <a:effectLst/>
              </a:rPr>
              <a:t>Protective Clothing Required</a:t>
            </a:r>
          </a:p>
        </p:txBody>
      </p:sp>
      <p:sp>
        <p:nvSpPr>
          <p:cNvPr id="26627" name="Rectangle 3"/>
          <p:cNvSpPr>
            <a:spLocks noGrp="1" noChangeArrowheads="1"/>
          </p:cNvSpPr>
          <p:nvPr>
            <p:ph type="body" idx="1"/>
          </p:nvPr>
        </p:nvSpPr>
        <p:spPr>
          <a:xfrm>
            <a:off x="304800" y="1295400"/>
            <a:ext cx="6553200" cy="5029200"/>
          </a:xfrm>
        </p:spPr>
        <p:txBody>
          <a:bodyPr/>
          <a:lstStyle/>
          <a:p>
            <a:pPr eaLnBrk="1" hangingPunct="1">
              <a:defRPr/>
            </a:pPr>
            <a:r>
              <a:rPr lang="en-US" sz="2800" dirty="0" smtClean="0">
                <a:effectLst/>
              </a:rPr>
              <a:t>Fiber counts &gt; PELs</a:t>
            </a:r>
          </a:p>
          <a:p>
            <a:pPr eaLnBrk="1" hangingPunct="1">
              <a:defRPr/>
            </a:pPr>
            <a:r>
              <a:rPr lang="en-US" sz="2800" dirty="0" smtClean="0">
                <a:effectLst/>
              </a:rPr>
              <a:t>No NEA</a:t>
            </a:r>
          </a:p>
          <a:p>
            <a:pPr eaLnBrk="1" hangingPunct="1">
              <a:defRPr/>
            </a:pPr>
            <a:r>
              <a:rPr lang="en-US" sz="2800" dirty="0" smtClean="0">
                <a:effectLst/>
              </a:rPr>
              <a:t>Class I &gt; 25 LF or 10 SF</a:t>
            </a:r>
          </a:p>
          <a:p>
            <a:pPr eaLnBrk="1" hangingPunct="1">
              <a:defRPr/>
            </a:pPr>
            <a:r>
              <a:rPr lang="en-US" sz="2800" dirty="0" smtClean="0">
                <a:effectLst/>
              </a:rPr>
              <a:t>Full body covering - head, feet, hands </a:t>
            </a:r>
          </a:p>
          <a:p>
            <a:pPr eaLnBrk="1" hangingPunct="1">
              <a:defRPr/>
            </a:pPr>
            <a:r>
              <a:rPr lang="en-US" sz="2800" dirty="0" smtClean="0">
                <a:effectLst/>
              </a:rPr>
              <a:t>Periodic examination (once per shift) – repair or replace if rips or tears</a:t>
            </a:r>
            <a:endParaRPr lang="en-US" sz="2400" dirty="0" smtClean="0">
              <a:effectLst/>
            </a:endParaRPr>
          </a:p>
          <a:p>
            <a:pPr eaLnBrk="1" hangingPunct="1">
              <a:defRPr/>
            </a:pPr>
            <a:r>
              <a:rPr lang="en-US" sz="2800" dirty="0" smtClean="0">
                <a:effectLst/>
              </a:rPr>
              <a:t>Proper transport and laundering are expected if to be reused, though disposable clothing is common.</a:t>
            </a:r>
          </a:p>
        </p:txBody>
      </p:sp>
      <p:pic>
        <p:nvPicPr>
          <p:cNvPr id="34821" name="Picture 4" descr="tyvek lb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1676400"/>
            <a:ext cx="2082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55AB347B-57B9-4614-B603-0C35A2FDA0FA}" type="slidenum">
              <a:rPr lang="en-US"/>
              <a:pPr>
                <a:defRPr/>
              </a:pPr>
              <a:t>39</a:t>
            </a:fld>
            <a:endParaRPr lang="en-US"/>
          </a:p>
        </p:txBody>
      </p:sp>
      <p:sp>
        <p:nvSpPr>
          <p:cNvPr id="37890" name="Rectangle 2"/>
          <p:cNvSpPr>
            <a:spLocks noGrp="1" noChangeArrowheads="1"/>
          </p:cNvSpPr>
          <p:nvPr>
            <p:ph type="title"/>
          </p:nvPr>
        </p:nvSpPr>
        <p:spPr/>
        <p:txBody>
          <a:bodyPr/>
          <a:lstStyle/>
          <a:p>
            <a:pPr eaLnBrk="1" hangingPunct="1">
              <a:defRPr/>
            </a:pPr>
            <a:r>
              <a:rPr lang="en-US" dirty="0" smtClean="0">
                <a:effectLst/>
              </a:rPr>
              <a:t>Hygiene Facilities – Class I</a:t>
            </a:r>
          </a:p>
        </p:txBody>
      </p:sp>
      <p:sp>
        <p:nvSpPr>
          <p:cNvPr id="37891" name="Rectangle 3"/>
          <p:cNvSpPr>
            <a:spLocks noGrp="1" noChangeArrowheads="1"/>
          </p:cNvSpPr>
          <p:nvPr>
            <p:ph type="body" idx="1"/>
          </p:nvPr>
        </p:nvSpPr>
        <p:spPr>
          <a:xfrm>
            <a:off x="457200" y="1828800"/>
            <a:ext cx="8153400" cy="4114800"/>
          </a:xfrm>
        </p:spPr>
        <p:txBody>
          <a:bodyPr/>
          <a:lstStyle/>
          <a:p>
            <a:pPr eaLnBrk="1" hangingPunct="1">
              <a:defRPr/>
            </a:pPr>
            <a:r>
              <a:rPr lang="en-US" sz="2800" dirty="0" smtClean="0">
                <a:effectLst/>
              </a:rPr>
              <a:t>Class I &gt; 25 LF/10 SF</a:t>
            </a:r>
            <a:endParaRPr lang="en-US" sz="2800" baseline="30000" dirty="0" smtClean="0">
              <a:effectLst/>
            </a:endParaRPr>
          </a:p>
          <a:p>
            <a:pPr eaLnBrk="1" hangingPunct="1">
              <a:defRPr/>
            </a:pPr>
            <a:r>
              <a:rPr lang="en-US" sz="2800" dirty="0" smtClean="0">
                <a:effectLst/>
              </a:rPr>
              <a:t>3 stage decontamination (</a:t>
            </a:r>
            <a:r>
              <a:rPr lang="en-US" sz="2800" dirty="0" err="1" smtClean="0">
                <a:effectLst/>
              </a:rPr>
              <a:t>decon</a:t>
            </a:r>
            <a:r>
              <a:rPr lang="en-US" sz="2800" dirty="0" smtClean="0">
                <a:effectLst/>
              </a:rPr>
              <a:t>) area</a:t>
            </a:r>
          </a:p>
          <a:p>
            <a:pPr lvl="1" eaLnBrk="1" hangingPunct="1">
              <a:defRPr/>
            </a:pPr>
            <a:r>
              <a:rPr lang="en-US" sz="2400" dirty="0" smtClean="0">
                <a:effectLst/>
              </a:rPr>
              <a:t>Clean room</a:t>
            </a:r>
          </a:p>
          <a:p>
            <a:pPr lvl="1" eaLnBrk="1" hangingPunct="1">
              <a:defRPr/>
            </a:pPr>
            <a:r>
              <a:rPr lang="en-US" sz="2400" dirty="0" smtClean="0">
                <a:effectLst/>
              </a:rPr>
              <a:t>Shower; hot/cold running water, and filtration</a:t>
            </a:r>
          </a:p>
          <a:p>
            <a:pPr lvl="1" eaLnBrk="1" hangingPunct="1">
              <a:defRPr/>
            </a:pPr>
            <a:r>
              <a:rPr lang="en-US" sz="2400" dirty="0" smtClean="0">
                <a:effectLst/>
              </a:rPr>
              <a:t>Equipment room</a:t>
            </a:r>
          </a:p>
          <a:p>
            <a:pPr eaLnBrk="1" hangingPunct="1">
              <a:defRPr/>
            </a:pPr>
            <a:r>
              <a:rPr lang="en-US" sz="2800" dirty="0" smtClean="0">
                <a:effectLst/>
              </a:rPr>
              <a:t>Alternative, if not indoor </a:t>
            </a:r>
            <a:r>
              <a:rPr lang="en-US" sz="2800" dirty="0" err="1" smtClean="0">
                <a:effectLst/>
              </a:rPr>
              <a:t>decon</a:t>
            </a:r>
            <a:r>
              <a:rPr lang="en-US" sz="2800" dirty="0" smtClean="0">
                <a:effectLst/>
              </a:rPr>
              <a:t> not feasible</a:t>
            </a:r>
          </a:p>
          <a:p>
            <a:pPr eaLnBrk="1" hangingPunct="1">
              <a:defRPr/>
            </a:pPr>
            <a:r>
              <a:rPr lang="en-US" sz="2800" dirty="0" smtClean="0">
                <a:effectLst/>
              </a:rPr>
              <a:t>Compel proper entry, use , and exit</a:t>
            </a:r>
          </a:p>
          <a:p>
            <a:pPr lvl="1" eaLnBrk="1" hangingPunct="1">
              <a:defRPr/>
            </a:pPr>
            <a:r>
              <a:rPr lang="en-US" sz="2400" u="sng" dirty="0" smtClean="0">
                <a:effectLst/>
              </a:rPr>
              <a:t>Cannot</a:t>
            </a:r>
            <a:r>
              <a:rPr lang="en-US" sz="2400" dirty="0" smtClean="0">
                <a:effectLst/>
              </a:rPr>
              <a:t> leave work area before decontaminating except in true emergencies such as fire, injury</a:t>
            </a: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D0F4F2F-D75B-4764-B176-EA5EBD7C5E92}" type="slidenum">
              <a:rPr lang="en-US"/>
              <a:pPr>
                <a:defRPr/>
              </a:pPr>
              <a:t>4</a:t>
            </a:fld>
            <a:endParaRPr lang="en-US"/>
          </a:p>
        </p:txBody>
      </p:sp>
      <p:sp>
        <p:nvSpPr>
          <p:cNvPr id="4098" name="Rectangle 2"/>
          <p:cNvSpPr>
            <a:spLocks noGrp="1" noChangeArrowheads="1"/>
          </p:cNvSpPr>
          <p:nvPr>
            <p:ph type="title"/>
          </p:nvPr>
        </p:nvSpPr>
        <p:spPr>
          <a:xfrm>
            <a:off x="381000" y="0"/>
            <a:ext cx="8229600" cy="1371600"/>
          </a:xfrm>
        </p:spPr>
        <p:txBody>
          <a:bodyPr/>
          <a:lstStyle/>
          <a:p>
            <a:pPr eaLnBrk="1" hangingPunct="1">
              <a:defRPr/>
            </a:pPr>
            <a:r>
              <a:rPr lang="en-US" dirty="0" smtClean="0">
                <a:effectLst/>
              </a:rPr>
              <a:t>OSHA Asbestos Standards</a:t>
            </a:r>
          </a:p>
        </p:txBody>
      </p:sp>
      <p:sp>
        <p:nvSpPr>
          <p:cNvPr id="4099" name="Rectangle 3"/>
          <p:cNvSpPr>
            <a:spLocks noGrp="1" noChangeArrowheads="1"/>
          </p:cNvSpPr>
          <p:nvPr>
            <p:ph type="body" idx="1"/>
          </p:nvPr>
        </p:nvSpPr>
        <p:spPr>
          <a:xfrm>
            <a:off x="457200" y="1600200"/>
            <a:ext cx="8229600" cy="5029200"/>
          </a:xfrm>
        </p:spPr>
        <p:txBody>
          <a:bodyPr/>
          <a:lstStyle/>
          <a:p>
            <a:pPr eaLnBrk="1" hangingPunct="1">
              <a:lnSpc>
                <a:spcPct val="80000"/>
              </a:lnSpc>
              <a:defRPr/>
            </a:pPr>
            <a:r>
              <a:rPr lang="en-US" dirty="0" smtClean="0">
                <a:effectLst/>
              </a:rPr>
              <a:t>Construction Industry</a:t>
            </a:r>
          </a:p>
          <a:p>
            <a:pPr eaLnBrk="1" hangingPunct="1">
              <a:lnSpc>
                <a:spcPct val="80000"/>
              </a:lnSpc>
              <a:defRPr/>
            </a:pPr>
            <a:r>
              <a:rPr lang="en-US" dirty="0" smtClean="0">
                <a:effectLst/>
              </a:rPr>
              <a:t>29 CFR</a:t>
            </a:r>
            <a:r>
              <a:rPr lang="en-US" dirty="0" smtClean="0">
                <a:effectLst/>
                <a:cs typeface="Arial" charset="0"/>
              </a:rPr>
              <a:t> 1926.1101</a:t>
            </a:r>
          </a:p>
          <a:p>
            <a:pPr eaLnBrk="1" hangingPunct="1">
              <a:lnSpc>
                <a:spcPct val="80000"/>
              </a:lnSpc>
              <a:defRPr/>
            </a:pPr>
            <a:endParaRPr lang="en-US" dirty="0" smtClean="0">
              <a:effectLst/>
              <a:cs typeface="Arial" charset="0"/>
            </a:endParaRPr>
          </a:p>
          <a:p>
            <a:pPr eaLnBrk="1" hangingPunct="1">
              <a:lnSpc>
                <a:spcPct val="80000"/>
              </a:lnSpc>
              <a:defRPr/>
            </a:pPr>
            <a:r>
              <a:rPr lang="en-US" dirty="0" smtClean="0">
                <a:effectLst/>
                <a:cs typeface="Arial" charset="0"/>
              </a:rPr>
              <a:t>Applies to those who could be exposed to asbestos during construction activities  </a:t>
            </a:r>
          </a:p>
          <a:p>
            <a:pPr eaLnBrk="1" hangingPunct="1">
              <a:lnSpc>
                <a:spcPct val="80000"/>
              </a:lnSpc>
              <a:defRPr/>
            </a:pPr>
            <a:r>
              <a:rPr lang="en-US" dirty="0" smtClean="0">
                <a:effectLst/>
                <a:cs typeface="Arial" charset="0"/>
              </a:rPr>
              <a:t>Includes asbestos removal activities</a:t>
            </a:r>
          </a:p>
        </p:txBody>
      </p:sp>
    </p:spTree>
    <p:custDataLst>
      <p:tags r:id="rId1"/>
    </p:custData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Slide Number Placeholder 5"/>
          <p:cNvSpPr>
            <a:spLocks noGrp="1"/>
          </p:cNvSpPr>
          <p:nvPr>
            <p:ph type="sldNum" sz="quarter" idx="12"/>
          </p:nvPr>
        </p:nvSpPr>
        <p:spPr/>
        <p:txBody>
          <a:bodyPr/>
          <a:lstStyle/>
          <a:p>
            <a:pPr>
              <a:defRPr/>
            </a:pPr>
            <a:fld id="{5BCBE65C-4412-40D9-9A23-FE42BD215A10}" type="slidenum">
              <a:rPr lang="en-US"/>
              <a:pPr>
                <a:defRPr/>
              </a:pPr>
              <a:t>40</a:t>
            </a:fld>
            <a:endParaRPr lang="en-US"/>
          </a:p>
        </p:txBody>
      </p:sp>
      <p:sp>
        <p:nvSpPr>
          <p:cNvPr id="36867" name="Line 2"/>
          <p:cNvSpPr>
            <a:spLocks noChangeShapeType="1"/>
          </p:cNvSpPr>
          <p:nvPr/>
        </p:nvSpPr>
        <p:spPr bwMode="auto">
          <a:xfrm>
            <a:off x="5410200" y="20574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8" name="Line 3"/>
          <p:cNvSpPr>
            <a:spLocks noChangeShapeType="1"/>
          </p:cNvSpPr>
          <p:nvPr/>
        </p:nvSpPr>
        <p:spPr bwMode="auto">
          <a:xfrm>
            <a:off x="5257800" y="20574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9" name="Line 4"/>
          <p:cNvSpPr>
            <a:spLocks noChangeShapeType="1"/>
          </p:cNvSpPr>
          <p:nvPr/>
        </p:nvSpPr>
        <p:spPr bwMode="auto">
          <a:xfrm flipV="1">
            <a:off x="5334000" y="20574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109" name="Rectangle 5"/>
          <p:cNvSpPr>
            <a:spLocks noGrp="1" noChangeArrowheads="1"/>
          </p:cNvSpPr>
          <p:nvPr>
            <p:ph type="title"/>
          </p:nvPr>
        </p:nvSpPr>
        <p:spPr>
          <a:xfrm>
            <a:off x="685800" y="152400"/>
            <a:ext cx="7772400" cy="715963"/>
          </a:xfrm>
        </p:spPr>
        <p:txBody>
          <a:bodyPr/>
          <a:lstStyle/>
          <a:p>
            <a:pPr eaLnBrk="1" hangingPunct="1">
              <a:defRPr/>
            </a:pPr>
            <a:r>
              <a:rPr lang="en-US" sz="3600" dirty="0" smtClean="0">
                <a:effectLst/>
              </a:rPr>
              <a:t>Decontamination Units - Plan View</a:t>
            </a:r>
          </a:p>
        </p:txBody>
      </p:sp>
      <p:sp>
        <p:nvSpPr>
          <p:cNvPr id="36871" name="Line 6"/>
          <p:cNvSpPr>
            <a:spLocks noChangeShapeType="1"/>
          </p:cNvSpPr>
          <p:nvPr/>
        </p:nvSpPr>
        <p:spPr bwMode="auto">
          <a:xfrm flipH="1">
            <a:off x="7543800" y="1752600"/>
            <a:ext cx="1219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2" name="Line 7"/>
          <p:cNvSpPr>
            <a:spLocks noChangeShapeType="1"/>
          </p:cNvSpPr>
          <p:nvPr/>
        </p:nvSpPr>
        <p:spPr bwMode="auto">
          <a:xfrm>
            <a:off x="7543800" y="1752600"/>
            <a:ext cx="0" cy="304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3" name="Line 8"/>
          <p:cNvSpPr>
            <a:spLocks noChangeShapeType="1"/>
          </p:cNvSpPr>
          <p:nvPr/>
        </p:nvSpPr>
        <p:spPr bwMode="auto">
          <a:xfrm flipH="1">
            <a:off x="838200" y="2057400"/>
            <a:ext cx="6705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4" name="Line 9"/>
          <p:cNvSpPr>
            <a:spLocks noChangeShapeType="1"/>
          </p:cNvSpPr>
          <p:nvPr/>
        </p:nvSpPr>
        <p:spPr bwMode="auto">
          <a:xfrm>
            <a:off x="7543800" y="3657600"/>
            <a:ext cx="0" cy="53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5" name="Line 10"/>
          <p:cNvSpPr>
            <a:spLocks noChangeShapeType="1"/>
          </p:cNvSpPr>
          <p:nvPr/>
        </p:nvSpPr>
        <p:spPr bwMode="auto">
          <a:xfrm flipH="1">
            <a:off x="2743200" y="4191000"/>
            <a:ext cx="48006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6" name="Line 11"/>
          <p:cNvSpPr>
            <a:spLocks noChangeShapeType="1"/>
          </p:cNvSpPr>
          <p:nvPr/>
        </p:nvSpPr>
        <p:spPr bwMode="auto">
          <a:xfrm flipH="1">
            <a:off x="762000" y="3657600"/>
            <a:ext cx="6781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7" name="Line 12"/>
          <p:cNvSpPr>
            <a:spLocks noChangeShapeType="1"/>
          </p:cNvSpPr>
          <p:nvPr/>
        </p:nvSpPr>
        <p:spPr bwMode="auto">
          <a:xfrm>
            <a:off x="7543800" y="5334000"/>
            <a:ext cx="0" cy="685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8" name="Line 13"/>
          <p:cNvSpPr>
            <a:spLocks noChangeShapeType="1"/>
          </p:cNvSpPr>
          <p:nvPr/>
        </p:nvSpPr>
        <p:spPr bwMode="auto">
          <a:xfrm>
            <a:off x="7543800" y="6019800"/>
            <a:ext cx="129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79" name="Line 14"/>
          <p:cNvSpPr>
            <a:spLocks noChangeShapeType="1"/>
          </p:cNvSpPr>
          <p:nvPr/>
        </p:nvSpPr>
        <p:spPr bwMode="auto">
          <a:xfrm flipH="1">
            <a:off x="2667000" y="5334000"/>
            <a:ext cx="48768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0" name="Line 15"/>
          <p:cNvSpPr>
            <a:spLocks noChangeShapeType="1"/>
          </p:cNvSpPr>
          <p:nvPr/>
        </p:nvSpPr>
        <p:spPr bwMode="auto">
          <a:xfrm>
            <a:off x="7543800" y="19050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1" name="Line 16"/>
          <p:cNvSpPr>
            <a:spLocks noChangeShapeType="1"/>
          </p:cNvSpPr>
          <p:nvPr/>
        </p:nvSpPr>
        <p:spPr bwMode="auto">
          <a:xfrm flipV="1">
            <a:off x="7391400" y="21336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2" name="Line 17"/>
          <p:cNvSpPr>
            <a:spLocks noChangeShapeType="1"/>
          </p:cNvSpPr>
          <p:nvPr/>
        </p:nvSpPr>
        <p:spPr bwMode="auto">
          <a:xfrm>
            <a:off x="7239000" y="20574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3" name="Line 18"/>
          <p:cNvSpPr>
            <a:spLocks noChangeShapeType="1"/>
          </p:cNvSpPr>
          <p:nvPr/>
        </p:nvSpPr>
        <p:spPr bwMode="auto">
          <a:xfrm flipV="1">
            <a:off x="4876800" y="22098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4" name="Line 19"/>
          <p:cNvSpPr>
            <a:spLocks noChangeShapeType="1"/>
          </p:cNvSpPr>
          <p:nvPr/>
        </p:nvSpPr>
        <p:spPr bwMode="auto">
          <a:xfrm>
            <a:off x="4800600" y="20574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5" name="Line 20"/>
          <p:cNvSpPr>
            <a:spLocks noChangeShapeType="1"/>
          </p:cNvSpPr>
          <p:nvPr/>
        </p:nvSpPr>
        <p:spPr bwMode="auto">
          <a:xfrm flipV="1">
            <a:off x="4724400" y="21336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6" name="Line 21"/>
          <p:cNvSpPr>
            <a:spLocks noChangeShapeType="1"/>
          </p:cNvSpPr>
          <p:nvPr/>
        </p:nvSpPr>
        <p:spPr bwMode="auto">
          <a:xfrm>
            <a:off x="3505200" y="20574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7" name="Line 22"/>
          <p:cNvSpPr>
            <a:spLocks noChangeShapeType="1"/>
          </p:cNvSpPr>
          <p:nvPr/>
        </p:nvSpPr>
        <p:spPr bwMode="auto">
          <a:xfrm flipV="1">
            <a:off x="3429000" y="22098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8" name="Line 23"/>
          <p:cNvSpPr>
            <a:spLocks noChangeShapeType="1"/>
          </p:cNvSpPr>
          <p:nvPr/>
        </p:nvSpPr>
        <p:spPr bwMode="auto">
          <a:xfrm>
            <a:off x="3352800" y="20574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9" name="Line 24"/>
          <p:cNvSpPr>
            <a:spLocks noChangeShapeType="1"/>
          </p:cNvSpPr>
          <p:nvPr/>
        </p:nvSpPr>
        <p:spPr bwMode="auto">
          <a:xfrm flipV="1">
            <a:off x="1143000" y="22098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0" name="Line 25"/>
          <p:cNvSpPr>
            <a:spLocks noChangeShapeType="1"/>
          </p:cNvSpPr>
          <p:nvPr/>
        </p:nvSpPr>
        <p:spPr bwMode="auto">
          <a:xfrm>
            <a:off x="990600" y="20574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1" name="Line 26"/>
          <p:cNvSpPr>
            <a:spLocks noChangeShapeType="1"/>
          </p:cNvSpPr>
          <p:nvPr/>
        </p:nvSpPr>
        <p:spPr bwMode="auto">
          <a:xfrm flipV="1">
            <a:off x="838200" y="22860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2" name="Text Box 27"/>
          <p:cNvSpPr txBox="1">
            <a:spLocks noChangeArrowheads="1"/>
          </p:cNvSpPr>
          <p:nvPr/>
        </p:nvSpPr>
        <p:spPr bwMode="auto">
          <a:xfrm>
            <a:off x="1143000" y="2590800"/>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2000" dirty="0">
                <a:latin typeface="Arial" charset="0"/>
              </a:rPr>
              <a:t>Clean Room</a:t>
            </a:r>
          </a:p>
        </p:txBody>
      </p:sp>
      <p:sp>
        <p:nvSpPr>
          <p:cNvPr id="36893" name="Text Box 28"/>
          <p:cNvSpPr txBox="1">
            <a:spLocks noChangeArrowheads="1"/>
          </p:cNvSpPr>
          <p:nvPr/>
        </p:nvSpPr>
        <p:spPr bwMode="auto">
          <a:xfrm>
            <a:off x="3581400" y="25908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2000">
                <a:latin typeface="Arial" charset="0"/>
              </a:rPr>
              <a:t>Shower</a:t>
            </a:r>
          </a:p>
        </p:txBody>
      </p:sp>
      <p:sp>
        <p:nvSpPr>
          <p:cNvPr id="36894" name="Text Box 29"/>
          <p:cNvSpPr txBox="1">
            <a:spLocks noChangeArrowheads="1"/>
          </p:cNvSpPr>
          <p:nvPr/>
        </p:nvSpPr>
        <p:spPr bwMode="auto">
          <a:xfrm>
            <a:off x="5486400" y="2435294"/>
            <a:ext cx="1752600" cy="707886"/>
          </a:xfrm>
          <a:prstGeom prst="rect">
            <a:avLst/>
          </a:prstGeom>
          <a:solidFill>
            <a:srgbClr val="FF6600"/>
          </a:solidFill>
          <a:ln>
            <a:noFill/>
          </a:ln>
          <a:effec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ts val="0"/>
              </a:spcBef>
            </a:pPr>
            <a:r>
              <a:rPr lang="en-US" sz="2000" dirty="0" smtClean="0">
                <a:latin typeface="Arial" charset="0"/>
              </a:rPr>
              <a:t>Equipment Room </a:t>
            </a:r>
          </a:p>
        </p:txBody>
      </p:sp>
      <p:sp>
        <p:nvSpPr>
          <p:cNvPr id="36895" name="Line 30"/>
          <p:cNvSpPr>
            <a:spLocks noChangeShapeType="1"/>
          </p:cNvSpPr>
          <p:nvPr/>
        </p:nvSpPr>
        <p:spPr bwMode="auto">
          <a:xfrm flipV="1">
            <a:off x="7391400" y="42672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6" name="Line 31"/>
          <p:cNvSpPr>
            <a:spLocks noChangeShapeType="1"/>
          </p:cNvSpPr>
          <p:nvPr/>
        </p:nvSpPr>
        <p:spPr bwMode="auto">
          <a:xfrm>
            <a:off x="7239000" y="4191000"/>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7" name="Line 32"/>
          <p:cNvSpPr>
            <a:spLocks noChangeShapeType="1"/>
          </p:cNvSpPr>
          <p:nvPr/>
        </p:nvSpPr>
        <p:spPr bwMode="auto">
          <a:xfrm flipV="1">
            <a:off x="5029200" y="42672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8" name="Line 33"/>
          <p:cNvSpPr>
            <a:spLocks noChangeShapeType="1"/>
          </p:cNvSpPr>
          <p:nvPr/>
        </p:nvSpPr>
        <p:spPr bwMode="auto">
          <a:xfrm>
            <a:off x="4876800" y="41910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9" name="Line 34"/>
          <p:cNvSpPr>
            <a:spLocks noChangeShapeType="1"/>
          </p:cNvSpPr>
          <p:nvPr/>
        </p:nvSpPr>
        <p:spPr bwMode="auto">
          <a:xfrm flipV="1">
            <a:off x="4724400" y="42672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0" name="Line 35"/>
          <p:cNvSpPr>
            <a:spLocks noChangeShapeType="1"/>
          </p:cNvSpPr>
          <p:nvPr/>
        </p:nvSpPr>
        <p:spPr bwMode="auto">
          <a:xfrm>
            <a:off x="2971800" y="41910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1" name="Line 36"/>
          <p:cNvSpPr>
            <a:spLocks noChangeShapeType="1"/>
          </p:cNvSpPr>
          <p:nvPr/>
        </p:nvSpPr>
        <p:spPr bwMode="auto">
          <a:xfrm flipV="1">
            <a:off x="2865438" y="4283075"/>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2" name="Line 37"/>
          <p:cNvSpPr>
            <a:spLocks noChangeShapeType="1"/>
          </p:cNvSpPr>
          <p:nvPr/>
        </p:nvSpPr>
        <p:spPr bwMode="auto">
          <a:xfrm>
            <a:off x="2743200" y="41910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3" name="Text Box 38"/>
          <p:cNvSpPr txBox="1">
            <a:spLocks noChangeArrowheads="1"/>
          </p:cNvSpPr>
          <p:nvPr/>
        </p:nvSpPr>
        <p:spPr bwMode="auto">
          <a:xfrm>
            <a:off x="3108325" y="4371975"/>
            <a:ext cx="1600200" cy="762000"/>
          </a:xfrm>
          <a:prstGeom prst="rect">
            <a:avLst/>
          </a:prstGeom>
          <a:solidFill>
            <a:srgbClr val="FF6600"/>
          </a:solidFill>
          <a:ln>
            <a:noFill/>
          </a:ln>
          <a:effec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2000" dirty="0">
                <a:latin typeface="Arial" charset="0"/>
              </a:rPr>
              <a:t>Load</a:t>
            </a:r>
            <a:r>
              <a:rPr lang="en-US" sz="2400" dirty="0">
                <a:latin typeface="Arial" charset="0"/>
              </a:rPr>
              <a:t> </a:t>
            </a:r>
            <a:r>
              <a:rPr lang="en-US" sz="2000" dirty="0">
                <a:latin typeface="Arial" charset="0"/>
              </a:rPr>
              <a:t>Out</a:t>
            </a:r>
            <a:r>
              <a:rPr lang="en-US" sz="2400" dirty="0">
                <a:latin typeface="Arial" charset="0"/>
              </a:rPr>
              <a:t> </a:t>
            </a:r>
            <a:r>
              <a:rPr lang="en-US" sz="2000" dirty="0">
                <a:latin typeface="Arial" charset="0"/>
              </a:rPr>
              <a:t>Room</a:t>
            </a:r>
          </a:p>
        </p:txBody>
      </p:sp>
      <p:sp>
        <p:nvSpPr>
          <p:cNvPr id="36904" name="Text Box 39"/>
          <p:cNvSpPr txBox="1">
            <a:spLocks noChangeArrowheads="1"/>
          </p:cNvSpPr>
          <p:nvPr/>
        </p:nvSpPr>
        <p:spPr bwMode="auto">
          <a:xfrm>
            <a:off x="5257800" y="4419600"/>
            <a:ext cx="1828800" cy="769441"/>
          </a:xfrm>
          <a:prstGeom prst="rect">
            <a:avLst/>
          </a:prstGeom>
          <a:solidFill>
            <a:srgbClr val="FF6600"/>
          </a:solidFill>
          <a:ln>
            <a:noFill/>
          </a:ln>
          <a:effec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2000" dirty="0" smtClean="0">
                <a:latin typeface="Arial" charset="0"/>
              </a:rPr>
              <a:t>Wash </a:t>
            </a:r>
            <a:r>
              <a:rPr lang="en-US" sz="2000" dirty="0">
                <a:latin typeface="Arial" charset="0"/>
              </a:rPr>
              <a:t>Down</a:t>
            </a:r>
            <a:r>
              <a:rPr lang="en-US" sz="2400" dirty="0">
                <a:latin typeface="Arial" charset="0"/>
              </a:rPr>
              <a:t> </a:t>
            </a:r>
            <a:r>
              <a:rPr lang="en-US" sz="2000" dirty="0" smtClean="0">
                <a:latin typeface="Arial" charset="0"/>
              </a:rPr>
              <a:t>Room</a:t>
            </a:r>
            <a:endParaRPr lang="en-US" sz="2000" dirty="0">
              <a:latin typeface="Arial" charset="0"/>
            </a:endParaRPr>
          </a:p>
        </p:txBody>
      </p:sp>
      <p:sp>
        <p:nvSpPr>
          <p:cNvPr id="36905" name="Line 40"/>
          <p:cNvSpPr>
            <a:spLocks noChangeShapeType="1"/>
          </p:cNvSpPr>
          <p:nvPr/>
        </p:nvSpPr>
        <p:spPr bwMode="auto">
          <a:xfrm>
            <a:off x="7620000" y="2743200"/>
            <a:ext cx="1219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6" name="Line 41"/>
          <p:cNvSpPr>
            <a:spLocks noChangeShapeType="1"/>
          </p:cNvSpPr>
          <p:nvPr/>
        </p:nvSpPr>
        <p:spPr bwMode="auto">
          <a:xfrm>
            <a:off x="7620000" y="4648200"/>
            <a:ext cx="1219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07" name="Text Box 42"/>
          <p:cNvSpPr txBox="1">
            <a:spLocks noChangeArrowheads="1"/>
          </p:cNvSpPr>
          <p:nvPr/>
        </p:nvSpPr>
        <p:spPr bwMode="auto">
          <a:xfrm>
            <a:off x="7696200" y="28194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2000">
                <a:latin typeface="Arial" charset="0"/>
              </a:rPr>
              <a:t>Air Flow</a:t>
            </a:r>
          </a:p>
        </p:txBody>
      </p:sp>
      <p:sp>
        <p:nvSpPr>
          <p:cNvPr id="36908" name="Text Box 43"/>
          <p:cNvSpPr txBox="1">
            <a:spLocks noChangeArrowheads="1"/>
          </p:cNvSpPr>
          <p:nvPr/>
        </p:nvSpPr>
        <p:spPr bwMode="auto">
          <a:xfrm>
            <a:off x="7696200" y="48006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2000">
                <a:latin typeface="Arial" charset="0"/>
              </a:rPr>
              <a:t>Air Flow</a:t>
            </a:r>
          </a:p>
        </p:txBody>
      </p:sp>
      <p:sp>
        <p:nvSpPr>
          <p:cNvPr id="36909" name="Text Box 44"/>
          <p:cNvSpPr txBox="1">
            <a:spLocks noChangeArrowheads="1"/>
          </p:cNvSpPr>
          <p:nvPr/>
        </p:nvSpPr>
        <p:spPr bwMode="auto">
          <a:xfrm>
            <a:off x="7696200" y="3505200"/>
            <a:ext cx="1447800" cy="707886"/>
          </a:xfrm>
          <a:prstGeom prst="rect">
            <a:avLst/>
          </a:prstGeom>
          <a:solidFill>
            <a:srgbClr val="FF6600"/>
          </a:solidFill>
          <a:ln>
            <a:noFill/>
          </a:ln>
          <a:effec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ts val="0"/>
              </a:spcBef>
            </a:pPr>
            <a:r>
              <a:rPr lang="en-US" sz="2000" dirty="0" smtClean="0">
                <a:latin typeface="Arial" charset="0"/>
              </a:rPr>
              <a:t>Work </a:t>
            </a:r>
          </a:p>
          <a:p>
            <a:pPr algn="ctr" eaLnBrk="1" hangingPunct="1">
              <a:spcBef>
                <a:spcPts val="0"/>
              </a:spcBef>
            </a:pPr>
            <a:r>
              <a:rPr lang="en-US" sz="2000" dirty="0" smtClean="0">
                <a:latin typeface="Arial" charset="0"/>
              </a:rPr>
              <a:t>Area</a:t>
            </a:r>
          </a:p>
        </p:txBody>
      </p:sp>
      <p:sp>
        <p:nvSpPr>
          <p:cNvPr id="36910" name="Oval 45"/>
          <p:cNvSpPr>
            <a:spLocks noChangeArrowheads="1"/>
          </p:cNvSpPr>
          <p:nvPr/>
        </p:nvSpPr>
        <p:spPr bwMode="auto">
          <a:xfrm>
            <a:off x="3886200" y="3733800"/>
            <a:ext cx="304800" cy="3048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11" name="Text Box 46"/>
          <p:cNvSpPr txBox="1">
            <a:spLocks noChangeArrowheads="1"/>
          </p:cNvSpPr>
          <p:nvPr/>
        </p:nvSpPr>
        <p:spPr bwMode="auto">
          <a:xfrm>
            <a:off x="4343400" y="3733800"/>
            <a:ext cx="3200400" cy="366713"/>
          </a:xfrm>
          <a:prstGeom prst="rect">
            <a:avLst/>
          </a:prstGeom>
          <a:solidFill>
            <a:srgbClr val="00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solidFill>
                  <a:schemeClr val="bg2"/>
                </a:solidFill>
                <a:latin typeface="Arial" charset="0"/>
              </a:rPr>
              <a:t>Shower Water Filtration Unit</a:t>
            </a:r>
          </a:p>
        </p:txBody>
      </p:sp>
      <p:sp>
        <p:nvSpPr>
          <p:cNvPr id="36912" name="Text Box 47"/>
          <p:cNvSpPr txBox="1">
            <a:spLocks noChangeArrowheads="1"/>
          </p:cNvSpPr>
          <p:nvPr/>
        </p:nvSpPr>
        <p:spPr bwMode="auto">
          <a:xfrm>
            <a:off x="838200" y="3733800"/>
            <a:ext cx="2590800" cy="3968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2000" b="1">
                <a:solidFill>
                  <a:schemeClr val="bg2"/>
                </a:solidFill>
                <a:latin typeface="Arial" charset="0"/>
              </a:rPr>
              <a:t>Worker Decon Unit</a:t>
            </a:r>
          </a:p>
        </p:txBody>
      </p:sp>
      <p:sp>
        <p:nvSpPr>
          <p:cNvPr id="36913" name="Text Box 48"/>
          <p:cNvSpPr txBox="1">
            <a:spLocks noChangeArrowheads="1"/>
          </p:cNvSpPr>
          <p:nvPr/>
        </p:nvSpPr>
        <p:spPr bwMode="auto">
          <a:xfrm>
            <a:off x="2971800" y="5410200"/>
            <a:ext cx="2971800" cy="3968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2000" b="1">
                <a:solidFill>
                  <a:schemeClr val="bg2"/>
                </a:solidFill>
                <a:latin typeface="Arial" charset="0"/>
              </a:rPr>
              <a:t>Waste Load Out Unit</a:t>
            </a:r>
          </a:p>
        </p:txBody>
      </p:sp>
      <p:sp>
        <p:nvSpPr>
          <p:cNvPr id="36914" name="Line 49"/>
          <p:cNvSpPr>
            <a:spLocks noChangeShapeType="1"/>
          </p:cNvSpPr>
          <p:nvPr/>
        </p:nvSpPr>
        <p:spPr bwMode="auto">
          <a:xfrm>
            <a:off x="7543800" y="4191000"/>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15" name="Line 50"/>
          <p:cNvSpPr>
            <a:spLocks noChangeShapeType="1"/>
          </p:cNvSpPr>
          <p:nvPr/>
        </p:nvSpPr>
        <p:spPr bwMode="auto">
          <a:xfrm flipV="1">
            <a:off x="2895600" y="20574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16" name="Line 51"/>
          <p:cNvSpPr>
            <a:spLocks noChangeShapeType="1"/>
          </p:cNvSpPr>
          <p:nvPr/>
        </p:nvSpPr>
        <p:spPr bwMode="auto">
          <a:xfrm>
            <a:off x="2819400" y="20574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17" name="Line 52"/>
          <p:cNvSpPr>
            <a:spLocks noChangeShapeType="1"/>
          </p:cNvSpPr>
          <p:nvPr/>
        </p:nvSpPr>
        <p:spPr bwMode="auto">
          <a:xfrm>
            <a:off x="2971800" y="2057400"/>
            <a:ext cx="0" cy="137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18" name="Rectangle 53"/>
          <p:cNvSpPr>
            <a:spLocks noChangeArrowheads="1"/>
          </p:cNvSpPr>
          <p:nvPr/>
        </p:nvSpPr>
        <p:spPr bwMode="auto">
          <a:xfrm>
            <a:off x="269195" y="6276061"/>
            <a:ext cx="228600" cy="228600"/>
          </a:xfrm>
          <a:prstGeom prst="rect">
            <a:avLst/>
          </a:prstGeom>
          <a:solidFill>
            <a:srgbClr val="FF6600"/>
          </a:solidFill>
          <a:ln w="9525">
            <a:solidFill>
              <a:schemeClr val="tx1"/>
            </a:solidFill>
            <a:miter lim="800000"/>
            <a:headEnd/>
            <a:tailEnd/>
          </a:ln>
          <a:effectLst/>
        </p:spPr>
        <p:txBody>
          <a:bodyPr wrap="none" anchor="ctr"/>
          <a:lstStyle/>
          <a:p>
            <a:endParaRPr lang="en-US"/>
          </a:p>
        </p:txBody>
      </p:sp>
      <p:sp>
        <p:nvSpPr>
          <p:cNvPr id="36919" name="Text Box 54"/>
          <p:cNvSpPr txBox="1">
            <a:spLocks noChangeArrowheads="1"/>
          </p:cNvSpPr>
          <p:nvPr/>
        </p:nvSpPr>
        <p:spPr bwMode="auto">
          <a:xfrm>
            <a:off x="661081" y="6207005"/>
            <a:ext cx="2310719"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dirty="0">
                <a:latin typeface="Arial" charset="0"/>
              </a:rPr>
              <a:t>C</a:t>
            </a:r>
            <a:r>
              <a:rPr lang="en-US" dirty="0" smtClean="0">
                <a:latin typeface="Arial" charset="0"/>
              </a:rPr>
              <a:t>ontaminated </a:t>
            </a:r>
            <a:r>
              <a:rPr lang="en-US" dirty="0">
                <a:latin typeface="Arial" charset="0"/>
              </a:rPr>
              <a:t>area</a:t>
            </a:r>
          </a:p>
        </p:txBody>
      </p:sp>
      <p:sp>
        <p:nvSpPr>
          <p:cNvPr id="36920" name="AutoShape 55"/>
          <p:cNvSpPr>
            <a:spLocks noChangeArrowheads="1"/>
          </p:cNvSpPr>
          <p:nvPr/>
        </p:nvSpPr>
        <p:spPr bwMode="auto">
          <a:xfrm rot="5400000">
            <a:off x="2743200" y="1295400"/>
            <a:ext cx="838200" cy="685800"/>
          </a:xfrm>
          <a:prstGeom prst="rightArrowCallout">
            <a:avLst>
              <a:gd name="adj1" fmla="val 25000"/>
              <a:gd name="adj2" fmla="val 25000"/>
              <a:gd name="adj3" fmla="val 20370"/>
              <a:gd name="adj4" fmla="val 66667"/>
            </a:avLst>
          </a:prstGeom>
          <a:solidFill>
            <a:srgbClr val="FFFF00"/>
          </a:solidFill>
          <a:ln w="9525">
            <a:solidFill>
              <a:schemeClr val="tx1"/>
            </a:solidFill>
            <a:miter lim="800000"/>
            <a:headEnd/>
            <a:tailEnd/>
          </a:ln>
          <a:effectLst/>
        </p:spPr>
        <p:txBody>
          <a:bodyPr rot="10800000" vert="eaVert" wrap="none" anchor="ctr"/>
          <a:lstStyle/>
          <a:p>
            <a:pPr algn="ctr" eaLnBrk="1" hangingPunct="1"/>
            <a:r>
              <a:rPr lang="en-US" sz="1400" dirty="0">
                <a:solidFill>
                  <a:schemeClr val="bg2"/>
                </a:solidFill>
                <a:latin typeface="Arial" charset="0"/>
              </a:rPr>
              <a:t>Airlock</a:t>
            </a:r>
          </a:p>
          <a:p>
            <a:pPr algn="ctr" eaLnBrk="1" hangingPunct="1"/>
            <a:r>
              <a:rPr lang="en-US" sz="1400" dirty="0">
                <a:solidFill>
                  <a:schemeClr val="bg2"/>
                </a:solidFill>
                <a:latin typeface="Arial" charset="0"/>
              </a:rPr>
              <a:t>3-5</a:t>
            </a:r>
            <a:r>
              <a:rPr lang="en-US" dirty="0">
                <a:solidFill>
                  <a:schemeClr val="bg2"/>
                </a:solidFill>
                <a:latin typeface="Arial" charset="0"/>
              </a:rPr>
              <a:t>’</a:t>
            </a:r>
          </a:p>
        </p:txBody>
      </p:sp>
      <p:sp>
        <p:nvSpPr>
          <p:cNvPr id="36921" name="AutoShape 56"/>
          <p:cNvSpPr>
            <a:spLocks noChangeArrowheads="1"/>
          </p:cNvSpPr>
          <p:nvPr/>
        </p:nvSpPr>
        <p:spPr bwMode="auto">
          <a:xfrm rot="5400000">
            <a:off x="4648200" y="1295400"/>
            <a:ext cx="838200" cy="685800"/>
          </a:xfrm>
          <a:prstGeom prst="rightArrowCallout">
            <a:avLst>
              <a:gd name="adj1" fmla="val 25000"/>
              <a:gd name="adj2" fmla="val 25000"/>
              <a:gd name="adj3" fmla="val 20370"/>
              <a:gd name="adj4" fmla="val 66667"/>
            </a:avLst>
          </a:prstGeom>
          <a:solidFill>
            <a:srgbClr val="FFFF00"/>
          </a:solidFill>
          <a:ln w="9525">
            <a:solidFill>
              <a:schemeClr val="tx1"/>
            </a:solidFill>
            <a:miter lim="800000"/>
            <a:headEnd/>
            <a:tailEnd/>
          </a:ln>
          <a:effectLst/>
        </p:spPr>
        <p:txBody>
          <a:bodyPr rot="10800000" vert="eaVert" wrap="none" anchor="ctr"/>
          <a:lstStyle/>
          <a:p>
            <a:pPr algn="ctr" eaLnBrk="1" hangingPunct="1"/>
            <a:r>
              <a:rPr lang="en-US" sz="1400" dirty="0">
                <a:solidFill>
                  <a:schemeClr val="bg2"/>
                </a:solidFill>
                <a:latin typeface="Arial" charset="0"/>
              </a:rPr>
              <a:t>Airlock</a:t>
            </a:r>
          </a:p>
          <a:p>
            <a:pPr algn="ctr" eaLnBrk="1" hangingPunct="1"/>
            <a:r>
              <a:rPr lang="en-US" sz="1400" dirty="0">
                <a:solidFill>
                  <a:schemeClr val="bg2"/>
                </a:solidFill>
                <a:latin typeface="Arial" charset="0"/>
              </a:rPr>
              <a:t>3-5</a:t>
            </a:r>
            <a:r>
              <a:rPr lang="en-US" dirty="0">
                <a:solidFill>
                  <a:schemeClr val="bg2"/>
                </a:solidFill>
                <a:latin typeface="Arial" charset="0"/>
              </a:rPr>
              <a:t>’</a:t>
            </a:r>
          </a:p>
        </p:txBody>
      </p:sp>
      <p:sp>
        <p:nvSpPr>
          <p:cNvPr id="36922" name="AutoShape 57"/>
          <p:cNvSpPr>
            <a:spLocks noChangeArrowheads="1"/>
          </p:cNvSpPr>
          <p:nvPr/>
        </p:nvSpPr>
        <p:spPr bwMode="auto">
          <a:xfrm>
            <a:off x="0" y="2209800"/>
            <a:ext cx="990600" cy="1143000"/>
          </a:xfrm>
          <a:prstGeom prst="rightArrowCallout">
            <a:avLst>
              <a:gd name="adj1" fmla="val 28846"/>
              <a:gd name="adj2" fmla="val 28846"/>
              <a:gd name="adj3" fmla="val 16667"/>
              <a:gd name="adj4" fmla="val 66667"/>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solidFill>
                  <a:schemeClr val="bg2"/>
                </a:solidFill>
                <a:latin typeface="Arial" charset="0"/>
              </a:rPr>
              <a:t>Poly</a:t>
            </a:r>
          </a:p>
          <a:p>
            <a:pPr algn="ctr" eaLnBrk="1" hangingPunct="1"/>
            <a:r>
              <a:rPr lang="en-US">
                <a:solidFill>
                  <a:schemeClr val="bg2"/>
                </a:solidFill>
                <a:latin typeface="Arial" charset="0"/>
              </a:rPr>
              <a:t>Door</a:t>
            </a:r>
          </a:p>
          <a:p>
            <a:pPr algn="ctr" eaLnBrk="1" hangingPunct="1"/>
            <a:r>
              <a:rPr lang="en-US">
                <a:solidFill>
                  <a:schemeClr val="bg2"/>
                </a:solidFill>
                <a:latin typeface="Arial" charset="0"/>
              </a:rPr>
              <a:t>Flaps</a:t>
            </a:r>
          </a:p>
        </p:txBody>
      </p:sp>
      <p:sp>
        <p:nvSpPr>
          <p:cNvPr id="36923" name="Line 58"/>
          <p:cNvSpPr>
            <a:spLocks noChangeShapeType="1"/>
          </p:cNvSpPr>
          <p:nvPr/>
        </p:nvSpPr>
        <p:spPr bwMode="auto">
          <a:xfrm flipH="1" flipV="1">
            <a:off x="4038600" y="3886200"/>
            <a:ext cx="381000" cy="762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24" name="Rectangle 59"/>
          <p:cNvSpPr>
            <a:spLocks noChangeArrowheads="1"/>
          </p:cNvSpPr>
          <p:nvPr/>
        </p:nvSpPr>
        <p:spPr bwMode="auto">
          <a:xfrm>
            <a:off x="3647168" y="6302021"/>
            <a:ext cx="228600" cy="228600"/>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36925" name="Text Box 60"/>
          <p:cNvSpPr txBox="1">
            <a:spLocks noChangeArrowheads="1"/>
          </p:cNvSpPr>
          <p:nvPr/>
        </p:nvSpPr>
        <p:spPr bwMode="auto">
          <a:xfrm>
            <a:off x="4054929" y="6077634"/>
            <a:ext cx="4495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dirty="0">
                <a:latin typeface="Arial" charset="0"/>
              </a:rPr>
              <a:t>Airlocks are a </a:t>
            </a:r>
            <a:r>
              <a:rPr lang="en-US" dirty="0" smtClean="0">
                <a:latin typeface="Arial" charset="0"/>
              </a:rPr>
              <a:t>recommendation and can </a:t>
            </a:r>
            <a:r>
              <a:rPr lang="en-US" dirty="0">
                <a:latin typeface="Arial" charset="0"/>
              </a:rPr>
              <a:t>be required by </a:t>
            </a:r>
            <a:r>
              <a:rPr lang="en-US" dirty="0" smtClean="0">
                <a:latin typeface="Arial" charset="0"/>
              </a:rPr>
              <a:t>the local/state program</a:t>
            </a:r>
            <a:endParaRPr lang="en-US" dirty="0">
              <a:latin typeface="Arial" charset="0"/>
            </a:endParaRPr>
          </a:p>
        </p:txBody>
      </p:sp>
      <p:sp>
        <p:nvSpPr>
          <p:cNvPr id="36926" name="AutoShape 61"/>
          <p:cNvSpPr>
            <a:spLocks noChangeArrowheads="1"/>
          </p:cNvSpPr>
          <p:nvPr/>
        </p:nvSpPr>
        <p:spPr bwMode="auto">
          <a:xfrm>
            <a:off x="3962400" y="1600200"/>
            <a:ext cx="304800" cy="304800"/>
          </a:xfrm>
          <a:prstGeom prst="flowChartConnector">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27" name="Text Box 62"/>
          <p:cNvSpPr txBox="1">
            <a:spLocks noChangeArrowheads="1"/>
          </p:cNvSpPr>
          <p:nvPr/>
        </p:nvSpPr>
        <p:spPr bwMode="auto">
          <a:xfrm>
            <a:off x="3794125" y="930275"/>
            <a:ext cx="685800" cy="517525"/>
          </a:xfrm>
          <a:prstGeom prst="rect">
            <a:avLst/>
          </a:prstGeom>
          <a:solidFill>
            <a:srgbClr val="00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sz="1400">
                <a:solidFill>
                  <a:schemeClr val="bg2"/>
                </a:solidFill>
                <a:latin typeface="Arial" charset="0"/>
              </a:rPr>
              <a:t>Water</a:t>
            </a:r>
            <a:r>
              <a:rPr lang="en-US" sz="1400">
                <a:latin typeface="Arial" charset="0"/>
              </a:rPr>
              <a:t> </a:t>
            </a:r>
            <a:r>
              <a:rPr lang="en-US" sz="1400">
                <a:solidFill>
                  <a:schemeClr val="bg2"/>
                </a:solidFill>
                <a:latin typeface="Arial" charset="0"/>
              </a:rPr>
              <a:t>heater</a:t>
            </a:r>
          </a:p>
        </p:txBody>
      </p:sp>
      <p:sp>
        <p:nvSpPr>
          <p:cNvPr id="36928" name="Line 63"/>
          <p:cNvSpPr>
            <a:spLocks noChangeShapeType="1"/>
          </p:cNvSpPr>
          <p:nvPr/>
        </p:nvSpPr>
        <p:spPr bwMode="auto">
          <a:xfrm>
            <a:off x="4114800" y="1447800"/>
            <a:ext cx="0" cy="228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4B160F4-1D7D-4F23-B5C9-1AEA6940AD86}" type="slidenum">
              <a:rPr lang="en-US"/>
              <a:pPr>
                <a:defRPr/>
              </a:pPr>
              <a:t>41</a:t>
            </a:fld>
            <a:endParaRPr lang="en-US"/>
          </a:p>
        </p:txBody>
      </p:sp>
      <p:sp>
        <p:nvSpPr>
          <p:cNvPr id="38916" name="Rectangle 4"/>
          <p:cNvSpPr>
            <a:spLocks noGrp="1" noChangeArrowheads="1"/>
          </p:cNvSpPr>
          <p:nvPr>
            <p:ph type="title"/>
          </p:nvPr>
        </p:nvSpPr>
        <p:spPr>
          <a:xfrm>
            <a:off x="457200" y="304800"/>
            <a:ext cx="8229600" cy="1066800"/>
          </a:xfrm>
        </p:spPr>
        <p:txBody>
          <a:bodyPr/>
          <a:lstStyle/>
          <a:p>
            <a:pPr eaLnBrk="1" hangingPunct="1">
              <a:defRPr/>
            </a:pPr>
            <a:r>
              <a:rPr lang="en-US" dirty="0" smtClean="0">
                <a:effectLst/>
              </a:rPr>
              <a:t>Hygiene Facilities – Classes I-III</a:t>
            </a:r>
          </a:p>
        </p:txBody>
      </p:sp>
      <p:sp>
        <p:nvSpPr>
          <p:cNvPr id="38917" name="Rectangle 5"/>
          <p:cNvSpPr>
            <a:spLocks noGrp="1" noChangeArrowheads="1"/>
          </p:cNvSpPr>
          <p:nvPr>
            <p:ph type="body" idx="1"/>
          </p:nvPr>
        </p:nvSpPr>
        <p:spPr/>
        <p:txBody>
          <a:bodyPr/>
          <a:lstStyle/>
          <a:p>
            <a:pPr eaLnBrk="1" hangingPunct="1">
              <a:defRPr/>
            </a:pPr>
            <a:r>
              <a:rPr lang="en-US" dirty="0" smtClean="0">
                <a:effectLst/>
              </a:rPr>
              <a:t>Class I &lt; 25 LF/10 SF</a:t>
            </a:r>
            <a:endParaRPr lang="en-US" baseline="30000" dirty="0" smtClean="0">
              <a:effectLst/>
            </a:endParaRPr>
          </a:p>
          <a:p>
            <a:pPr eaLnBrk="1" hangingPunct="1">
              <a:defRPr/>
            </a:pPr>
            <a:r>
              <a:rPr lang="en-US" dirty="0" smtClean="0">
                <a:effectLst/>
              </a:rPr>
              <a:t>Class II &amp; III &gt; PELs or no NEA</a:t>
            </a:r>
          </a:p>
          <a:p>
            <a:pPr lvl="1" eaLnBrk="1" hangingPunct="1">
              <a:lnSpc>
                <a:spcPct val="130000"/>
              </a:lnSpc>
              <a:defRPr/>
            </a:pPr>
            <a:r>
              <a:rPr lang="en-US" dirty="0" smtClean="0">
                <a:effectLst/>
              </a:rPr>
              <a:t>Equipment room or area adjacent to work area for employee and equipment </a:t>
            </a:r>
            <a:r>
              <a:rPr lang="en-US" dirty="0" err="1" smtClean="0">
                <a:effectLst/>
              </a:rPr>
              <a:t>decon</a:t>
            </a:r>
            <a:endParaRPr lang="en-US" dirty="0" smtClean="0">
              <a:effectLst/>
            </a:endParaRPr>
          </a:p>
          <a:p>
            <a:pPr lvl="1" eaLnBrk="1" hangingPunct="1">
              <a:lnSpc>
                <a:spcPct val="130000"/>
              </a:lnSpc>
              <a:defRPr/>
            </a:pPr>
            <a:r>
              <a:rPr lang="en-US" dirty="0" smtClean="0">
                <a:effectLst/>
              </a:rPr>
              <a:t>Ensure proper cleaning of clothing, equipment and containers (waste bags, etc.)</a:t>
            </a:r>
          </a:p>
          <a:p>
            <a:pPr lvl="1" eaLnBrk="1" hangingPunct="1">
              <a:lnSpc>
                <a:spcPct val="130000"/>
              </a:lnSpc>
              <a:defRPr/>
            </a:pPr>
            <a:r>
              <a:rPr lang="en-US" dirty="0" smtClean="0">
                <a:effectLst/>
              </a:rPr>
              <a:t>Ensure proper entry/exit</a:t>
            </a:r>
          </a:p>
          <a:p>
            <a:pPr eaLnBrk="1" hangingPunct="1">
              <a:buFont typeface="Wingdings" pitchFamily="2" charset="2"/>
              <a:buNone/>
              <a:defRPr/>
            </a:pPr>
            <a:endParaRPr lang="en-US" baseline="30000" dirty="0" smtClean="0"/>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4B160F4-1D7D-4F23-B5C9-1AEA6940AD86}" type="slidenum">
              <a:rPr lang="en-US"/>
              <a:pPr>
                <a:defRPr/>
              </a:pPr>
              <a:t>42</a:t>
            </a:fld>
            <a:endParaRPr lang="en-US"/>
          </a:p>
        </p:txBody>
      </p:sp>
      <p:sp>
        <p:nvSpPr>
          <p:cNvPr id="38916" name="Rectangle 4"/>
          <p:cNvSpPr>
            <a:spLocks noGrp="1" noChangeArrowheads="1"/>
          </p:cNvSpPr>
          <p:nvPr>
            <p:ph type="title"/>
          </p:nvPr>
        </p:nvSpPr>
        <p:spPr>
          <a:xfrm>
            <a:off x="457200" y="228600"/>
            <a:ext cx="8229600" cy="1143000"/>
          </a:xfrm>
        </p:spPr>
        <p:txBody>
          <a:bodyPr/>
          <a:lstStyle/>
          <a:p>
            <a:pPr eaLnBrk="1" hangingPunct="1">
              <a:defRPr/>
            </a:pPr>
            <a:r>
              <a:rPr lang="en-US" dirty="0" smtClean="0">
                <a:effectLst/>
              </a:rPr>
              <a:t>Hygiene Facilities – Class IV</a:t>
            </a:r>
          </a:p>
        </p:txBody>
      </p:sp>
      <p:sp>
        <p:nvSpPr>
          <p:cNvPr id="38917" name="Rectangle 5"/>
          <p:cNvSpPr>
            <a:spLocks noGrp="1" noChangeArrowheads="1"/>
          </p:cNvSpPr>
          <p:nvPr>
            <p:ph type="body" idx="1"/>
          </p:nvPr>
        </p:nvSpPr>
        <p:spPr/>
        <p:txBody>
          <a:bodyPr/>
          <a:lstStyle/>
          <a:p>
            <a:pPr marL="0" indent="0" eaLnBrk="1" hangingPunct="1">
              <a:spcBef>
                <a:spcPts val="0"/>
              </a:spcBef>
              <a:spcAft>
                <a:spcPts val="1200"/>
              </a:spcAft>
              <a:buNone/>
              <a:defRPr/>
            </a:pPr>
            <a:r>
              <a:rPr lang="en-US" sz="3600" dirty="0" smtClean="0">
                <a:effectLst/>
              </a:rPr>
              <a:t>Class IV work</a:t>
            </a:r>
          </a:p>
          <a:p>
            <a:pPr eaLnBrk="1" hangingPunct="1">
              <a:spcBef>
                <a:spcPts val="0"/>
              </a:spcBef>
              <a:defRPr/>
            </a:pPr>
            <a:r>
              <a:rPr lang="en-US" dirty="0" smtClean="0">
                <a:effectLst/>
              </a:rPr>
              <a:t>If working in regulated areas, employees must comply with the requirements of higher classifications.</a:t>
            </a:r>
          </a:p>
          <a:p>
            <a:pPr eaLnBrk="1" hangingPunct="1">
              <a:spcBef>
                <a:spcPts val="0"/>
              </a:spcBef>
              <a:defRPr/>
            </a:pPr>
            <a:r>
              <a:rPr lang="en-US" dirty="0" smtClean="0">
                <a:effectLst/>
              </a:rPr>
              <a:t>If not working in regulated areas, modified </a:t>
            </a:r>
            <a:r>
              <a:rPr lang="en-US" dirty="0" err="1" smtClean="0">
                <a:effectLst/>
              </a:rPr>
              <a:t>decon</a:t>
            </a:r>
            <a:r>
              <a:rPr lang="en-US" dirty="0" smtClean="0">
                <a:effectLst/>
              </a:rPr>
              <a:t> facilities may be used.</a:t>
            </a:r>
            <a:endParaRPr lang="en-US" baseline="30000" dirty="0" smtClean="0">
              <a:effectLst/>
            </a:endParaRPr>
          </a:p>
        </p:txBody>
      </p:sp>
    </p:spTree>
    <p:custDataLst>
      <p:tags r:id="rId1"/>
    </p:custDataLst>
    <p:extLst>
      <p:ext uri="{BB962C8B-B14F-4D97-AF65-F5344CB8AC3E}">
        <p14:creationId xmlns:p14="http://schemas.microsoft.com/office/powerpoint/2010/main" val="33418588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81B83559-A66A-4E51-98B3-2EEB2B137322}" type="slidenum">
              <a:rPr lang="en-US"/>
              <a:pPr>
                <a:defRPr/>
              </a:pPr>
              <a:t>43</a:t>
            </a:fld>
            <a:endParaRPr lang="en-US"/>
          </a:p>
        </p:txBody>
      </p:sp>
      <p:sp>
        <p:nvSpPr>
          <p:cNvPr id="119810" name="Rectangle 2"/>
          <p:cNvSpPr>
            <a:spLocks noGrp="1" noChangeArrowheads="1"/>
          </p:cNvSpPr>
          <p:nvPr>
            <p:ph type="title"/>
          </p:nvPr>
        </p:nvSpPr>
        <p:spPr>
          <a:xfrm>
            <a:off x="457200" y="304800"/>
            <a:ext cx="8229600" cy="1066800"/>
          </a:xfrm>
        </p:spPr>
        <p:txBody>
          <a:bodyPr/>
          <a:lstStyle/>
          <a:p>
            <a:pPr eaLnBrk="1" hangingPunct="1">
              <a:defRPr/>
            </a:pPr>
            <a:r>
              <a:rPr lang="en-US" dirty="0" smtClean="0">
                <a:effectLst/>
              </a:rPr>
              <a:t>Hazard Communication</a:t>
            </a:r>
          </a:p>
        </p:txBody>
      </p:sp>
      <p:sp>
        <p:nvSpPr>
          <p:cNvPr id="119811" name="Rectangle 3"/>
          <p:cNvSpPr>
            <a:spLocks noGrp="1" noChangeArrowheads="1"/>
          </p:cNvSpPr>
          <p:nvPr>
            <p:ph type="body" idx="1"/>
          </p:nvPr>
        </p:nvSpPr>
        <p:spPr/>
        <p:txBody>
          <a:bodyPr/>
          <a:lstStyle/>
          <a:p>
            <a:pPr marL="0" indent="0" eaLnBrk="1" hangingPunct="1">
              <a:buNone/>
              <a:defRPr/>
            </a:pPr>
            <a:r>
              <a:rPr lang="en-US" sz="4000" dirty="0" smtClean="0">
                <a:effectLst/>
              </a:rPr>
              <a:t>Applicable to:</a:t>
            </a:r>
          </a:p>
          <a:p>
            <a:pPr eaLnBrk="1" hangingPunct="1">
              <a:defRPr/>
            </a:pPr>
            <a:r>
              <a:rPr lang="en-US" dirty="0" smtClean="0">
                <a:effectLst/>
              </a:rPr>
              <a:t>Building/facility owners</a:t>
            </a:r>
          </a:p>
          <a:p>
            <a:pPr eaLnBrk="1" hangingPunct="1">
              <a:defRPr/>
            </a:pPr>
            <a:r>
              <a:rPr lang="en-US" dirty="0" smtClean="0">
                <a:effectLst/>
              </a:rPr>
              <a:t>Employers with employees subject to the Construction Standard</a:t>
            </a:r>
          </a:p>
          <a:p>
            <a:pPr eaLnBrk="1" hangingPunct="1">
              <a:buFont typeface="Wingdings" pitchFamily="2" charset="2"/>
              <a:buNone/>
              <a:defRPr/>
            </a:pPr>
            <a:endParaRPr lang="en-US" sz="3600" baseline="30000" dirty="0" smtClean="0"/>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E6227F2-EACE-4922-90A7-6B6D97EE4806}" type="slidenum">
              <a:rPr lang="en-US"/>
              <a:pPr>
                <a:defRPr/>
              </a:pPr>
              <a:t>44</a:t>
            </a:fld>
            <a:endParaRPr lang="en-US"/>
          </a:p>
        </p:txBody>
      </p:sp>
      <p:sp>
        <p:nvSpPr>
          <p:cNvPr id="39939" name="Rectangle 2"/>
          <p:cNvSpPr>
            <a:spLocks noGrp="1" noChangeArrowheads="1"/>
          </p:cNvSpPr>
          <p:nvPr>
            <p:ph type="title"/>
          </p:nvPr>
        </p:nvSpPr>
        <p:spPr>
          <a:xfrm>
            <a:off x="838200" y="228600"/>
            <a:ext cx="7391400" cy="1295400"/>
          </a:xfrm>
        </p:spPr>
        <p:txBody>
          <a:bodyPr/>
          <a:lstStyle/>
          <a:p>
            <a:pPr eaLnBrk="1" hangingPunct="1"/>
            <a:r>
              <a:rPr lang="en-US" dirty="0" smtClean="0">
                <a:effectLst/>
              </a:rPr>
              <a:t>Hazard Communication</a:t>
            </a:r>
            <a:br>
              <a:rPr lang="en-US" dirty="0" smtClean="0">
                <a:effectLst/>
              </a:rPr>
            </a:br>
            <a:r>
              <a:rPr lang="en-US" sz="4000" dirty="0" smtClean="0">
                <a:effectLst/>
              </a:rPr>
              <a:t>Building/Facility Owners</a:t>
            </a:r>
          </a:p>
        </p:txBody>
      </p:sp>
      <p:sp>
        <p:nvSpPr>
          <p:cNvPr id="2" name="Rectangle 3"/>
          <p:cNvSpPr>
            <a:spLocks noGrp="1" noChangeArrowheads="1"/>
          </p:cNvSpPr>
          <p:nvPr>
            <p:ph type="body" idx="1"/>
          </p:nvPr>
        </p:nvSpPr>
        <p:spPr>
          <a:xfrm>
            <a:off x="304800" y="1905000"/>
            <a:ext cx="8534400" cy="4419600"/>
          </a:xfrm>
        </p:spPr>
        <p:txBody>
          <a:bodyPr/>
          <a:lstStyle/>
          <a:p>
            <a:pPr eaLnBrk="1" hangingPunct="1">
              <a:lnSpc>
                <a:spcPct val="80000"/>
              </a:lnSpc>
              <a:defRPr/>
            </a:pPr>
            <a:r>
              <a:rPr lang="en-US" dirty="0" smtClean="0">
                <a:effectLst/>
              </a:rPr>
              <a:t>Determine presence, location and quantity of ACM/PACM at work site before work begins</a:t>
            </a:r>
          </a:p>
          <a:p>
            <a:pPr eaLnBrk="1" hangingPunct="1">
              <a:lnSpc>
                <a:spcPct val="80000"/>
              </a:lnSpc>
              <a:defRPr/>
            </a:pPr>
            <a:r>
              <a:rPr lang="en-US" dirty="0" smtClean="0">
                <a:effectLst/>
              </a:rPr>
              <a:t>Notify (in writing or verbally) the following:</a:t>
            </a:r>
          </a:p>
          <a:p>
            <a:pPr lvl="1" eaLnBrk="1" hangingPunct="1">
              <a:lnSpc>
                <a:spcPct val="80000"/>
              </a:lnSpc>
              <a:defRPr/>
            </a:pPr>
            <a:r>
              <a:rPr lang="en-US" dirty="0" smtClean="0">
                <a:effectLst/>
              </a:rPr>
              <a:t>Applicants and bidders for work in such areas</a:t>
            </a:r>
          </a:p>
          <a:p>
            <a:pPr lvl="1" eaLnBrk="1" hangingPunct="1">
              <a:lnSpc>
                <a:spcPct val="80000"/>
              </a:lnSpc>
              <a:defRPr/>
            </a:pPr>
            <a:r>
              <a:rPr lang="en-US" dirty="0" smtClean="0">
                <a:effectLst/>
              </a:rPr>
              <a:t>Employees and adjacent personnel</a:t>
            </a:r>
          </a:p>
          <a:p>
            <a:pPr lvl="1" eaLnBrk="1" hangingPunct="1">
              <a:lnSpc>
                <a:spcPct val="80000"/>
              </a:lnSpc>
              <a:defRPr/>
            </a:pPr>
            <a:r>
              <a:rPr lang="en-US" dirty="0" smtClean="0">
                <a:effectLst/>
              </a:rPr>
              <a:t>Tenants (commercial businesses)</a:t>
            </a:r>
          </a:p>
          <a:p>
            <a:pPr eaLnBrk="1" hangingPunct="1">
              <a:lnSpc>
                <a:spcPct val="80000"/>
              </a:lnSpc>
              <a:defRPr/>
            </a:pPr>
            <a:r>
              <a:rPr lang="en-US" dirty="0" smtClean="0">
                <a:effectLst/>
              </a:rPr>
              <a:t>Any newly discovered ACM/PACM is to reported to those at work site within 24 hours of discovery</a:t>
            </a:r>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B4D79DBC-AFD4-4C25-9A31-F3576D4AD5EE}" type="slidenum">
              <a:rPr lang="en-US"/>
              <a:pPr>
                <a:defRPr/>
              </a:pPr>
              <a:t>45</a:t>
            </a:fld>
            <a:endParaRPr lang="en-US"/>
          </a:p>
        </p:txBody>
      </p:sp>
      <p:sp>
        <p:nvSpPr>
          <p:cNvPr id="40963" name="Rectangle 2"/>
          <p:cNvSpPr>
            <a:spLocks noGrp="1" noChangeArrowheads="1"/>
          </p:cNvSpPr>
          <p:nvPr>
            <p:ph type="title"/>
          </p:nvPr>
        </p:nvSpPr>
        <p:spPr>
          <a:xfrm>
            <a:off x="228600" y="457200"/>
            <a:ext cx="8610600" cy="1524000"/>
          </a:xfrm>
        </p:spPr>
        <p:txBody>
          <a:bodyPr/>
          <a:lstStyle/>
          <a:p>
            <a:pPr eaLnBrk="1" hangingPunct="1"/>
            <a:r>
              <a:rPr lang="en-US" dirty="0" smtClean="0">
                <a:effectLst/>
              </a:rPr>
              <a:t>Hazard Communication</a:t>
            </a:r>
            <a:br>
              <a:rPr lang="en-US" dirty="0" smtClean="0">
                <a:effectLst/>
              </a:rPr>
            </a:br>
            <a:r>
              <a:rPr lang="en-US" sz="4000" dirty="0" smtClean="0">
                <a:effectLst/>
              </a:rPr>
              <a:t>Employers</a:t>
            </a:r>
          </a:p>
        </p:txBody>
      </p:sp>
      <p:sp>
        <p:nvSpPr>
          <p:cNvPr id="121859" name="Rectangle 3"/>
          <p:cNvSpPr>
            <a:spLocks noGrp="1" noChangeArrowheads="1"/>
          </p:cNvSpPr>
          <p:nvPr>
            <p:ph type="body" idx="1"/>
          </p:nvPr>
        </p:nvSpPr>
        <p:spPr>
          <a:xfrm>
            <a:off x="381000" y="2286000"/>
            <a:ext cx="8534400" cy="3733800"/>
          </a:xfrm>
        </p:spPr>
        <p:txBody>
          <a:bodyPr/>
          <a:lstStyle/>
          <a:p>
            <a:pPr eaLnBrk="1" hangingPunct="1">
              <a:defRPr/>
            </a:pPr>
            <a:r>
              <a:rPr lang="en-US" sz="3600" dirty="0" smtClean="0">
                <a:effectLst/>
              </a:rPr>
              <a:t>Inform owners, workers, adjacent personnel</a:t>
            </a:r>
          </a:p>
          <a:p>
            <a:pPr eaLnBrk="1" hangingPunct="1">
              <a:defRPr/>
            </a:pPr>
            <a:r>
              <a:rPr lang="en-US" sz="3600" dirty="0" smtClean="0">
                <a:effectLst/>
              </a:rPr>
              <a:t>Advise of presence, location and quantity of ACM/PACM</a:t>
            </a:r>
          </a:p>
          <a:p>
            <a:pPr eaLnBrk="1" hangingPunct="1">
              <a:defRPr/>
            </a:pPr>
            <a:r>
              <a:rPr lang="en-US" sz="3600" dirty="0" smtClean="0">
                <a:effectLst/>
              </a:rPr>
              <a:t>Explain precautions to be taken</a:t>
            </a:r>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E3664C86-497E-474C-8229-C4F057417803}" type="slidenum">
              <a:rPr lang="en-US"/>
              <a:pPr>
                <a:defRPr/>
              </a:pPr>
              <a:t>46</a:t>
            </a:fld>
            <a:endParaRPr lang="en-US"/>
          </a:p>
        </p:txBody>
      </p:sp>
      <p:sp>
        <p:nvSpPr>
          <p:cNvPr id="40962" name="Rectangle 2"/>
          <p:cNvSpPr>
            <a:spLocks noGrp="1" noChangeArrowheads="1"/>
          </p:cNvSpPr>
          <p:nvPr>
            <p:ph type="title"/>
          </p:nvPr>
        </p:nvSpPr>
        <p:spPr/>
        <p:txBody>
          <a:bodyPr/>
          <a:lstStyle/>
          <a:p>
            <a:pPr eaLnBrk="1" hangingPunct="1">
              <a:defRPr/>
            </a:pPr>
            <a:r>
              <a:rPr lang="en-US" dirty="0" smtClean="0">
                <a:effectLst/>
              </a:rPr>
              <a:t>Warning Signs &amp; Labels</a:t>
            </a:r>
          </a:p>
        </p:txBody>
      </p:sp>
      <p:pic>
        <p:nvPicPr>
          <p:cNvPr id="41988" name="Picture 4" descr="113-1339_IM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371600"/>
            <a:ext cx="4572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6" descr="asbestos-acoustic-ceiling-warning-sig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6299" y="1219200"/>
            <a:ext cx="2538413" cy="3276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1991" name="Text Box 8"/>
          <p:cNvSpPr txBox="1">
            <a:spLocks noChangeArrowheads="1"/>
          </p:cNvSpPr>
          <p:nvPr/>
        </p:nvSpPr>
        <p:spPr bwMode="auto">
          <a:xfrm>
            <a:off x="164306" y="4766072"/>
            <a:ext cx="3962400" cy="1569660"/>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2400" b="1" dirty="0">
                <a:solidFill>
                  <a:srgbClr val="FFFFFF"/>
                </a:solidFill>
                <a:latin typeface="Arial" charset="0"/>
              </a:rPr>
              <a:t>Signs </a:t>
            </a:r>
            <a:r>
              <a:rPr lang="en-US" sz="2400" b="1" dirty="0" smtClean="0">
                <a:solidFill>
                  <a:srgbClr val="FFFFFF"/>
                </a:solidFill>
                <a:latin typeface="Arial" charset="0"/>
              </a:rPr>
              <a:t>in </a:t>
            </a:r>
            <a:r>
              <a:rPr lang="en-US" sz="2400" b="1" dirty="0">
                <a:solidFill>
                  <a:srgbClr val="FFFFFF"/>
                </a:solidFill>
                <a:latin typeface="Arial" charset="0"/>
              </a:rPr>
              <a:t>areas of ACM/PACM to </a:t>
            </a:r>
            <a:r>
              <a:rPr lang="en-US" sz="2400" b="1" dirty="0" smtClean="0">
                <a:solidFill>
                  <a:srgbClr val="FFFFFF"/>
                </a:solidFill>
                <a:latin typeface="Arial" charset="0"/>
              </a:rPr>
              <a:t>inform employees and asbestos workers</a:t>
            </a:r>
            <a:endParaRPr lang="en-US" sz="2400" b="1" dirty="0">
              <a:solidFill>
                <a:srgbClr val="FFFFFF"/>
              </a:solidFill>
              <a:latin typeface="Arial" charset="0"/>
            </a:endParaRPr>
          </a:p>
        </p:txBody>
      </p:sp>
      <p:sp>
        <p:nvSpPr>
          <p:cNvPr id="41992" name="Text Box 9"/>
          <p:cNvSpPr txBox="1">
            <a:spLocks noChangeArrowheads="1"/>
          </p:cNvSpPr>
          <p:nvPr/>
        </p:nvSpPr>
        <p:spPr bwMode="auto">
          <a:xfrm>
            <a:off x="4495800" y="5504735"/>
            <a:ext cx="4114800" cy="830997"/>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2400" b="1" dirty="0">
                <a:solidFill>
                  <a:srgbClr val="FFFFFF"/>
                </a:solidFill>
                <a:latin typeface="Arial" charset="0"/>
              </a:rPr>
              <a:t>Labels </a:t>
            </a:r>
            <a:r>
              <a:rPr lang="en-US" sz="2400" b="1" dirty="0" smtClean="0">
                <a:solidFill>
                  <a:srgbClr val="FFFFFF"/>
                </a:solidFill>
                <a:latin typeface="Arial" charset="0"/>
              </a:rPr>
              <a:t>affixed </a:t>
            </a:r>
            <a:r>
              <a:rPr lang="en-US" sz="2400" b="1" dirty="0">
                <a:solidFill>
                  <a:srgbClr val="FFFFFF"/>
                </a:solidFill>
                <a:latin typeface="Arial" charset="0"/>
              </a:rPr>
              <a:t>to products containing asbestos</a:t>
            </a:r>
          </a:p>
        </p:txBody>
      </p:sp>
    </p:spTree>
    <p:custDataLst>
      <p:tags r:id="rId1"/>
    </p:custData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D427014D-6581-4A46-9C2C-9D8F29B87AFA}" type="slidenum">
              <a:rPr lang="en-US"/>
              <a:pPr>
                <a:defRPr/>
              </a:pPr>
              <a:t>47</a:t>
            </a:fld>
            <a:endParaRPr lang="en-US"/>
          </a:p>
        </p:txBody>
      </p:sp>
      <p:sp>
        <p:nvSpPr>
          <p:cNvPr id="41986" name="Rectangle 2"/>
          <p:cNvSpPr>
            <a:spLocks noGrp="1" noChangeArrowheads="1"/>
          </p:cNvSpPr>
          <p:nvPr>
            <p:ph type="title"/>
          </p:nvPr>
        </p:nvSpPr>
        <p:spPr>
          <a:xfrm>
            <a:off x="457200" y="381000"/>
            <a:ext cx="8229600" cy="914400"/>
          </a:xfrm>
        </p:spPr>
        <p:txBody>
          <a:bodyPr/>
          <a:lstStyle/>
          <a:p>
            <a:pPr eaLnBrk="1" hangingPunct="1">
              <a:defRPr/>
            </a:pPr>
            <a:r>
              <a:rPr lang="en-US" dirty="0" smtClean="0">
                <a:effectLst/>
              </a:rPr>
              <a:t>Training</a:t>
            </a:r>
          </a:p>
        </p:txBody>
      </p:sp>
      <p:sp>
        <p:nvSpPr>
          <p:cNvPr id="41987" name="Rectangle 3"/>
          <p:cNvSpPr>
            <a:spLocks noGrp="1" noChangeArrowheads="1"/>
          </p:cNvSpPr>
          <p:nvPr>
            <p:ph type="body" sz="half" idx="1"/>
          </p:nvPr>
        </p:nvSpPr>
        <p:spPr>
          <a:xfrm>
            <a:off x="381000" y="1219200"/>
            <a:ext cx="8382000" cy="5257800"/>
          </a:xfrm>
        </p:spPr>
        <p:txBody>
          <a:bodyPr/>
          <a:lstStyle/>
          <a:p>
            <a:pPr eaLnBrk="1" hangingPunct="1">
              <a:lnSpc>
                <a:spcPct val="90000"/>
              </a:lnSpc>
              <a:defRPr/>
            </a:pPr>
            <a:r>
              <a:rPr lang="en-US" sz="3200" dirty="0" smtClean="0">
                <a:effectLst/>
              </a:rPr>
              <a:t>Class I</a:t>
            </a:r>
          </a:p>
          <a:p>
            <a:pPr lvl="1" eaLnBrk="1" hangingPunct="1">
              <a:lnSpc>
                <a:spcPct val="90000"/>
              </a:lnSpc>
              <a:defRPr/>
            </a:pPr>
            <a:r>
              <a:rPr lang="en-US" dirty="0" smtClean="0">
                <a:effectLst/>
              </a:rPr>
              <a:t>Worker - 32 hours</a:t>
            </a:r>
          </a:p>
          <a:p>
            <a:pPr lvl="1" eaLnBrk="1" hangingPunct="1">
              <a:lnSpc>
                <a:spcPct val="90000"/>
              </a:lnSpc>
              <a:defRPr/>
            </a:pPr>
            <a:r>
              <a:rPr lang="en-US" dirty="0" smtClean="0">
                <a:effectLst/>
              </a:rPr>
              <a:t>Supervisor -  40 hours</a:t>
            </a:r>
          </a:p>
          <a:p>
            <a:pPr lvl="1" eaLnBrk="1" hangingPunct="1">
              <a:lnSpc>
                <a:spcPct val="90000"/>
              </a:lnSpc>
              <a:defRPr/>
            </a:pPr>
            <a:r>
              <a:rPr lang="en-US" dirty="0" smtClean="0">
                <a:effectLst/>
              </a:rPr>
              <a:t>Hands-on </a:t>
            </a:r>
          </a:p>
          <a:p>
            <a:pPr lvl="1" eaLnBrk="1" hangingPunct="1">
              <a:lnSpc>
                <a:spcPct val="90000"/>
              </a:lnSpc>
              <a:defRPr/>
            </a:pPr>
            <a:r>
              <a:rPr lang="en-US" dirty="0" smtClean="0">
                <a:effectLst/>
              </a:rPr>
              <a:t>MAP agenda</a:t>
            </a:r>
          </a:p>
          <a:p>
            <a:pPr lvl="1" eaLnBrk="1" hangingPunct="1">
              <a:lnSpc>
                <a:spcPct val="90000"/>
              </a:lnSpc>
              <a:defRPr/>
            </a:pPr>
            <a:r>
              <a:rPr lang="en-US" dirty="0" smtClean="0">
                <a:effectLst/>
              </a:rPr>
              <a:t>8 hour annual refresher</a:t>
            </a:r>
          </a:p>
          <a:p>
            <a:pPr eaLnBrk="1" hangingPunct="1">
              <a:lnSpc>
                <a:spcPct val="90000"/>
              </a:lnSpc>
              <a:defRPr/>
            </a:pPr>
            <a:r>
              <a:rPr lang="en-US" sz="3200" dirty="0" smtClean="0">
                <a:effectLst/>
              </a:rPr>
              <a:t>Class II</a:t>
            </a:r>
          </a:p>
          <a:p>
            <a:pPr lvl="1" eaLnBrk="1" hangingPunct="1">
              <a:lnSpc>
                <a:spcPct val="90000"/>
              </a:lnSpc>
              <a:defRPr/>
            </a:pPr>
            <a:r>
              <a:rPr lang="en-US" dirty="0" smtClean="0">
                <a:effectLst/>
              </a:rPr>
              <a:t>If all Class II, same as Class I</a:t>
            </a:r>
          </a:p>
          <a:p>
            <a:pPr lvl="1" eaLnBrk="1" hangingPunct="1">
              <a:lnSpc>
                <a:spcPct val="90000"/>
              </a:lnSpc>
              <a:defRPr/>
            </a:pPr>
            <a:r>
              <a:rPr lang="en-US" dirty="0" smtClean="0">
                <a:effectLst/>
              </a:rPr>
              <a:t>If single medium – often roofing, flooring, </a:t>
            </a:r>
            <a:r>
              <a:rPr lang="en-US" dirty="0" err="1" smtClean="0">
                <a:effectLst/>
              </a:rPr>
              <a:t>asb</a:t>
            </a:r>
            <a:r>
              <a:rPr lang="en-US" dirty="0" smtClean="0">
                <a:effectLst/>
              </a:rPr>
              <a:t> cement </a:t>
            </a:r>
          </a:p>
          <a:p>
            <a:pPr lvl="2" eaLnBrk="1" hangingPunct="1">
              <a:lnSpc>
                <a:spcPct val="90000"/>
              </a:lnSpc>
              <a:defRPr/>
            </a:pPr>
            <a:r>
              <a:rPr lang="en-US" dirty="0" smtClean="0">
                <a:effectLst/>
              </a:rPr>
              <a:t>Worker - 8 hours</a:t>
            </a:r>
          </a:p>
          <a:p>
            <a:pPr lvl="2" eaLnBrk="1" hangingPunct="1">
              <a:lnSpc>
                <a:spcPct val="90000"/>
              </a:lnSpc>
              <a:defRPr/>
            </a:pPr>
            <a:r>
              <a:rPr lang="en-US" dirty="0" smtClean="0">
                <a:effectLst/>
              </a:rPr>
              <a:t>Supervisor – 8 hours + additional training (not specified)</a:t>
            </a:r>
          </a:p>
          <a:p>
            <a:pPr lvl="1" eaLnBrk="1" hangingPunct="1">
              <a:lnSpc>
                <a:spcPct val="90000"/>
              </a:lnSpc>
              <a:defRPr/>
            </a:pPr>
            <a:r>
              <a:rPr lang="en-US" dirty="0" smtClean="0">
                <a:effectLst/>
              </a:rPr>
              <a:t>Hands-on</a:t>
            </a:r>
          </a:p>
          <a:p>
            <a:pPr lvl="1" eaLnBrk="1" hangingPunct="1">
              <a:lnSpc>
                <a:spcPct val="90000"/>
              </a:lnSpc>
              <a:defRPr/>
            </a:pPr>
            <a:r>
              <a:rPr lang="en-US" dirty="0" smtClean="0">
                <a:effectLst/>
              </a:rPr>
              <a:t>Annual refresher</a:t>
            </a:r>
          </a:p>
        </p:txBody>
      </p:sp>
    </p:spTree>
    <p:custDataLst>
      <p:tags r:id="rId1"/>
    </p:custData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D427014D-6581-4A46-9C2C-9D8F29B87AFA}" type="slidenum">
              <a:rPr lang="en-US"/>
              <a:pPr>
                <a:defRPr/>
              </a:pPr>
              <a:t>48</a:t>
            </a:fld>
            <a:endParaRPr lang="en-US"/>
          </a:p>
        </p:txBody>
      </p:sp>
      <p:sp>
        <p:nvSpPr>
          <p:cNvPr id="41986" name="Rectangle 2"/>
          <p:cNvSpPr>
            <a:spLocks noGrp="1" noChangeArrowheads="1"/>
          </p:cNvSpPr>
          <p:nvPr>
            <p:ph type="title"/>
          </p:nvPr>
        </p:nvSpPr>
        <p:spPr>
          <a:xfrm>
            <a:off x="457200" y="381000"/>
            <a:ext cx="8229600" cy="990600"/>
          </a:xfrm>
        </p:spPr>
        <p:txBody>
          <a:bodyPr/>
          <a:lstStyle/>
          <a:p>
            <a:pPr eaLnBrk="1" hangingPunct="1">
              <a:defRPr/>
            </a:pPr>
            <a:r>
              <a:rPr lang="en-US" dirty="0" smtClean="0">
                <a:effectLst/>
              </a:rPr>
              <a:t>Training</a:t>
            </a:r>
          </a:p>
        </p:txBody>
      </p:sp>
      <p:sp>
        <p:nvSpPr>
          <p:cNvPr id="41988" name="Rectangle 4"/>
          <p:cNvSpPr>
            <a:spLocks noGrp="1" noChangeArrowheads="1"/>
          </p:cNvSpPr>
          <p:nvPr>
            <p:ph type="body" sz="half" idx="2"/>
          </p:nvPr>
        </p:nvSpPr>
        <p:spPr>
          <a:xfrm>
            <a:off x="381000" y="1447800"/>
            <a:ext cx="8305800" cy="4724400"/>
          </a:xfrm>
        </p:spPr>
        <p:txBody>
          <a:bodyPr/>
          <a:lstStyle/>
          <a:p>
            <a:pPr eaLnBrk="1" hangingPunct="1">
              <a:defRPr/>
            </a:pPr>
            <a:r>
              <a:rPr lang="en-US" sz="3600" dirty="0" smtClean="0">
                <a:effectLst/>
              </a:rPr>
              <a:t>Class III</a:t>
            </a:r>
          </a:p>
          <a:p>
            <a:pPr lvl="1" eaLnBrk="1" hangingPunct="1">
              <a:defRPr/>
            </a:pPr>
            <a:r>
              <a:rPr lang="en-US" sz="2800" dirty="0" smtClean="0">
                <a:effectLst/>
              </a:rPr>
              <a:t>LEA-type maintenance/custodial training</a:t>
            </a:r>
          </a:p>
          <a:p>
            <a:pPr lvl="1" eaLnBrk="1" hangingPunct="1">
              <a:defRPr/>
            </a:pPr>
            <a:r>
              <a:rPr lang="en-US" sz="2800" dirty="0" smtClean="0">
                <a:effectLst/>
              </a:rPr>
              <a:t>16 hours with appropriate hands-on</a:t>
            </a:r>
          </a:p>
          <a:p>
            <a:pPr lvl="1" eaLnBrk="1" hangingPunct="1">
              <a:defRPr/>
            </a:pPr>
            <a:r>
              <a:rPr lang="en-US" sz="2800" dirty="0" smtClean="0">
                <a:effectLst/>
              </a:rPr>
              <a:t>AHERA agenda, but can be customized</a:t>
            </a:r>
          </a:p>
          <a:p>
            <a:pPr lvl="1" eaLnBrk="1" hangingPunct="1">
              <a:defRPr/>
            </a:pPr>
            <a:r>
              <a:rPr lang="en-US" sz="2800" dirty="0" smtClean="0">
                <a:effectLst/>
              </a:rPr>
              <a:t>~4 hour annual refresher</a:t>
            </a:r>
          </a:p>
          <a:p>
            <a:pPr eaLnBrk="1" hangingPunct="1">
              <a:defRPr/>
            </a:pPr>
            <a:r>
              <a:rPr lang="en-US" sz="3600" dirty="0" smtClean="0">
                <a:effectLst/>
              </a:rPr>
              <a:t>Class IV</a:t>
            </a:r>
          </a:p>
          <a:p>
            <a:pPr lvl="1" eaLnBrk="1" hangingPunct="1">
              <a:defRPr/>
            </a:pPr>
            <a:r>
              <a:rPr lang="en-US" sz="2800" dirty="0" smtClean="0">
                <a:effectLst/>
              </a:rPr>
              <a:t>2 hour </a:t>
            </a:r>
          </a:p>
          <a:p>
            <a:pPr lvl="1" eaLnBrk="1" hangingPunct="1">
              <a:defRPr/>
            </a:pPr>
            <a:r>
              <a:rPr lang="en-US" sz="2800" dirty="0" smtClean="0">
                <a:effectLst/>
              </a:rPr>
              <a:t>Annual refresher</a:t>
            </a:r>
          </a:p>
          <a:p>
            <a:pPr lvl="1" eaLnBrk="1" hangingPunct="1">
              <a:defRPr/>
            </a:pPr>
            <a:r>
              <a:rPr lang="en-US" sz="2800" dirty="0" smtClean="0">
                <a:effectLst/>
              </a:rPr>
              <a:t>AHERA agenda, but can be customized</a:t>
            </a:r>
          </a:p>
        </p:txBody>
      </p:sp>
    </p:spTree>
    <p:custDataLst>
      <p:tags r:id="rId1"/>
    </p:custDataLst>
    <p:extLst>
      <p:ext uri="{BB962C8B-B14F-4D97-AF65-F5344CB8AC3E}">
        <p14:creationId xmlns:p14="http://schemas.microsoft.com/office/powerpoint/2010/main" val="32374123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101EAE9-3B1F-4E1C-99D8-76444063FCCF}" type="slidenum">
              <a:rPr lang="en-US"/>
              <a:pPr>
                <a:defRPr/>
              </a:pPr>
              <a:t>49</a:t>
            </a:fld>
            <a:endParaRPr lang="en-US"/>
          </a:p>
        </p:txBody>
      </p:sp>
      <p:sp>
        <p:nvSpPr>
          <p:cNvPr id="43010" name="Rectangle 2"/>
          <p:cNvSpPr>
            <a:spLocks noGrp="1" noChangeArrowheads="1"/>
          </p:cNvSpPr>
          <p:nvPr>
            <p:ph type="title"/>
          </p:nvPr>
        </p:nvSpPr>
        <p:spPr>
          <a:xfrm>
            <a:off x="457200" y="228600"/>
            <a:ext cx="8229600" cy="1066800"/>
          </a:xfrm>
        </p:spPr>
        <p:txBody>
          <a:bodyPr/>
          <a:lstStyle/>
          <a:p>
            <a:pPr eaLnBrk="1" hangingPunct="1">
              <a:defRPr/>
            </a:pPr>
            <a:r>
              <a:rPr lang="en-US" dirty="0" smtClean="0">
                <a:effectLst/>
              </a:rPr>
              <a:t>Housekeeping</a:t>
            </a:r>
          </a:p>
        </p:txBody>
      </p:sp>
      <p:sp>
        <p:nvSpPr>
          <p:cNvPr id="43011" name="Rectangle 3"/>
          <p:cNvSpPr>
            <a:spLocks noGrp="1" noChangeArrowheads="1"/>
          </p:cNvSpPr>
          <p:nvPr>
            <p:ph type="body" idx="1"/>
          </p:nvPr>
        </p:nvSpPr>
        <p:spPr>
          <a:xfrm>
            <a:off x="379413" y="1447800"/>
            <a:ext cx="6402387" cy="4419600"/>
          </a:xfrm>
        </p:spPr>
        <p:txBody>
          <a:bodyPr/>
          <a:lstStyle/>
          <a:p>
            <a:pPr eaLnBrk="1" hangingPunct="1">
              <a:lnSpc>
                <a:spcPct val="80000"/>
              </a:lnSpc>
              <a:defRPr/>
            </a:pPr>
            <a:r>
              <a:rPr lang="en-US" dirty="0" smtClean="0">
                <a:effectLst/>
              </a:rPr>
              <a:t>HEPA vacuums</a:t>
            </a:r>
          </a:p>
          <a:p>
            <a:pPr eaLnBrk="1" hangingPunct="1">
              <a:lnSpc>
                <a:spcPct val="80000"/>
              </a:lnSpc>
              <a:defRPr/>
            </a:pPr>
            <a:r>
              <a:rPr lang="en-US" dirty="0" smtClean="0">
                <a:effectLst/>
              </a:rPr>
              <a:t>Specified procedures for flooring material</a:t>
            </a:r>
          </a:p>
          <a:p>
            <a:pPr lvl="1" eaLnBrk="1" hangingPunct="1">
              <a:lnSpc>
                <a:spcPct val="80000"/>
              </a:lnSpc>
              <a:defRPr/>
            </a:pPr>
            <a:r>
              <a:rPr lang="en-US" dirty="0" smtClean="0">
                <a:effectLst/>
              </a:rPr>
              <a:t>Low abrasion buffing</a:t>
            </a:r>
          </a:p>
          <a:p>
            <a:pPr lvl="1" eaLnBrk="1" hangingPunct="1">
              <a:lnSpc>
                <a:spcPct val="80000"/>
              </a:lnSpc>
              <a:defRPr/>
            </a:pPr>
            <a:r>
              <a:rPr lang="en-US" dirty="0" smtClean="0">
                <a:effectLst/>
              </a:rPr>
              <a:t>No dry buffing or sanding</a:t>
            </a:r>
          </a:p>
          <a:p>
            <a:pPr eaLnBrk="1" hangingPunct="1">
              <a:lnSpc>
                <a:spcPct val="80000"/>
              </a:lnSpc>
              <a:defRPr/>
            </a:pPr>
            <a:r>
              <a:rPr lang="en-US" dirty="0" smtClean="0">
                <a:effectLst/>
              </a:rPr>
              <a:t>Proper cleaning, packaging and disposal</a:t>
            </a:r>
          </a:p>
          <a:p>
            <a:pPr lvl="1" eaLnBrk="1" hangingPunct="1">
              <a:lnSpc>
                <a:spcPct val="80000"/>
              </a:lnSpc>
              <a:defRPr/>
            </a:pPr>
            <a:r>
              <a:rPr lang="en-US" dirty="0" smtClean="0">
                <a:effectLst/>
              </a:rPr>
              <a:t>Waste, debris and dust in areas with accessible TSI and surfacing material or visibly deteriorated ACM</a:t>
            </a:r>
          </a:p>
          <a:p>
            <a:pPr lvl="1" eaLnBrk="1" hangingPunct="1">
              <a:lnSpc>
                <a:spcPct val="80000"/>
              </a:lnSpc>
              <a:defRPr/>
            </a:pPr>
            <a:endParaRPr lang="en-US" dirty="0" smtClean="0"/>
          </a:p>
        </p:txBody>
      </p:sp>
      <p:pic>
        <p:nvPicPr>
          <p:cNvPr id="4403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5076" y="1981200"/>
            <a:ext cx="2018109"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88A82C06-D1A2-4EEA-9D5C-25E30E899F0D}" type="slidenum">
              <a:rPr lang="en-US"/>
              <a:pPr>
                <a:defRPr/>
              </a:pPr>
              <a:t>5</a:t>
            </a:fld>
            <a:endParaRPr lang="en-US"/>
          </a:p>
        </p:txBody>
      </p:sp>
      <p:sp>
        <p:nvSpPr>
          <p:cNvPr id="4098" name="Rectangle 2"/>
          <p:cNvSpPr>
            <a:spLocks noGrp="1" noChangeArrowheads="1"/>
          </p:cNvSpPr>
          <p:nvPr>
            <p:ph type="title"/>
          </p:nvPr>
        </p:nvSpPr>
        <p:spPr>
          <a:xfrm>
            <a:off x="381000" y="0"/>
            <a:ext cx="8229600" cy="1371600"/>
          </a:xfrm>
        </p:spPr>
        <p:txBody>
          <a:bodyPr/>
          <a:lstStyle/>
          <a:p>
            <a:pPr eaLnBrk="1" hangingPunct="1">
              <a:defRPr/>
            </a:pPr>
            <a:r>
              <a:rPr lang="en-US" dirty="0" smtClean="0"/>
              <a:t>OSHA Asbestos Standards</a:t>
            </a:r>
          </a:p>
        </p:txBody>
      </p:sp>
      <p:sp>
        <p:nvSpPr>
          <p:cNvPr id="4099" name="Rectangle 3"/>
          <p:cNvSpPr>
            <a:spLocks noGrp="1" noChangeArrowheads="1"/>
          </p:cNvSpPr>
          <p:nvPr>
            <p:ph type="body" idx="1"/>
          </p:nvPr>
        </p:nvSpPr>
        <p:spPr>
          <a:xfrm>
            <a:off x="533400" y="1600200"/>
            <a:ext cx="8153400" cy="5029200"/>
          </a:xfrm>
        </p:spPr>
        <p:txBody>
          <a:bodyPr/>
          <a:lstStyle/>
          <a:p>
            <a:pPr eaLnBrk="1" hangingPunct="1">
              <a:lnSpc>
                <a:spcPct val="80000"/>
              </a:lnSpc>
              <a:defRPr/>
            </a:pPr>
            <a:r>
              <a:rPr lang="en-US" dirty="0" smtClean="0">
                <a:effectLst/>
                <a:cs typeface="Arial" charset="0"/>
              </a:rPr>
              <a:t>Shipyards</a:t>
            </a:r>
          </a:p>
          <a:p>
            <a:pPr eaLnBrk="1" hangingPunct="1">
              <a:lnSpc>
                <a:spcPct val="80000"/>
              </a:lnSpc>
              <a:defRPr/>
            </a:pPr>
            <a:r>
              <a:rPr lang="en-US" dirty="0" smtClean="0">
                <a:effectLst/>
              </a:rPr>
              <a:t>29 CFR</a:t>
            </a:r>
            <a:r>
              <a:rPr lang="en-US" dirty="0" smtClean="0">
                <a:effectLst/>
                <a:cs typeface="Arial" charset="0"/>
              </a:rPr>
              <a:t> 1915.1001</a:t>
            </a:r>
          </a:p>
          <a:p>
            <a:pPr marL="0" indent="0" eaLnBrk="1" hangingPunct="1">
              <a:lnSpc>
                <a:spcPct val="80000"/>
              </a:lnSpc>
              <a:buFont typeface="Wingdings" pitchFamily="2" charset="2"/>
              <a:buNone/>
              <a:defRPr/>
            </a:pPr>
            <a:endParaRPr lang="en-US" sz="2400" dirty="0" smtClean="0">
              <a:effectLst/>
              <a:cs typeface="Arial" charset="0"/>
            </a:endParaRPr>
          </a:p>
          <a:p>
            <a:pPr eaLnBrk="1" hangingPunct="1">
              <a:lnSpc>
                <a:spcPct val="80000"/>
              </a:lnSpc>
              <a:defRPr/>
            </a:pPr>
            <a:r>
              <a:rPr lang="en-US" dirty="0" smtClean="0">
                <a:effectLst/>
                <a:cs typeface="Arial" charset="0"/>
              </a:rPr>
              <a:t>Applies to ships and shipyard activities</a:t>
            </a:r>
          </a:p>
          <a:p>
            <a:pPr eaLnBrk="1" hangingPunct="1">
              <a:lnSpc>
                <a:spcPct val="80000"/>
              </a:lnSpc>
              <a:defRPr/>
            </a:pPr>
            <a:r>
              <a:rPr lang="en-US" dirty="0" smtClean="0">
                <a:effectLst/>
                <a:cs typeface="Arial" charset="0"/>
              </a:rPr>
              <a:t>Similar requirements to the those found in the construction industry regulation</a:t>
            </a:r>
          </a:p>
        </p:txBody>
      </p:sp>
    </p:spTree>
    <p:custDataLst>
      <p:tags r:id="rId1"/>
    </p:custData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4EDC6FB-8F3B-4373-9712-67F79CC1F971}" type="slidenum">
              <a:rPr lang="en-US"/>
              <a:pPr>
                <a:defRPr/>
              </a:pPr>
              <a:t>50</a:t>
            </a:fld>
            <a:endParaRPr lang="en-US"/>
          </a:p>
        </p:txBody>
      </p:sp>
      <p:sp>
        <p:nvSpPr>
          <p:cNvPr id="44034" name="Rectangle 2"/>
          <p:cNvSpPr>
            <a:spLocks noGrp="1" noChangeArrowheads="1"/>
          </p:cNvSpPr>
          <p:nvPr>
            <p:ph type="title"/>
          </p:nvPr>
        </p:nvSpPr>
        <p:spPr>
          <a:xfrm>
            <a:off x="457200" y="228600"/>
            <a:ext cx="8229600" cy="838200"/>
          </a:xfrm>
        </p:spPr>
        <p:txBody>
          <a:bodyPr/>
          <a:lstStyle/>
          <a:p>
            <a:pPr eaLnBrk="1" hangingPunct="1">
              <a:defRPr/>
            </a:pPr>
            <a:r>
              <a:rPr lang="en-US" dirty="0" smtClean="0">
                <a:effectLst/>
              </a:rPr>
              <a:t>Medical Surveillance</a:t>
            </a:r>
          </a:p>
        </p:txBody>
      </p:sp>
      <p:sp>
        <p:nvSpPr>
          <p:cNvPr id="44035" name="Rectangle 3"/>
          <p:cNvSpPr>
            <a:spLocks noGrp="1" noChangeArrowheads="1"/>
          </p:cNvSpPr>
          <p:nvPr>
            <p:ph type="body" idx="1"/>
          </p:nvPr>
        </p:nvSpPr>
        <p:spPr>
          <a:xfrm>
            <a:off x="457200" y="1371600"/>
            <a:ext cx="6323013" cy="4724400"/>
          </a:xfrm>
        </p:spPr>
        <p:txBody>
          <a:bodyPr/>
          <a:lstStyle/>
          <a:p>
            <a:pPr eaLnBrk="1" hangingPunct="1">
              <a:lnSpc>
                <a:spcPct val="90000"/>
              </a:lnSpc>
              <a:defRPr/>
            </a:pPr>
            <a:r>
              <a:rPr lang="en-US" dirty="0" smtClean="0">
                <a:effectLst/>
              </a:rPr>
              <a:t>Class I, II, III work 30 or more days/year, OR</a:t>
            </a:r>
          </a:p>
          <a:p>
            <a:pPr eaLnBrk="1" hangingPunct="1">
              <a:lnSpc>
                <a:spcPct val="90000"/>
              </a:lnSpc>
              <a:defRPr/>
            </a:pPr>
            <a:r>
              <a:rPr lang="en-US" dirty="0" smtClean="0">
                <a:effectLst/>
              </a:rPr>
              <a:t>30 days at or above PELs, OR</a:t>
            </a:r>
          </a:p>
          <a:p>
            <a:pPr eaLnBrk="1" hangingPunct="1">
              <a:lnSpc>
                <a:spcPct val="90000"/>
              </a:lnSpc>
              <a:defRPr/>
            </a:pPr>
            <a:r>
              <a:rPr lang="en-US" u="sng" dirty="0" smtClean="0">
                <a:effectLst/>
              </a:rPr>
              <a:t>Required to wear a negative pressure respirator</a:t>
            </a:r>
          </a:p>
          <a:p>
            <a:pPr eaLnBrk="1" hangingPunct="1">
              <a:lnSpc>
                <a:spcPct val="90000"/>
              </a:lnSpc>
              <a:defRPr/>
            </a:pPr>
            <a:r>
              <a:rPr lang="en-US" dirty="0" smtClean="0">
                <a:effectLst/>
              </a:rPr>
              <a:t>No cost to employee</a:t>
            </a:r>
          </a:p>
          <a:p>
            <a:pPr eaLnBrk="1" hangingPunct="1">
              <a:lnSpc>
                <a:spcPct val="90000"/>
              </a:lnSpc>
              <a:defRPr/>
            </a:pPr>
            <a:r>
              <a:rPr lang="en-US" dirty="0" smtClean="0">
                <a:effectLst/>
              </a:rPr>
              <a:t>Initial and annual exam</a:t>
            </a:r>
          </a:p>
          <a:p>
            <a:pPr eaLnBrk="1" hangingPunct="1">
              <a:lnSpc>
                <a:spcPct val="90000"/>
              </a:lnSpc>
              <a:defRPr/>
            </a:pPr>
            <a:r>
              <a:rPr lang="en-US" dirty="0" smtClean="0">
                <a:effectLst/>
              </a:rPr>
              <a:t>Must be performed by appropriate medical personnel</a:t>
            </a:r>
          </a:p>
        </p:txBody>
      </p:sp>
      <p:pic>
        <p:nvPicPr>
          <p:cNvPr id="45061" name="Picture 5" descr="MCj0239653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42392" y="1508760"/>
            <a:ext cx="215582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B2D616AB-FF9E-4CC9-9267-9411C9E1E951}" type="slidenum">
              <a:rPr lang="en-US"/>
              <a:pPr>
                <a:defRPr/>
              </a:pPr>
              <a:t>51</a:t>
            </a:fld>
            <a:endParaRPr lang="en-US"/>
          </a:p>
        </p:txBody>
      </p:sp>
      <p:sp>
        <p:nvSpPr>
          <p:cNvPr id="45058" name="Rectangle 2"/>
          <p:cNvSpPr>
            <a:spLocks noGrp="1" noChangeArrowheads="1"/>
          </p:cNvSpPr>
          <p:nvPr>
            <p:ph type="title"/>
          </p:nvPr>
        </p:nvSpPr>
        <p:spPr>
          <a:xfrm>
            <a:off x="304800" y="228600"/>
            <a:ext cx="6934200" cy="1066800"/>
          </a:xfrm>
        </p:spPr>
        <p:txBody>
          <a:bodyPr/>
          <a:lstStyle/>
          <a:p>
            <a:pPr algn="l" eaLnBrk="1" hangingPunct="1">
              <a:defRPr/>
            </a:pPr>
            <a:r>
              <a:rPr lang="en-US" sz="4000" dirty="0" smtClean="0">
                <a:effectLst/>
              </a:rPr>
              <a:t>Medical exam must include …</a:t>
            </a:r>
          </a:p>
        </p:txBody>
      </p:sp>
      <p:sp>
        <p:nvSpPr>
          <p:cNvPr id="45059" name="Rectangle 3"/>
          <p:cNvSpPr>
            <a:spLocks noGrp="1" noChangeArrowheads="1"/>
          </p:cNvSpPr>
          <p:nvPr>
            <p:ph type="body" idx="1"/>
          </p:nvPr>
        </p:nvSpPr>
        <p:spPr>
          <a:xfrm>
            <a:off x="457200" y="1524000"/>
            <a:ext cx="8382000" cy="4724400"/>
          </a:xfrm>
        </p:spPr>
        <p:txBody>
          <a:bodyPr/>
          <a:lstStyle/>
          <a:p>
            <a:pPr eaLnBrk="1" hangingPunct="1">
              <a:lnSpc>
                <a:spcPct val="90000"/>
              </a:lnSpc>
              <a:defRPr/>
            </a:pPr>
            <a:r>
              <a:rPr lang="en-US" sz="2800" dirty="0" smtClean="0">
                <a:effectLst/>
              </a:rPr>
              <a:t>Medical questionnaire – Appendix D – </a:t>
            </a:r>
          </a:p>
          <a:p>
            <a:pPr marL="0" indent="0" eaLnBrk="1" hangingPunct="1">
              <a:lnSpc>
                <a:spcPct val="90000"/>
              </a:lnSpc>
              <a:buNone/>
              <a:defRPr/>
            </a:pPr>
            <a:r>
              <a:rPr lang="en-US" sz="2800" dirty="0">
                <a:effectLst/>
              </a:rPr>
              <a:t> </a:t>
            </a:r>
            <a:r>
              <a:rPr lang="en-US" sz="2800" dirty="0" smtClean="0">
                <a:effectLst/>
              </a:rPr>
              <a:t>  medical and work history</a:t>
            </a:r>
          </a:p>
          <a:p>
            <a:pPr eaLnBrk="1" hangingPunct="1">
              <a:lnSpc>
                <a:spcPct val="90000"/>
              </a:lnSpc>
              <a:defRPr/>
            </a:pPr>
            <a:r>
              <a:rPr lang="en-US" sz="2800" dirty="0" smtClean="0">
                <a:effectLst/>
              </a:rPr>
              <a:t>Physical </a:t>
            </a:r>
            <a:r>
              <a:rPr lang="en-US" sz="2800" dirty="0">
                <a:effectLst/>
              </a:rPr>
              <a:t>e</a:t>
            </a:r>
            <a:r>
              <a:rPr lang="en-US" sz="2800" dirty="0" smtClean="0">
                <a:effectLst/>
              </a:rPr>
              <a:t>xam – physician determines extent</a:t>
            </a:r>
          </a:p>
          <a:p>
            <a:pPr eaLnBrk="1" hangingPunct="1">
              <a:lnSpc>
                <a:spcPct val="90000"/>
              </a:lnSpc>
              <a:defRPr/>
            </a:pPr>
            <a:r>
              <a:rPr lang="en-US" sz="2800" dirty="0" smtClean="0">
                <a:effectLst/>
              </a:rPr>
              <a:t>Pulmonary function test – measures lung capacity</a:t>
            </a:r>
          </a:p>
          <a:p>
            <a:pPr lvl="1" eaLnBrk="1" hangingPunct="1">
              <a:lnSpc>
                <a:spcPct val="90000"/>
              </a:lnSpc>
              <a:buFont typeface="Wingdings" pitchFamily="2" charset="2"/>
              <a:buNone/>
              <a:defRPr/>
            </a:pPr>
            <a:r>
              <a:rPr lang="en-US" sz="2000" dirty="0" smtClean="0">
                <a:effectLst/>
              </a:rPr>
              <a:t>==============================</a:t>
            </a:r>
          </a:p>
          <a:p>
            <a:pPr eaLnBrk="1" hangingPunct="1">
              <a:lnSpc>
                <a:spcPct val="90000"/>
              </a:lnSpc>
              <a:defRPr/>
            </a:pPr>
            <a:r>
              <a:rPr lang="en-US" sz="2800" dirty="0" smtClean="0">
                <a:effectLst/>
              </a:rPr>
              <a:t>X-rays are commonly used, though not required unless the physician orders them</a:t>
            </a:r>
          </a:p>
          <a:p>
            <a:pPr eaLnBrk="1" hangingPunct="1">
              <a:lnSpc>
                <a:spcPct val="90000"/>
              </a:lnSpc>
              <a:defRPr/>
            </a:pPr>
            <a:r>
              <a:rPr lang="en-US" sz="2800" dirty="0" smtClean="0">
                <a:effectLst/>
              </a:rPr>
              <a:t>The exam reports includes the physician’s opinion</a:t>
            </a:r>
          </a:p>
          <a:p>
            <a:pPr eaLnBrk="1" hangingPunct="1">
              <a:lnSpc>
                <a:spcPct val="90000"/>
              </a:lnSpc>
              <a:defRPr/>
            </a:pPr>
            <a:r>
              <a:rPr lang="en-US" sz="2800" dirty="0" smtClean="0">
                <a:effectLst/>
              </a:rPr>
              <a:t>Results required to be provided to employees within 30 days of receipt</a:t>
            </a:r>
          </a:p>
          <a:p>
            <a:pPr eaLnBrk="1" hangingPunct="1">
              <a:lnSpc>
                <a:spcPct val="90000"/>
              </a:lnSpc>
              <a:defRPr/>
            </a:pPr>
            <a:endParaRPr lang="en-US" sz="2400" dirty="0" smtClean="0"/>
          </a:p>
        </p:txBody>
      </p:sp>
      <p:pic>
        <p:nvPicPr>
          <p:cNvPr id="46085" name="Picture 4" descr="MCj0339194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17080" y="304800"/>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C1F2C12-7922-494C-91A0-865C614B1DA7}" type="slidenum">
              <a:rPr lang="en-US"/>
              <a:pPr>
                <a:defRPr/>
              </a:pPr>
              <a:t>52</a:t>
            </a:fld>
            <a:endParaRPr lang="en-US"/>
          </a:p>
        </p:txBody>
      </p:sp>
      <p:sp>
        <p:nvSpPr>
          <p:cNvPr id="46082" name="Rectangle 2"/>
          <p:cNvSpPr>
            <a:spLocks noGrp="1" noChangeArrowheads="1"/>
          </p:cNvSpPr>
          <p:nvPr>
            <p:ph type="title"/>
          </p:nvPr>
        </p:nvSpPr>
        <p:spPr>
          <a:xfrm>
            <a:off x="457200" y="152400"/>
            <a:ext cx="8305800" cy="990600"/>
          </a:xfrm>
        </p:spPr>
        <p:txBody>
          <a:bodyPr/>
          <a:lstStyle/>
          <a:p>
            <a:pPr eaLnBrk="1" hangingPunct="1">
              <a:defRPr/>
            </a:pPr>
            <a:r>
              <a:rPr lang="en-US" dirty="0" smtClean="0">
                <a:effectLst/>
              </a:rPr>
              <a:t>Recordkeeping</a:t>
            </a:r>
          </a:p>
        </p:txBody>
      </p:sp>
      <p:sp>
        <p:nvSpPr>
          <p:cNvPr id="46083" name="Rectangle 3"/>
          <p:cNvSpPr>
            <a:spLocks noGrp="1" noChangeArrowheads="1"/>
          </p:cNvSpPr>
          <p:nvPr>
            <p:ph type="body" idx="1"/>
          </p:nvPr>
        </p:nvSpPr>
        <p:spPr>
          <a:xfrm>
            <a:off x="228600" y="1219200"/>
            <a:ext cx="8686800" cy="5029200"/>
          </a:xfrm>
        </p:spPr>
        <p:txBody>
          <a:bodyPr/>
          <a:lstStyle/>
          <a:p>
            <a:pPr eaLnBrk="1" hangingPunct="1">
              <a:lnSpc>
                <a:spcPct val="90000"/>
              </a:lnSpc>
              <a:defRPr/>
            </a:pPr>
            <a:r>
              <a:rPr lang="en-US" dirty="0" smtClean="0">
                <a:effectLst/>
              </a:rPr>
              <a:t>Objective data</a:t>
            </a:r>
          </a:p>
          <a:p>
            <a:pPr lvl="1" eaLnBrk="1" hangingPunct="1">
              <a:lnSpc>
                <a:spcPct val="90000"/>
              </a:lnSpc>
              <a:defRPr/>
            </a:pPr>
            <a:r>
              <a:rPr lang="en-US" sz="2400" dirty="0" smtClean="0">
                <a:effectLst/>
              </a:rPr>
              <a:t>For NEA; rebutting PACM</a:t>
            </a:r>
          </a:p>
          <a:p>
            <a:pPr lvl="1" eaLnBrk="1" hangingPunct="1">
              <a:lnSpc>
                <a:spcPct val="90000"/>
              </a:lnSpc>
              <a:defRPr/>
            </a:pPr>
            <a:r>
              <a:rPr lang="en-US" sz="2400" dirty="0" smtClean="0">
                <a:effectLst/>
              </a:rPr>
              <a:t>For as long as the data is of value</a:t>
            </a:r>
          </a:p>
          <a:p>
            <a:pPr eaLnBrk="1" hangingPunct="1">
              <a:lnSpc>
                <a:spcPct val="90000"/>
              </a:lnSpc>
              <a:defRPr/>
            </a:pPr>
            <a:r>
              <a:rPr lang="en-US" dirty="0" smtClean="0">
                <a:effectLst/>
              </a:rPr>
              <a:t>Exposure monitoring</a:t>
            </a:r>
          </a:p>
          <a:p>
            <a:pPr lvl="1" eaLnBrk="1" hangingPunct="1">
              <a:lnSpc>
                <a:spcPct val="90000"/>
              </a:lnSpc>
              <a:defRPr/>
            </a:pPr>
            <a:r>
              <a:rPr lang="en-US" sz="2400" dirty="0" smtClean="0">
                <a:effectLst/>
              </a:rPr>
              <a:t>For at least 30 years</a:t>
            </a:r>
          </a:p>
          <a:p>
            <a:pPr eaLnBrk="1" hangingPunct="1">
              <a:lnSpc>
                <a:spcPct val="90000"/>
              </a:lnSpc>
              <a:defRPr/>
            </a:pPr>
            <a:r>
              <a:rPr lang="en-US" dirty="0" smtClean="0">
                <a:effectLst/>
              </a:rPr>
              <a:t>Medical monitoring</a:t>
            </a:r>
          </a:p>
          <a:p>
            <a:pPr lvl="1" eaLnBrk="1" hangingPunct="1">
              <a:lnSpc>
                <a:spcPct val="90000"/>
              </a:lnSpc>
              <a:defRPr/>
            </a:pPr>
            <a:r>
              <a:rPr lang="en-US" sz="2400" dirty="0" smtClean="0">
                <a:effectLst/>
              </a:rPr>
              <a:t>Throughout employment plus 30 years</a:t>
            </a:r>
          </a:p>
          <a:p>
            <a:pPr eaLnBrk="1" hangingPunct="1">
              <a:lnSpc>
                <a:spcPct val="90000"/>
              </a:lnSpc>
              <a:defRPr/>
            </a:pPr>
            <a:r>
              <a:rPr lang="en-US" dirty="0" smtClean="0">
                <a:effectLst/>
              </a:rPr>
              <a:t>Training</a:t>
            </a:r>
          </a:p>
          <a:p>
            <a:pPr lvl="1" eaLnBrk="1" hangingPunct="1">
              <a:lnSpc>
                <a:spcPct val="90000"/>
              </a:lnSpc>
              <a:defRPr/>
            </a:pPr>
            <a:r>
              <a:rPr lang="en-US" sz="2400" dirty="0" smtClean="0">
                <a:effectLst/>
              </a:rPr>
              <a:t>Throughout employment plus 1 year</a:t>
            </a:r>
          </a:p>
          <a:p>
            <a:pPr eaLnBrk="1" hangingPunct="1">
              <a:lnSpc>
                <a:spcPct val="90000"/>
              </a:lnSpc>
              <a:defRPr/>
            </a:pPr>
            <a:r>
              <a:rPr lang="en-US" dirty="0" smtClean="0">
                <a:effectLst/>
              </a:rPr>
              <a:t>Notifications</a:t>
            </a:r>
          </a:p>
          <a:p>
            <a:pPr lvl="1" eaLnBrk="1" hangingPunct="1">
              <a:lnSpc>
                <a:spcPct val="90000"/>
              </a:lnSpc>
              <a:defRPr/>
            </a:pPr>
            <a:r>
              <a:rPr lang="en-US" sz="2400" dirty="0" smtClean="0">
                <a:effectLst/>
              </a:rPr>
              <a:t>Transferred to successive owners</a:t>
            </a:r>
          </a:p>
        </p:txBody>
      </p:sp>
      <p:pic>
        <p:nvPicPr>
          <p:cNvPr id="47109" name="Picture 4" descr="MCj0334322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67399" y="990600"/>
            <a:ext cx="298078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0FA8099-6298-4AB8-A95F-E7A39A99B735}" type="slidenum">
              <a:rPr lang="en-US"/>
              <a:pPr>
                <a:defRPr/>
              </a:pPr>
              <a:t>53</a:t>
            </a:fld>
            <a:endParaRPr lang="en-US"/>
          </a:p>
        </p:txBody>
      </p:sp>
      <p:sp>
        <p:nvSpPr>
          <p:cNvPr id="52226" name="Rectangle 2"/>
          <p:cNvSpPr>
            <a:spLocks noGrp="1" noChangeArrowheads="1"/>
          </p:cNvSpPr>
          <p:nvPr>
            <p:ph type="title"/>
          </p:nvPr>
        </p:nvSpPr>
        <p:spPr>
          <a:xfrm>
            <a:off x="457200" y="304800"/>
            <a:ext cx="8229600" cy="914400"/>
          </a:xfrm>
        </p:spPr>
        <p:txBody>
          <a:bodyPr/>
          <a:lstStyle/>
          <a:p>
            <a:pPr eaLnBrk="1" hangingPunct="1">
              <a:defRPr/>
            </a:pPr>
            <a:r>
              <a:rPr lang="en-US" dirty="0" smtClean="0">
                <a:effectLst/>
              </a:rPr>
              <a:t>Competent Person</a:t>
            </a:r>
          </a:p>
        </p:txBody>
      </p:sp>
      <p:sp>
        <p:nvSpPr>
          <p:cNvPr id="52227" name="Rectangle 3"/>
          <p:cNvSpPr>
            <a:spLocks noGrp="1" noChangeArrowheads="1"/>
          </p:cNvSpPr>
          <p:nvPr>
            <p:ph type="body" idx="1"/>
          </p:nvPr>
        </p:nvSpPr>
        <p:spPr>
          <a:xfrm>
            <a:off x="381000" y="1676400"/>
            <a:ext cx="8458200" cy="4724400"/>
          </a:xfrm>
        </p:spPr>
        <p:txBody>
          <a:bodyPr/>
          <a:lstStyle/>
          <a:p>
            <a:pPr eaLnBrk="1" hangingPunct="1">
              <a:defRPr/>
            </a:pPr>
            <a:r>
              <a:rPr lang="en-US" sz="2800" dirty="0" smtClean="0">
                <a:effectLst/>
              </a:rPr>
              <a:t>Properly qualified – knowledge and ability</a:t>
            </a:r>
          </a:p>
          <a:p>
            <a:pPr eaLnBrk="1" hangingPunct="1">
              <a:defRPr/>
            </a:pPr>
            <a:r>
              <a:rPr lang="en-US" sz="2800" dirty="0" smtClean="0">
                <a:effectLst/>
              </a:rPr>
              <a:t>Properly trained</a:t>
            </a:r>
            <a:endParaRPr lang="en-US" sz="2800" dirty="0">
              <a:effectLst/>
            </a:endParaRPr>
          </a:p>
          <a:p>
            <a:pPr lvl="1" eaLnBrk="1" hangingPunct="1">
              <a:defRPr/>
            </a:pPr>
            <a:r>
              <a:rPr lang="en-US" dirty="0">
                <a:effectLst/>
              </a:rPr>
              <a:t>Class I/II – MAP Supervisor (40 hours)</a:t>
            </a:r>
          </a:p>
          <a:p>
            <a:pPr lvl="1" eaLnBrk="1" hangingPunct="1">
              <a:defRPr/>
            </a:pPr>
            <a:r>
              <a:rPr lang="en-US" dirty="0">
                <a:effectLst/>
              </a:rPr>
              <a:t>Class II/IV – LEA (16 hours; job specific</a:t>
            </a:r>
            <a:r>
              <a:rPr lang="en-US" dirty="0" smtClean="0">
                <a:effectLst/>
              </a:rPr>
              <a:t>)</a:t>
            </a:r>
            <a:endParaRPr lang="en-US" sz="2800" dirty="0" smtClean="0">
              <a:effectLst/>
            </a:endParaRPr>
          </a:p>
          <a:p>
            <a:pPr eaLnBrk="1" hangingPunct="1">
              <a:defRPr/>
            </a:pPr>
            <a:r>
              <a:rPr lang="en-US" sz="2800" dirty="0" smtClean="0">
                <a:effectLst/>
              </a:rPr>
              <a:t>Full authority at a site</a:t>
            </a:r>
          </a:p>
          <a:p>
            <a:pPr eaLnBrk="1" hangingPunct="1">
              <a:defRPr/>
            </a:pPr>
            <a:r>
              <a:rPr lang="en-US" sz="2800" dirty="0" smtClean="0">
                <a:effectLst/>
              </a:rPr>
              <a:t>Frequent and regular inspector of job sites</a:t>
            </a:r>
          </a:p>
          <a:p>
            <a:pPr lvl="1" eaLnBrk="1" hangingPunct="1">
              <a:defRPr/>
            </a:pPr>
            <a:r>
              <a:rPr lang="en-US" dirty="0" smtClean="0">
                <a:effectLst/>
              </a:rPr>
              <a:t>Class I; once per shift minimum</a:t>
            </a:r>
          </a:p>
          <a:p>
            <a:pPr lvl="1" eaLnBrk="1" hangingPunct="1">
              <a:defRPr/>
            </a:pPr>
            <a:r>
              <a:rPr lang="en-US" dirty="0" smtClean="0">
                <a:effectLst/>
              </a:rPr>
              <a:t>Class II, III, IV; as needed/requested</a:t>
            </a:r>
          </a:p>
        </p:txBody>
      </p:sp>
    </p:spTree>
    <p:custDataLst>
      <p:tags r:id="rId1"/>
    </p:custData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429FEBC-21CB-4AA6-91C3-A6D259F095A9}" type="slidenum">
              <a:rPr lang="en-US"/>
              <a:pPr>
                <a:defRPr/>
              </a:pPr>
              <a:t>54</a:t>
            </a:fld>
            <a:endParaRPr lang="en-US"/>
          </a:p>
        </p:txBody>
      </p:sp>
      <p:sp>
        <p:nvSpPr>
          <p:cNvPr id="53250" name="Rectangle 2"/>
          <p:cNvSpPr>
            <a:spLocks noGrp="1" noChangeArrowheads="1"/>
          </p:cNvSpPr>
          <p:nvPr>
            <p:ph type="title"/>
          </p:nvPr>
        </p:nvSpPr>
        <p:spPr>
          <a:xfrm>
            <a:off x="457200" y="381000"/>
            <a:ext cx="8229600" cy="838200"/>
          </a:xfrm>
        </p:spPr>
        <p:txBody>
          <a:bodyPr/>
          <a:lstStyle/>
          <a:p>
            <a:pPr eaLnBrk="1" hangingPunct="1">
              <a:defRPr/>
            </a:pPr>
            <a:r>
              <a:rPr lang="en-US" dirty="0" smtClean="0">
                <a:effectLst/>
              </a:rPr>
              <a:t>Appendices</a:t>
            </a:r>
          </a:p>
        </p:txBody>
      </p:sp>
      <p:sp>
        <p:nvSpPr>
          <p:cNvPr id="53251" name="Rectangle 3"/>
          <p:cNvSpPr>
            <a:spLocks noGrp="1" noChangeArrowheads="1"/>
          </p:cNvSpPr>
          <p:nvPr>
            <p:ph type="body" idx="1"/>
          </p:nvPr>
        </p:nvSpPr>
        <p:spPr>
          <a:xfrm>
            <a:off x="457200" y="1524000"/>
            <a:ext cx="8229600" cy="4800600"/>
          </a:xfrm>
        </p:spPr>
        <p:txBody>
          <a:bodyPr/>
          <a:lstStyle/>
          <a:p>
            <a:pPr eaLnBrk="1" hangingPunct="1">
              <a:lnSpc>
                <a:spcPct val="90000"/>
              </a:lnSpc>
              <a:defRPr/>
            </a:pPr>
            <a:r>
              <a:rPr lang="en-US" sz="2800" dirty="0" smtClean="0">
                <a:effectLst/>
              </a:rPr>
              <a:t>There are mandatory and non-mandatory appendices that are relevant to the asbestos program</a:t>
            </a:r>
          </a:p>
          <a:p>
            <a:pPr eaLnBrk="1" hangingPunct="1">
              <a:lnSpc>
                <a:spcPct val="90000"/>
              </a:lnSpc>
              <a:defRPr/>
            </a:pPr>
            <a:r>
              <a:rPr lang="en-US" sz="2800" u="sng" dirty="0" smtClean="0">
                <a:effectLst/>
              </a:rPr>
              <a:t>Mandatory appendices</a:t>
            </a:r>
          </a:p>
          <a:p>
            <a:pPr lvl="1" eaLnBrk="1" hangingPunct="1">
              <a:lnSpc>
                <a:spcPct val="90000"/>
              </a:lnSpc>
              <a:defRPr/>
            </a:pPr>
            <a:r>
              <a:rPr lang="en-US" sz="2400" dirty="0" smtClean="0">
                <a:effectLst/>
              </a:rPr>
              <a:t>Appendix A; OSHA Reference Method (ORM), personal air sampling and analysis</a:t>
            </a:r>
          </a:p>
          <a:p>
            <a:pPr lvl="1" eaLnBrk="1" hangingPunct="1">
              <a:lnSpc>
                <a:spcPct val="90000"/>
              </a:lnSpc>
              <a:defRPr/>
            </a:pPr>
            <a:r>
              <a:rPr lang="en-US" sz="2400" dirty="0" smtClean="0">
                <a:effectLst/>
              </a:rPr>
              <a:t>Appendix C; Qualitative And Quantitative Fit Testing Procedures</a:t>
            </a:r>
          </a:p>
          <a:p>
            <a:pPr lvl="1" eaLnBrk="1" hangingPunct="1">
              <a:lnSpc>
                <a:spcPct val="90000"/>
              </a:lnSpc>
              <a:defRPr/>
            </a:pPr>
            <a:r>
              <a:rPr lang="en-US" sz="2400" dirty="0" smtClean="0">
                <a:effectLst/>
              </a:rPr>
              <a:t>Appendix D; Medical Questionnaires</a:t>
            </a:r>
          </a:p>
          <a:p>
            <a:pPr lvl="2" eaLnBrk="1" hangingPunct="1">
              <a:lnSpc>
                <a:spcPct val="90000"/>
              </a:lnSpc>
              <a:defRPr/>
            </a:pPr>
            <a:r>
              <a:rPr lang="en-US" dirty="0" smtClean="0">
                <a:effectLst/>
              </a:rPr>
              <a:t>Initial and periodic</a:t>
            </a:r>
          </a:p>
          <a:p>
            <a:pPr lvl="1" eaLnBrk="1" hangingPunct="1">
              <a:lnSpc>
                <a:spcPct val="90000"/>
              </a:lnSpc>
              <a:defRPr/>
            </a:pPr>
            <a:r>
              <a:rPr lang="en-US" sz="2400" dirty="0" smtClean="0">
                <a:effectLst/>
              </a:rPr>
              <a:t>Appendix E; Interpretation and Classification of Chest Roentgenograms (X-rays)</a:t>
            </a:r>
          </a:p>
        </p:txBody>
      </p:sp>
    </p:spTree>
    <p:custDataLst>
      <p:tags r:id="rId1"/>
    </p:custData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DEFBB16-1AF1-442D-A95A-074FAF5B12F9}" type="slidenum">
              <a:rPr lang="en-US"/>
              <a:pPr>
                <a:defRPr/>
              </a:pPr>
              <a:t>55</a:t>
            </a:fld>
            <a:endParaRPr lang="en-US"/>
          </a:p>
        </p:txBody>
      </p:sp>
      <p:sp>
        <p:nvSpPr>
          <p:cNvPr id="5122" name="Rectangle 2"/>
          <p:cNvSpPr>
            <a:spLocks noGrp="1" noChangeArrowheads="1"/>
          </p:cNvSpPr>
          <p:nvPr>
            <p:ph type="title"/>
          </p:nvPr>
        </p:nvSpPr>
        <p:spPr>
          <a:xfrm>
            <a:off x="457200" y="533400"/>
            <a:ext cx="8229600" cy="838200"/>
          </a:xfrm>
        </p:spPr>
        <p:txBody>
          <a:bodyPr/>
          <a:lstStyle/>
          <a:p>
            <a:pPr eaLnBrk="1" hangingPunct="1">
              <a:defRPr/>
            </a:pPr>
            <a:r>
              <a:rPr lang="en-US" dirty="0" smtClean="0">
                <a:effectLst/>
              </a:rPr>
              <a:t>Federal Rules and Guidance</a:t>
            </a:r>
          </a:p>
        </p:txBody>
      </p:sp>
      <p:sp>
        <p:nvSpPr>
          <p:cNvPr id="5123" name="Rectangle 3"/>
          <p:cNvSpPr>
            <a:spLocks noGrp="1" noChangeArrowheads="1"/>
          </p:cNvSpPr>
          <p:nvPr>
            <p:ph type="body" idx="1"/>
          </p:nvPr>
        </p:nvSpPr>
        <p:spPr>
          <a:xfrm>
            <a:off x="228599" y="1676400"/>
            <a:ext cx="7517605" cy="4267200"/>
          </a:xfrm>
        </p:spPr>
        <p:txBody>
          <a:bodyPr/>
          <a:lstStyle/>
          <a:p>
            <a:pPr eaLnBrk="1" hangingPunct="1">
              <a:defRPr/>
            </a:pPr>
            <a:r>
              <a:rPr lang="en-US" dirty="0" smtClean="0">
                <a:effectLst/>
              </a:rPr>
              <a:t>OSHA Worker Protection Rule (WPR)</a:t>
            </a:r>
          </a:p>
          <a:p>
            <a:pPr lvl="1" eaLnBrk="1" hangingPunct="1">
              <a:defRPr/>
            </a:pPr>
            <a:r>
              <a:rPr lang="en-US" dirty="0" smtClean="0">
                <a:effectLst/>
              </a:rPr>
              <a:t>OSHA protection to local and state government agency employees</a:t>
            </a:r>
          </a:p>
          <a:p>
            <a:pPr eaLnBrk="1" hangingPunct="1">
              <a:defRPr/>
            </a:pPr>
            <a:r>
              <a:rPr lang="en-US" dirty="0" smtClean="0">
                <a:effectLst/>
              </a:rPr>
              <a:t>Health &amp; Safety Guidance for </a:t>
            </a:r>
          </a:p>
          <a:p>
            <a:pPr marL="0" indent="0" eaLnBrk="1" hangingPunct="1">
              <a:buNone/>
              <a:defRPr/>
            </a:pPr>
            <a:r>
              <a:rPr lang="en-US" dirty="0">
                <a:effectLst/>
              </a:rPr>
              <a:t> </a:t>
            </a:r>
            <a:r>
              <a:rPr lang="en-US" dirty="0" smtClean="0">
                <a:effectLst/>
              </a:rPr>
              <a:t>  EPA Asbestos Inspectors</a:t>
            </a:r>
          </a:p>
          <a:p>
            <a:pPr eaLnBrk="1" hangingPunct="1">
              <a:defRPr/>
            </a:pPr>
            <a:r>
              <a:rPr lang="en-US" dirty="0" smtClean="0">
                <a:effectLst/>
              </a:rPr>
              <a:t>3500.1 Media-specific Training Requirements</a:t>
            </a:r>
          </a:p>
        </p:txBody>
      </p:sp>
      <p:pic>
        <p:nvPicPr>
          <p:cNvPr id="5018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6999" y="3048000"/>
            <a:ext cx="2538413" cy="3200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182" name="Line 5"/>
          <p:cNvSpPr>
            <a:spLocks noChangeShapeType="1"/>
          </p:cNvSpPr>
          <p:nvPr/>
        </p:nvSpPr>
        <p:spPr bwMode="auto">
          <a:xfrm>
            <a:off x="5257800" y="4114800"/>
            <a:ext cx="1524000" cy="0"/>
          </a:xfrm>
          <a:prstGeom prst="line">
            <a:avLst/>
          </a:prstGeom>
          <a:noFill/>
          <a:ln w="571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ustDataLst>
      <p:tags r:id="rId1"/>
    </p:custData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17B9805-10B6-4B8D-855E-D4D60F5D4725}" type="slidenum">
              <a:rPr lang="en-US"/>
              <a:pPr>
                <a:defRPr/>
              </a:pPr>
              <a:t>56</a:t>
            </a:fld>
            <a:endParaRPr lang="en-US"/>
          </a:p>
        </p:txBody>
      </p:sp>
      <p:sp>
        <p:nvSpPr>
          <p:cNvPr id="54274" name="Rectangle 2"/>
          <p:cNvSpPr>
            <a:spLocks noGrp="1" noChangeArrowheads="1"/>
          </p:cNvSpPr>
          <p:nvPr>
            <p:ph type="title"/>
          </p:nvPr>
        </p:nvSpPr>
        <p:spPr>
          <a:xfrm>
            <a:off x="457200" y="152400"/>
            <a:ext cx="8229600" cy="838200"/>
          </a:xfrm>
        </p:spPr>
        <p:txBody>
          <a:bodyPr/>
          <a:lstStyle/>
          <a:p>
            <a:pPr eaLnBrk="1" hangingPunct="1">
              <a:defRPr/>
            </a:pPr>
            <a:r>
              <a:rPr lang="en-US" sz="4000" dirty="0" smtClean="0">
                <a:effectLst/>
              </a:rPr>
              <a:t>EPA Worker Protection Rule</a:t>
            </a:r>
          </a:p>
        </p:txBody>
      </p:sp>
      <p:sp>
        <p:nvSpPr>
          <p:cNvPr id="54275" name="Rectangle 3"/>
          <p:cNvSpPr>
            <a:spLocks noGrp="1" noChangeArrowheads="1"/>
          </p:cNvSpPr>
          <p:nvPr>
            <p:ph type="body" idx="1"/>
          </p:nvPr>
        </p:nvSpPr>
        <p:spPr>
          <a:xfrm>
            <a:off x="304800" y="1143000"/>
            <a:ext cx="8534400" cy="5562600"/>
          </a:xfrm>
        </p:spPr>
        <p:txBody>
          <a:bodyPr/>
          <a:lstStyle/>
          <a:p>
            <a:pPr eaLnBrk="1" hangingPunct="1">
              <a:spcBef>
                <a:spcPct val="0"/>
              </a:spcBef>
              <a:defRPr/>
            </a:pPr>
            <a:r>
              <a:rPr lang="en-US" sz="2800" dirty="0" smtClean="0">
                <a:effectLst/>
              </a:rPr>
              <a:t>Extends OSHA asbestos standards to state and local government employees engaged in:</a:t>
            </a:r>
          </a:p>
          <a:p>
            <a:pPr lvl="1" eaLnBrk="1" hangingPunct="1">
              <a:spcBef>
                <a:spcPct val="0"/>
              </a:spcBef>
              <a:defRPr/>
            </a:pPr>
            <a:r>
              <a:rPr lang="en-US" sz="2400" dirty="0">
                <a:effectLst/>
              </a:rPr>
              <a:t>c</a:t>
            </a:r>
            <a:r>
              <a:rPr lang="en-US" sz="2400" dirty="0" smtClean="0">
                <a:effectLst/>
              </a:rPr>
              <a:t>onstruction</a:t>
            </a:r>
          </a:p>
          <a:p>
            <a:pPr lvl="1" eaLnBrk="1" hangingPunct="1">
              <a:spcBef>
                <a:spcPct val="0"/>
              </a:spcBef>
              <a:defRPr/>
            </a:pPr>
            <a:r>
              <a:rPr lang="en-US" sz="2400" dirty="0">
                <a:effectLst/>
              </a:rPr>
              <a:t>c</a:t>
            </a:r>
            <a:r>
              <a:rPr lang="en-US" sz="2400" dirty="0" smtClean="0">
                <a:effectLst/>
              </a:rPr>
              <a:t>ustodial work</a:t>
            </a:r>
          </a:p>
          <a:p>
            <a:pPr lvl="1" eaLnBrk="1" hangingPunct="1">
              <a:spcBef>
                <a:spcPct val="0"/>
              </a:spcBef>
              <a:defRPr/>
            </a:pPr>
            <a:r>
              <a:rPr lang="en-US" sz="2400" dirty="0">
                <a:effectLst/>
              </a:rPr>
              <a:t>a</a:t>
            </a:r>
            <a:r>
              <a:rPr lang="en-US" sz="2400" dirty="0" smtClean="0">
                <a:effectLst/>
              </a:rPr>
              <a:t>utomotive brake/clutch repair</a:t>
            </a:r>
          </a:p>
          <a:p>
            <a:pPr eaLnBrk="1" hangingPunct="1">
              <a:lnSpc>
                <a:spcPct val="130000"/>
              </a:lnSpc>
              <a:defRPr/>
            </a:pPr>
            <a:r>
              <a:rPr lang="en-US" sz="2800" dirty="0" smtClean="0">
                <a:effectLst/>
              </a:rPr>
              <a:t>OSHA general and construction standards apply</a:t>
            </a:r>
          </a:p>
          <a:p>
            <a:pPr eaLnBrk="1" hangingPunct="1">
              <a:defRPr/>
            </a:pPr>
            <a:r>
              <a:rPr lang="en-US" sz="2800" dirty="0" smtClean="0">
                <a:effectLst/>
              </a:rPr>
              <a:t>The WPR references the current OSHA standard which keeps the WPR up-to-date</a:t>
            </a:r>
          </a:p>
          <a:p>
            <a:pPr eaLnBrk="1" hangingPunct="1">
              <a:defRPr/>
            </a:pPr>
            <a:r>
              <a:rPr lang="en-US" sz="2800" dirty="0" smtClean="0">
                <a:effectLst/>
              </a:rPr>
              <a:t>Some states may have adopted the OSHA requirements and the </a:t>
            </a:r>
            <a:r>
              <a:rPr lang="en-US" sz="2800" dirty="0">
                <a:effectLst/>
              </a:rPr>
              <a:t>i</a:t>
            </a:r>
            <a:r>
              <a:rPr lang="en-US" sz="2800" dirty="0" smtClean="0">
                <a:effectLst/>
              </a:rPr>
              <a:t>nspector may be covered by them directly instead of the WPR</a:t>
            </a:r>
          </a:p>
        </p:txBody>
      </p:sp>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31E558A-6E87-4AF8-9F4B-D53987FECABE}" type="slidenum">
              <a:rPr lang="en-US"/>
              <a:pPr>
                <a:defRPr/>
              </a:pPr>
              <a:t>57</a:t>
            </a:fld>
            <a:endParaRPr lang="en-US"/>
          </a:p>
        </p:txBody>
      </p:sp>
      <p:sp>
        <p:nvSpPr>
          <p:cNvPr id="55298" name="Rectangle 2"/>
          <p:cNvSpPr>
            <a:spLocks noGrp="1" noChangeArrowheads="1"/>
          </p:cNvSpPr>
          <p:nvPr>
            <p:ph type="title"/>
          </p:nvPr>
        </p:nvSpPr>
        <p:spPr>
          <a:xfrm>
            <a:off x="457200" y="304800"/>
            <a:ext cx="8229600" cy="1371600"/>
          </a:xfrm>
        </p:spPr>
        <p:txBody>
          <a:bodyPr/>
          <a:lstStyle/>
          <a:p>
            <a:pPr eaLnBrk="1" hangingPunct="1">
              <a:defRPr/>
            </a:pPr>
            <a:r>
              <a:rPr lang="en-US" sz="3600" dirty="0" smtClean="0">
                <a:effectLst/>
              </a:rPr>
              <a:t>Health and Safety Guidelines for EPA Asbestos Inspectors</a:t>
            </a:r>
          </a:p>
        </p:txBody>
      </p:sp>
      <p:sp>
        <p:nvSpPr>
          <p:cNvPr id="55299" name="Rectangle 3"/>
          <p:cNvSpPr>
            <a:spLocks noGrp="1" noChangeArrowheads="1"/>
          </p:cNvSpPr>
          <p:nvPr>
            <p:ph type="body" idx="1"/>
          </p:nvPr>
        </p:nvSpPr>
        <p:spPr>
          <a:xfrm>
            <a:off x="304800" y="2133600"/>
            <a:ext cx="8534400" cy="3962400"/>
          </a:xfrm>
        </p:spPr>
        <p:txBody>
          <a:bodyPr/>
          <a:lstStyle/>
          <a:p>
            <a:pPr eaLnBrk="1" hangingPunct="1">
              <a:lnSpc>
                <a:spcPct val="90000"/>
              </a:lnSpc>
              <a:defRPr/>
            </a:pPr>
            <a:r>
              <a:rPr lang="en-US" dirty="0" smtClean="0">
                <a:effectLst/>
              </a:rPr>
              <a:t>Provide recommendations and guidelines for personal protection of inspectors</a:t>
            </a:r>
          </a:p>
          <a:p>
            <a:pPr eaLnBrk="1" hangingPunct="1">
              <a:lnSpc>
                <a:spcPct val="90000"/>
              </a:lnSpc>
              <a:defRPr/>
            </a:pPr>
            <a:r>
              <a:rPr lang="en-US" dirty="0" smtClean="0">
                <a:effectLst/>
              </a:rPr>
              <a:t>Reduces likelihood of public exposure </a:t>
            </a:r>
          </a:p>
          <a:p>
            <a:pPr eaLnBrk="1" hangingPunct="1">
              <a:lnSpc>
                <a:spcPct val="90000"/>
              </a:lnSpc>
              <a:defRPr/>
            </a:pPr>
            <a:r>
              <a:rPr lang="en-US" dirty="0" smtClean="0">
                <a:effectLst/>
              </a:rPr>
              <a:t>Many components derived from OSHA Construction Standard</a:t>
            </a:r>
          </a:p>
          <a:p>
            <a:pPr eaLnBrk="1" hangingPunct="1">
              <a:lnSpc>
                <a:spcPct val="90000"/>
              </a:lnSpc>
              <a:defRPr/>
            </a:pPr>
            <a:r>
              <a:rPr lang="en-US" dirty="0" smtClean="0">
                <a:effectLst/>
              </a:rPr>
              <a:t>1991 document</a:t>
            </a:r>
          </a:p>
        </p:txBody>
      </p:sp>
    </p:spTree>
    <p:custDataLst>
      <p:tags r:id="rId1"/>
    </p:custData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0A6BFAC-5A34-4D7C-AA10-FCE722DF7A55}" type="slidenum">
              <a:rPr lang="en-US"/>
              <a:pPr>
                <a:defRPr/>
              </a:pPr>
              <a:t>58</a:t>
            </a:fld>
            <a:endParaRPr lang="en-US"/>
          </a:p>
        </p:txBody>
      </p:sp>
      <p:sp>
        <p:nvSpPr>
          <p:cNvPr id="56322" name="Rectangle 2"/>
          <p:cNvSpPr>
            <a:spLocks noGrp="1" noChangeArrowheads="1"/>
          </p:cNvSpPr>
          <p:nvPr>
            <p:ph type="title"/>
          </p:nvPr>
        </p:nvSpPr>
        <p:spPr>
          <a:xfrm>
            <a:off x="457200" y="457200"/>
            <a:ext cx="8229600" cy="1143000"/>
          </a:xfrm>
        </p:spPr>
        <p:txBody>
          <a:bodyPr/>
          <a:lstStyle/>
          <a:p>
            <a:pPr eaLnBrk="1" hangingPunct="1">
              <a:defRPr/>
            </a:pPr>
            <a:r>
              <a:rPr lang="en-US" dirty="0" smtClean="0">
                <a:effectLst/>
              </a:rPr>
              <a:t>EPA Asbestos Inspector Training</a:t>
            </a:r>
          </a:p>
        </p:txBody>
      </p:sp>
      <p:sp>
        <p:nvSpPr>
          <p:cNvPr id="56323" name="Rectangle 3"/>
          <p:cNvSpPr>
            <a:spLocks noGrp="1" noChangeArrowheads="1"/>
          </p:cNvSpPr>
          <p:nvPr>
            <p:ph type="body" idx="1"/>
          </p:nvPr>
        </p:nvSpPr>
        <p:spPr/>
        <p:txBody>
          <a:bodyPr/>
          <a:lstStyle/>
          <a:p>
            <a:pPr eaLnBrk="1" hangingPunct="1">
              <a:defRPr/>
            </a:pPr>
            <a:r>
              <a:rPr lang="en-US" dirty="0" smtClean="0">
                <a:effectLst/>
              </a:rPr>
              <a:t>Health &amp; Safety (24 hours); annual refresher (8 hours)</a:t>
            </a:r>
          </a:p>
          <a:p>
            <a:pPr eaLnBrk="1" hangingPunct="1">
              <a:defRPr/>
            </a:pPr>
            <a:r>
              <a:rPr lang="en-US" dirty="0" smtClean="0">
                <a:effectLst/>
              </a:rPr>
              <a:t>Supervised field training (3 days)</a:t>
            </a:r>
          </a:p>
          <a:p>
            <a:pPr eaLnBrk="1" hangingPunct="1">
              <a:defRPr/>
            </a:pPr>
            <a:r>
              <a:rPr lang="en-US" dirty="0" smtClean="0">
                <a:effectLst/>
              </a:rPr>
              <a:t>Respiratory Protection (6 hours); annual refresher</a:t>
            </a:r>
          </a:p>
          <a:p>
            <a:pPr eaLnBrk="1" hangingPunct="1">
              <a:defRPr/>
            </a:pPr>
            <a:r>
              <a:rPr lang="en-US" dirty="0" smtClean="0">
                <a:effectLst/>
              </a:rPr>
              <a:t>Fit testing; (initial, annual)</a:t>
            </a:r>
          </a:p>
        </p:txBody>
      </p:sp>
    </p:spTree>
    <p:custDataLst>
      <p:tags r:id="rId1"/>
    </p:custData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365FD4A-7FC9-4785-869B-2B4CE50A43CE}" type="slidenum">
              <a:rPr lang="en-US"/>
              <a:pPr>
                <a:defRPr/>
              </a:pPr>
              <a:t>59</a:t>
            </a:fld>
            <a:endParaRPr lang="en-US"/>
          </a:p>
        </p:txBody>
      </p:sp>
      <p:sp>
        <p:nvSpPr>
          <p:cNvPr id="57346" name="Rectangle 2"/>
          <p:cNvSpPr>
            <a:spLocks noGrp="1" noChangeArrowheads="1"/>
          </p:cNvSpPr>
          <p:nvPr>
            <p:ph type="title"/>
          </p:nvPr>
        </p:nvSpPr>
        <p:spPr>
          <a:xfrm>
            <a:off x="457200" y="228600"/>
            <a:ext cx="8229600" cy="1371600"/>
          </a:xfrm>
        </p:spPr>
        <p:txBody>
          <a:bodyPr/>
          <a:lstStyle/>
          <a:p>
            <a:pPr eaLnBrk="1" hangingPunct="1">
              <a:defRPr/>
            </a:pPr>
            <a:r>
              <a:rPr lang="en-US" sz="4200" dirty="0" smtClean="0">
                <a:effectLst/>
              </a:rPr>
              <a:t>3500.1 Media-Specific </a:t>
            </a:r>
            <a:br>
              <a:rPr lang="en-US" sz="4200" dirty="0" smtClean="0">
                <a:effectLst/>
              </a:rPr>
            </a:br>
            <a:r>
              <a:rPr lang="en-US" sz="4200" dirty="0" smtClean="0">
                <a:effectLst/>
              </a:rPr>
              <a:t>Training Requirements</a:t>
            </a:r>
          </a:p>
        </p:txBody>
      </p:sp>
      <p:sp>
        <p:nvSpPr>
          <p:cNvPr id="57347" name="Rectangle 3"/>
          <p:cNvSpPr>
            <a:spLocks noGrp="1" noChangeArrowheads="1"/>
          </p:cNvSpPr>
          <p:nvPr>
            <p:ph type="body" idx="1"/>
          </p:nvPr>
        </p:nvSpPr>
        <p:spPr>
          <a:xfrm>
            <a:off x="304800" y="1905000"/>
            <a:ext cx="8534400" cy="4525963"/>
          </a:xfrm>
        </p:spPr>
        <p:txBody>
          <a:bodyPr/>
          <a:lstStyle/>
          <a:p>
            <a:pPr eaLnBrk="1" hangingPunct="1">
              <a:lnSpc>
                <a:spcPct val="90000"/>
              </a:lnSpc>
              <a:defRPr/>
            </a:pPr>
            <a:r>
              <a:rPr lang="en-US" sz="3500" dirty="0" smtClean="0">
                <a:effectLst/>
              </a:rPr>
              <a:t>Mandatory and recommended self-study and review</a:t>
            </a:r>
          </a:p>
          <a:p>
            <a:pPr eaLnBrk="1" hangingPunct="1">
              <a:lnSpc>
                <a:spcPct val="90000"/>
              </a:lnSpc>
              <a:defRPr/>
            </a:pPr>
            <a:r>
              <a:rPr lang="en-US" sz="3500" dirty="0" smtClean="0">
                <a:effectLst/>
              </a:rPr>
              <a:t>Asbestos NESHAP Inspection &amp; Safety Course – APTI 350 (this course)</a:t>
            </a:r>
          </a:p>
          <a:p>
            <a:pPr lvl="1" eaLnBrk="1" hangingPunct="1">
              <a:lnSpc>
                <a:spcPct val="90000"/>
              </a:lnSpc>
              <a:defRPr/>
            </a:pPr>
            <a:r>
              <a:rPr lang="en-US" sz="3200" dirty="0" smtClean="0">
                <a:effectLst/>
              </a:rPr>
              <a:t>Available in classroom setting</a:t>
            </a:r>
          </a:p>
          <a:p>
            <a:pPr lvl="1" eaLnBrk="1" hangingPunct="1">
              <a:lnSpc>
                <a:spcPct val="90000"/>
              </a:lnSpc>
              <a:defRPr/>
            </a:pPr>
            <a:r>
              <a:rPr lang="en-US" sz="3200" dirty="0" smtClean="0">
                <a:effectLst/>
              </a:rPr>
              <a:t>May be designed in future for e-learning</a:t>
            </a:r>
          </a:p>
          <a:p>
            <a:pPr eaLnBrk="1" hangingPunct="1">
              <a:lnSpc>
                <a:spcPct val="90000"/>
              </a:lnSpc>
              <a:defRPr/>
            </a:pPr>
            <a:r>
              <a:rPr lang="en-US" sz="3600" dirty="0" smtClean="0">
                <a:effectLst/>
              </a:rPr>
              <a:t>On-the-job training</a:t>
            </a:r>
          </a:p>
          <a:p>
            <a:pPr eaLnBrk="1" hangingPunct="1">
              <a:lnSpc>
                <a:spcPct val="90000"/>
              </a:lnSpc>
              <a:defRPr/>
            </a:pPr>
            <a:r>
              <a:rPr lang="en-US" sz="3600" dirty="0" smtClean="0">
                <a:effectLst/>
              </a:rPr>
              <a:t>Refresher training</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FD57F18-1CE1-488B-A306-8CE462832F33}" type="slidenum">
              <a:rPr lang="en-US"/>
              <a:pPr>
                <a:defRPr/>
              </a:pPr>
              <a:t>6</a:t>
            </a:fld>
            <a:endParaRPr lang="en-US"/>
          </a:p>
        </p:txBody>
      </p:sp>
      <p:sp>
        <p:nvSpPr>
          <p:cNvPr id="6146" name="Rectangle 2"/>
          <p:cNvSpPr>
            <a:spLocks noGrp="1" noChangeArrowheads="1"/>
          </p:cNvSpPr>
          <p:nvPr>
            <p:ph type="title"/>
          </p:nvPr>
        </p:nvSpPr>
        <p:spPr>
          <a:xfrm>
            <a:off x="457200" y="76200"/>
            <a:ext cx="8229600" cy="914400"/>
          </a:xfrm>
        </p:spPr>
        <p:txBody>
          <a:bodyPr/>
          <a:lstStyle/>
          <a:p>
            <a:pPr eaLnBrk="1" hangingPunct="1">
              <a:defRPr/>
            </a:pPr>
            <a:r>
              <a:rPr lang="en-US" sz="4000" dirty="0" smtClean="0">
                <a:effectLst/>
              </a:rPr>
              <a:t>OSHA Construction Standard</a:t>
            </a:r>
          </a:p>
        </p:txBody>
      </p:sp>
      <p:sp>
        <p:nvSpPr>
          <p:cNvPr id="6147" name="Rectangle 3"/>
          <p:cNvSpPr>
            <a:spLocks noGrp="1" noChangeArrowheads="1"/>
          </p:cNvSpPr>
          <p:nvPr>
            <p:ph type="body" idx="1"/>
          </p:nvPr>
        </p:nvSpPr>
        <p:spPr>
          <a:xfrm>
            <a:off x="914400" y="1066800"/>
            <a:ext cx="8229600" cy="2209800"/>
          </a:xfrm>
        </p:spPr>
        <p:txBody>
          <a:bodyPr/>
          <a:lstStyle/>
          <a:p>
            <a:pPr eaLnBrk="1" hangingPunct="1">
              <a:defRPr/>
            </a:pPr>
            <a:r>
              <a:rPr lang="en-US" dirty="0" smtClean="0">
                <a:effectLst/>
              </a:rPr>
              <a:t>Most pertinent to NESHAP enforcement personnel</a:t>
            </a:r>
          </a:p>
          <a:p>
            <a:pPr eaLnBrk="1" hangingPunct="1">
              <a:defRPr/>
            </a:pPr>
            <a:r>
              <a:rPr lang="en-US" dirty="0" smtClean="0">
                <a:effectLst/>
              </a:rPr>
              <a:t>A summary of details can be found at the end of Chapter 7</a:t>
            </a:r>
          </a:p>
        </p:txBody>
      </p:sp>
      <p:pic>
        <p:nvPicPr>
          <p:cNvPr id="717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276600"/>
            <a:ext cx="6858000" cy="30972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pPr>
              <a:defRPr/>
            </a:pPr>
            <a:fld id="{6BA5A624-6C4A-44B8-88C0-F3747709DB13}" type="slidenum">
              <a:rPr lang="en-US"/>
              <a:pPr>
                <a:defRPr/>
              </a:pPr>
              <a:t>60</a:t>
            </a:fld>
            <a:endParaRPr lang="en-US"/>
          </a:p>
        </p:txBody>
      </p:sp>
      <p:sp>
        <p:nvSpPr>
          <p:cNvPr id="58372" name="Rectangle 4"/>
          <p:cNvSpPr>
            <a:spLocks noGrp="1" noChangeArrowheads="1"/>
          </p:cNvSpPr>
          <p:nvPr>
            <p:ph type="ctrTitle"/>
          </p:nvPr>
        </p:nvSpPr>
        <p:spPr>
          <a:xfrm>
            <a:off x="723900" y="381000"/>
            <a:ext cx="7772400" cy="1470025"/>
          </a:xfrm>
        </p:spPr>
        <p:txBody>
          <a:bodyPr/>
          <a:lstStyle/>
          <a:p>
            <a:pPr eaLnBrk="1" hangingPunct="1">
              <a:defRPr/>
            </a:pPr>
            <a:r>
              <a:rPr lang="en-US" sz="6600" dirty="0" smtClean="0">
                <a:effectLst/>
              </a:rPr>
              <a:t>Questions?</a:t>
            </a:r>
          </a:p>
        </p:txBody>
      </p:sp>
      <p:pic>
        <p:nvPicPr>
          <p:cNvPr id="5" name="yui_3_5_1_7_1343339755177_417" descr="http://www.freeppt.net/background/3d-Business-question-helps-backgrounds.jpg"/>
          <p:cNvPicPr/>
          <p:nvPr/>
        </p:nvPicPr>
        <p:blipFill rotWithShape="1">
          <a:blip r:embed="rId3">
            <a:extLst>
              <a:ext uri="{28A0092B-C50C-407E-A947-70E740481C1C}">
                <a14:useLocalDpi xmlns:a14="http://schemas.microsoft.com/office/drawing/2010/main" val="0"/>
              </a:ext>
            </a:extLst>
          </a:blip>
          <a:srcRect l="14017" t="5932" r="16923" b="4872"/>
          <a:stretch/>
        </p:blipFill>
        <p:spPr bwMode="auto">
          <a:xfrm>
            <a:off x="1981200" y="2438400"/>
            <a:ext cx="5257800" cy="3810000"/>
          </a:xfrm>
          <a:prstGeom prst="rect">
            <a:avLst/>
          </a:prstGeom>
          <a:noFill/>
          <a:ln>
            <a:noFill/>
          </a:ln>
          <a:extLst>
            <a:ext uri="{53640926-AAD7-44D8-BBD7-CCE9431645EC}">
              <a14:shadowObscured xmlns:a14="http://schemas.microsoft.com/office/drawing/2010/main"/>
            </a:ext>
          </a:extLst>
        </p:spPr>
      </p:pic>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7001E2C-E0C8-4D49-854B-634596237A26}" type="slidenum">
              <a:rPr lang="en-US"/>
              <a:pPr>
                <a:defRPr/>
              </a:pPr>
              <a:t>7</a:t>
            </a:fld>
            <a:endParaRPr lang="en-US"/>
          </a:p>
        </p:txBody>
      </p:sp>
      <p:sp>
        <p:nvSpPr>
          <p:cNvPr id="7170" name="Rectangle 2"/>
          <p:cNvSpPr>
            <a:spLocks noGrp="1" noChangeArrowheads="1"/>
          </p:cNvSpPr>
          <p:nvPr>
            <p:ph type="title"/>
          </p:nvPr>
        </p:nvSpPr>
        <p:spPr/>
        <p:txBody>
          <a:bodyPr/>
          <a:lstStyle/>
          <a:p>
            <a:pPr eaLnBrk="1" hangingPunct="1">
              <a:defRPr/>
            </a:pPr>
            <a:r>
              <a:rPr lang="en-US" dirty="0" smtClean="0">
                <a:effectLst/>
              </a:rPr>
              <a:t>Scope and Application</a:t>
            </a:r>
          </a:p>
        </p:txBody>
      </p:sp>
      <p:sp>
        <p:nvSpPr>
          <p:cNvPr id="7171" name="Rectangle 3"/>
          <p:cNvSpPr>
            <a:spLocks noGrp="1" noChangeArrowheads="1"/>
          </p:cNvSpPr>
          <p:nvPr>
            <p:ph type="body" idx="1"/>
          </p:nvPr>
        </p:nvSpPr>
        <p:spPr/>
        <p:txBody>
          <a:bodyPr/>
          <a:lstStyle/>
          <a:p>
            <a:pPr eaLnBrk="1" hangingPunct="1">
              <a:defRPr/>
            </a:pPr>
            <a:r>
              <a:rPr lang="en-US" sz="2800" dirty="0" smtClean="0">
                <a:effectLst/>
              </a:rPr>
              <a:t>Demolition and salvage</a:t>
            </a:r>
          </a:p>
          <a:p>
            <a:pPr eaLnBrk="1" hangingPunct="1">
              <a:defRPr/>
            </a:pPr>
            <a:r>
              <a:rPr lang="en-US" sz="2800" dirty="0" smtClean="0">
                <a:effectLst/>
              </a:rPr>
              <a:t>ACM removal and related asbestos control activities</a:t>
            </a:r>
          </a:p>
          <a:p>
            <a:pPr eaLnBrk="1" hangingPunct="1">
              <a:defRPr/>
            </a:pPr>
            <a:r>
              <a:rPr lang="en-US" sz="2800" dirty="0" smtClean="0">
                <a:effectLst/>
              </a:rPr>
              <a:t>Construction, alteration, repair, maintenance and renovation</a:t>
            </a:r>
          </a:p>
          <a:p>
            <a:pPr eaLnBrk="1" hangingPunct="1">
              <a:defRPr/>
            </a:pPr>
            <a:r>
              <a:rPr lang="en-US" sz="2800" dirty="0" smtClean="0">
                <a:effectLst/>
              </a:rPr>
              <a:t>Spill/emergency clean up</a:t>
            </a:r>
          </a:p>
          <a:p>
            <a:pPr eaLnBrk="1" hangingPunct="1">
              <a:defRPr/>
            </a:pPr>
            <a:r>
              <a:rPr lang="en-US" sz="2800" dirty="0" smtClean="0">
                <a:effectLst/>
              </a:rPr>
              <a:t>Containment, housekeeping and waste issues</a:t>
            </a:r>
          </a:p>
          <a:p>
            <a:pPr eaLnBrk="1" hangingPunct="1">
              <a:defRPr/>
            </a:pPr>
            <a:r>
              <a:rPr lang="en-US" sz="2800" dirty="0" smtClean="0">
                <a:effectLst/>
              </a:rPr>
              <a:t>Asbestos product installation</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pPr>
              <a:defRPr/>
            </a:pPr>
            <a:fld id="{1D14F82C-AADC-47E6-A5DE-19D9DE7C87F2}" type="slidenum">
              <a:rPr lang="en-US"/>
              <a:pPr>
                <a:defRPr/>
              </a:pPr>
              <a:t>8</a:t>
            </a:fld>
            <a:endParaRPr lang="en-US"/>
          </a:p>
        </p:txBody>
      </p:sp>
      <p:sp>
        <p:nvSpPr>
          <p:cNvPr id="8194" name="Rectangle 2"/>
          <p:cNvSpPr>
            <a:spLocks noGrp="1" noChangeArrowheads="1"/>
          </p:cNvSpPr>
          <p:nvPr>
            <p:ph type="title"/>
          </p:nvPr>
        </p:nvSpPr>
        <p:spPr>
          <a:xfrm>
            <a:off x="381000" y="152400"/>
            <a:ext cx="8305800" cy="868363"/>
          </a:xfrm>
        </p:spPr>
        <p:txBody>
          <a:bodyPr/>
          <a:lstStyle/>
          <a:p>
            <a:pPr eaLnBrk="1" hangingPunct="1">
              <a:defRPr/>
            </a:pPr>
            <a:r>
              <a:rPr lang="en-US" sz="4000" dirty="0" smtClean="0">
                <a:effectLst/>
              </a:rPr>
              <a:t>Definitions</a:t>
            </a:r>
            <a:endParaRPr lang="en-US" sz="2400" dirty="0" smtClean="0">
              <a:effectLst/>
            </a:endParaRPr>
          </a:p>
        </p:txBody>
      </p:sp>
      <p:sp>
        <p:nvSpPr>
          <p:cNvPr id="8196" name="Rectangle 4"/>
          <p:cNvSpPr>
            <a:spLocks noGrp="1" noChangeArrowheads="1"/>
          </p:cNvSpPr>
          <p:nvPr>
            <p:ph type="body" sz="half" idx="1"/>
          </p:nvPr>
        </p:nvSpPr>
        <p:spPr>
          <a:xfrm>
            <a:off x="762000" y="1371600"/>
            <a:ext cx="7696200" cy="5105400"/>
          </a:xfrm>
        </p:spPr>
        <p:txBody>
          <a:bodyPr/>
          <a:lstStyle/>
          <a:p>
            <a:pPr eaLnBrk="1" hangingPunct="1">
              <a:lnSpc>
                <a:spcPct val="110000"/>
              </a:lnSpc>
              <a:defRPr/>
            </a:pPr>
            <a:r>
              <a:rPr lang="en-US" dirty="0" smtClean="0">
                <a:effectLst/>
              </a:rPr>
              <a:t>Amended water</a:t>
            </a:r>
          </a:p>
          <a:p>
            <a:pPr eaLnBrk="1" hangingPunct="1">
              <a:lnSpc>
                <a:spcPct val="110000"/>
              </a:lnSpc>
              <a:defRPr/>
            </a:pPr>
            <a:r>
              <a:rPr lang="en-US" dirty="0" smtClean="0">
                <a:effectLst/>
              </a:rPr>
              <a:t>Class I, II, III and IV asbestos work</a:t>
            </a:r>
          </a:p>
          <a:p>
            <a:pPr eaLnBrk="1" hangingPunct="1">
              <a:lnSpc>
                <a:spcPct val="110000"/>
              </a:lnSpc>
              <a:defRPr/>
            </a:pPr>
            <a:r>
              <a:rPr lang="en-US" dirty="0" smtClean="0">
                <a:effectLst/>
              </a:rPr>
              <a:t>Competent person</a:t>
            </a:r>
          </a:p>
          <a:p>
            <a:pPr eaLnBrk="1" hangingPunct="1">
              <a:lnSpc>
                <a:spcPct val="110000"/>
              </a:lnSpc>
              <a:defRPr/>
            </a:pPr>
            <a:r>
              <a:rPr lang="en-US" dirty="0" smtClean="0">
                <a:effectLst/>
              </a:rPr>
              <a:t>Critical barrier</a:t>
            </a:r>
          </a:p>
          <a:p>
            <a:pPr eaLnBrk="1" hangingPunct="1">
              <a:lnSpc>
                <a:spcPct val="110000"/>
              </a:lnSpc>
              <a:defRPr/>
            </a:pPr>
            <a:r>
              <a:rPr lang="en-US" dirty="0" smtClean="0">
                <a:effectLst/>
              </a:rPr>
              <a:t>Decontamination area or “</a:t>
            </a:r>
            <a:r>
              <a:rPr lang="en-US" dirty="0" err="1" smtClean="0">
                <a:effectLst/>
              </a:rPr>
              <a:t>decon</a:t>
            </a:r>
            <a:r>
              <a:rPr lang="en-US" dirty="0" smtClean="0">
                <a:effectLst/>
              </a:rPr>
              <a:t>”</a:t>
            </a:r>
          </a:p>
          <a:p>
            <a:pPr lvl="1" eaLnBrk="1" hangingPunct="1">
              <a:lnSpc>
                <a:spcPct val="110000"/>
              </a:lnSpc>
              <a:defRPr/>
            </a:pPr>
            <a:r>
              <a:rPr lang="en-US" sz="2800" dirty="0" smtClean="0">
                <a:effectLst/>
              </a:rPr>
              <a:t>Clean room</a:t>
            </a:r>
          </a:p>
          <a:p>
            <a:pPr lvl="1" eaLnBrk="1" hangingPunct="1">
              <a:lnSpc>
                <a:spcPct val="110000"/>
              </a:lnSpc>
              <a:defRPr/>
            </a:pPr>
            <a:r>
              <a:rPr lang="en-US" sz="2800" dirty="0" smtClean="0">
                <a:effectLst/>
              </a:rPr>
              <a:t>Shower</a:t>
            </a:r>
          </a:p>
          <a:p>
            <a:pPr lvl="1" eaLnBrk="1" hangingPunct="1">
              <a:lnSpc>
                <a:spcPct val="110000"/>
              </a:lnSpc>
              <a:defRPr/>
            </a:pPr>
            <a:r>
              <a:rPr lang="en-US" sz="2800" dirty="0" smtClean="0">
                <a:effectLst/>
              </a:rPr>
              <a:t>Equipment room</a:t>
            </a:r>
          </a:p>
          <a:p>
            <a:pPr eaLnBrk="1" hangingPunct="1">
              <a:lnSpc>
                <a:spcPct val="110000"/>
              </a:lnSpc>
              <a:defRPr/>
            </a:pPr>
            <a:r>
              <a:rPr lang="en-US" dirty="0" smtClean="0">
                <a:effectLst/>
              </a:rPr>
              <a:t>Demolition</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txBox="1">
            <a:spLocks noGrp="1"/>
          </p:cNvSpPr>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eaLnBrk="1" hangingPunct="1">
              <a:defRPr/>
            </a:pPr>
            <a:fld id="{D1165466-4520-4AD2-924A-01FF103180A2}" type="slidenum">
              <a:rPr lang="en-US" sz="1400">
                <a:effectLst>
                  <a:outerShdw blurRad="38100" dist="38100" dir="2700000" algn="tl">
                    <a:srgbClr val="000000"/>
                  </a:outerShdw>
                </a:effectLst>
                <a:latin typeface="Arial" charset="0"/>
              </a:rPr>
              <a:pPr algn="r" eaLnBrk="1" hangingPunct="1">
                <a:defRPr/>
              </a:pPr>
              <a:t>9</a:t>
            </a:fld>
            <a:endParaRPr lang="en-US" sz="1400">
              <a:effectLst>
                <a:outerShdw blurRad="38100" dist="38100" dir="2700000" algn="tl">
                  <a:srgbClr val="000000"/>
                </a:outerShdw>
              </a:effectLst>
              <a:latin typeface="Arial" charset="0"/>
            </a:endParaRPr>
          </a:p>
        </p:txBody>
      </p:sp>
      <p:sp>
        <p:nvSpPr>
          <p:cNvPr id="8194" name="Rectangle 2"/>
          <p:cNvSpPr>
            <a:spLocks noGrp="1" noChangeArrowheads="1"/>
          </p:cNvSpPr>
          <p:nvPr>
            <p:ph type="title" idx="4294967295"/>
          </p:nvPr>
        </p:nvSpPr>
        <p:spPr>
          <a:xfrm>
            <a:off x="381000" y="152400"/>
            <a:ext cx="8305800" cy="868363"/>
          </a:xfrm>
        </p:spPr>
        <p:txBody>
          <a:bodyPr/>
          <a:lstStyle/>
          <a:p>
            <a:pPr eaLnBrk="1" hangingPunct="1">
              <a:defRPr/>
            </a:pPr>
            <a:r>
              <a:rPr lang="en-US" sz="4000" dirty="0" smtClean="0">
                <a:effectLst/>
              </a:rPr>
              <a:t>Definitions </a:t>
            </a:r>
            <a:r>
              <a:rPr lang="en-US" sz="2000" dirty="0" smtClean="0">
                <a:effectLst/>
              </a:rPr>
              <a:t>(cont.)</a:t>
            </a:r>
          </a:p>
        </p:txBody>
      </p:sp>
      <p:sp>
        <p:nvSpPr>
          <p:cNvPr id="8197" name="Rectangle 5"/>
          <p:cNvSpPr>
            <a:spLocks noGrp="1" noChangeArrowheads="1"/>
          </p:cNvSpPr>
          <p:nvPr>
            <p:ph type="body" sz="half" idx="4294967295"/>
          </p:nvPr>
        </p:nvSpPr>
        <p:spPr>
          <a:xfrm>
            <a:off x="457200" y="990600"/>
            <a:ext cx="8458200" cy="5562600"/>
          </a:xfrm>
        </p:spPr>
        <p:txBody>
          <a:bodyPr/>
          <a:lstStyle/>
          <a:p>
            <a:pPr eaLnBrk="1" hangingPunct="1">
              <a:lnSpc>
                <a:spcPct val="110000"/>
              </a:lnSpc>
              <a:defRPr/>
            </a:pPr>
            <a:r>
              <a:rPr lang="en-US" sz="2800" dirty="0" smtClean="0">
                <a:effectLst/>
              </a:rPr>
              <a:t>Disturbance</a:t>
            </a:r>
          </a:p>
          <a:p>
            <a:pPr eaLnBrk="1" hangingPunct="1">
              <a:lnSpc>
                <a:spcPct val="110000"/>
              </a:lnSpc>
              <a:defRPr/>
            </a:pPr>
            <a:r>
              <a:rPr lang="en-US" sz="2800" dirty="0" smtClean="0">
                <a:effectLst/>
              </a:rPr>
              <a:t>Glove bag</a:t>
            </a:r>
          </a:p>
          <a:p>
            <a:pPr eaLnBrk="1" hangingPunct="1">
              <a:lnSpc>
                <a:spcPct val="110000"/>
              </a:lnSpc>
              <a:defRPr/>
            </a:pPr>
            <a:r>
              <a:rPr lang="en-US" sz="2800" dirty="0" smtClean="0">
                <a:effectLst/>
              </a:rPr>
              <a:t>HEPA</a:t>
            </a:r>
          </a:p>
          <a:p>
            <a:pPr lvl="1" eaLnBrk="1" hangingPunct="1">
              <a:lnSpc>
                <a:spcPct val="110000"/>
              </a:lnSpc>
              <a:defRPr/>
            </a:pPr>
            <a:r>
              <a:rPr lang="en-US" sz="2400" dirty="0" smtClean="0">
                <a:effectLst/>
              </a:rPr>
              <a:t>Filter</a:t>
            </a:r>
          </a:p>
          <a:p>
            <a:pPr lvl="1" eaLnBrk="1" hangingPunct="1">
              <a:lnSpc>
                <a:spcPct val="110000"/>
              </a:lnSpc>
              <a:defRPr/>
            </a:pPr>
            <a:r>
              <a:rPr lang="en-US" sz="2400" dirty="0" smtClean="0">
                <a:effectLst/>
              </a:rPr>
              <a:t>Vacuum</a:t>
            </a:r>
          </a:p>
          <a:p>
            <a:pPr eaLnBrk="1" hangingPunct="1">
              <a:lnSpc>
                <a:spcPct val="110000"/>
              </a:lnSpc>
              <a:defRPr/>
            </a:pPr>
            <a:r>
              <a:rPr lang="en-US" sz="2800" dirty="0" smtClean="0">
                <a:effectLst/>
              </a:rPr>
              <a:t>Intact</a:t>
            </a:r>
          </a:p>
          <a:p>
            <a:pPr eaLnBrk="1" hangingPunct="1">
              <a:lnSpc>
                <a:spcPct val="110000"/>
              </a:lnSpc>
              <a:defRPr/>
            </a:pPr>
            <a:r>
              <a:rPr lang="en-US" sz="2800" dirty="0" smtClean="0">
                <a:effectLst/>
              </a:rPr>
              <a:t>Negative initial exposure assessment (NEA)</a:t>
            </a:r>
          </a:p>
          <a:p>
            <a:pPr eaLnBrk="1" hangingPunct="1">
              <a:lnSpc>
                <a:spcPct val="110000"/>
              </a:lnSpc>
              <a:defRPr/>
            </a:pPr>
            <a:r>
              <a:rPr lang="en-US" sz="2800" dirty="0" smtClean="0">
                <a:effectLst/>
              </a:rPr>
              <a:t>PACM</a:t>
            </a:r>
          </a:p>
          <a:p>
            <a:pPr eaLnBrk="1" hangingPunct="1">
              <a:lnSpc>
                <a:spcPct val="110000"/>
              </a:lnSpc>
              <a:defRPr/>
            </a:pPr>
            <a:r>
              <a:rPr lang="en-US" sz="2800" dirty="0" smtClean="0">
                <a:effectLst/>
              </a:rPr>
              <a:t>Regulated area</a:t>
            </a:r>
          </a:p>
          <a:p>
            <a:pPr eaLnBrk="1" hangingPunct="1">
              <a:lnSpc>
                <a:spcPct val="110000"/>
              </a:lnSpc>
              <a:defRPr/>
            </a:pPr>
            <a:r>
              <a:rPr lang="en-US" sz="2800" dirty="0" smtClean="0">
                <a:effectLst/>
              </a:rPr>
              <a:t>Removal, renovation and repair</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3771</TotalTime>
  <Words>7256</Words>
  <Application>Microsoft Office PowerPoint</Application>
  <PresentationFormat>On-screen Show (4:3)</PresentationFormat>
  <Paragraphs>765</Paragraphs>
  <Slides>60</Slides>
  <Notes>59</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Textured</vt:lpstr>
      <vt:lpstr>PowerPoint Presentation</vt:lpstr>
      <vt:lpstr>Safety Requirements &amp; Guidelines</vt:lpstr>
      <vt:lpstr>OSHA Asbestos Standards</vt:lpstr>
      <vt:lpstr>OSHA Asbestos Standards</vt:lpstr>
      <vt:lpstr>OSHA Asbestos Standards</vt:lpstr>
      <vt:lpstr>OSHA Construction Standard</vt:lpstr>
      <vt:lpstr>Scope and Application</vt:lpstr>
      <vt:lpstr>Definitions</vt:lpstr>
      <vt:lpstr>Definitions (cont.)</vt:lpstr>
      <vt:lpstr>Presumed Asbestos Containing Material (PACM)</vt:lpstr>
      <vt:lpstr>OSHA Classes of Work</vt:lpstr>
      <vt:lpstr>OSHA Classes of Work</vt:lpstr>
      <vt:lpstr>Permissible Exposure Limits (PELs)</vt:lpstr>
      <vt:lpstr>Multi-employer Worksites</vt:lpstr>
      <vt:lpstr>Multi-employer Worksites</vt:lpstr>
      <vt:lpstr>Regulated Areas</vt:lpstr>
      <vt:lpstr>Asbestos Regulated Area</vt:lpstr>
      <vt:lpstr>Asbestos Regulated Area</vt:lpstr>
      <vt:lpstr>Exposure Monitoring</vt:lpstr>
      <vt:lpstr>Negative Exposure Assessment (NEA)</vt:lpstr>
      <vt:lpstr>Other Monitoring Issues</vt:lpstr>
      <vt:lpstr>Engineering Controls &amp; Work Practices </vt:lpstr>
      <vt:lpstr>Prohibited Work Practices</vt:lpstr>
      <vt:lpstr>Class I Work Area Requirements</vt:lpstr>
      <vt:lpstr>Class I Control Methods</vt:lpstr>
      <vt:lpstr>Class I Control Methods (cont.)</vt:lpstr>
      <vt:lpstr>Critical Barrier</vt:lpstr>
      <vt:lpstr>Work Area Prep w/ Poly</vt:lpstr>
      <vt:lpstr>Negative Air Machine (NAM)</vt:lpstr>
      <vt:lpstr>Class II Work Requirements</vt:lpstr>
      <vt:lpstr>Class III Work Requirements</vt:lpstr>
      <vt:lpstr>Class III Work Requirements (cont.)</vt:lpstr>
      <vt:lpstr>Class IV Work Requirements</vt:lpstr>
      <vt:lpstr>Respiratory Protection</vt:lpstr>
      <vt:lpstr>Respirators vs Dust Masks</vt:lpstr>
      <vt:lpstr>Respirator Requirements</vt:lpstr>
      <vt:lpstr>Respirator Requirements</vt:lpstr>
      <vt:lpstr>Protective Clothing Required</vt:lpstr>
      <vt:lpstr>Hygiene Facilities – Class I</vt:lpstr>
      <vt:lpstr>Decontamination Units - Plan View</vt:lpstr>
      <vt:lpstr>Hygiene Facilities – Classes I-III</vt:lpstr>
      <vt:lpstr>Hygiene Facilities – Class IV</vt:lpstr>
      <vt:lpstr>Hazard Communication</vt:lpstr>
      <vt:lpstr>Hazard Communication Building/Facility Owners</vt:lpstr>
      <vt:lpstr>Hazard Communication Employers</vt:lpstr>
      <vt:lpstr>Warning Signs &amp; Labels</vt:lpstr>
      <vt:lpstr>Training</vt:lpstr>
      <vt:lpstr>Training</vt:lpstr>
      <vt:lpstr>Housekeeping</vt:lpstr>
      <vt:lpstr>Medical Surveillance</vt:lpstr>
      <vt:lpstr>Medical exam must include …</vt:lpstr>
      <vt:lpstr>Recordkeeping</vt:lpstr>
      <vt:lpstr>Competent Person</vt:lpstr>
      <vt:lpstr>Appendices</vt:lpstr>
      <vt:lpstr>Federal Rules and Guidance</vt:lpstr>
      <vt:lpstr>EPA Worker Protection Rule</vt:lpstr>
      <vt:lpstr>Health and Safety Guidelines for EPA Asbestos Inspectors</vt:lpstr>
      <vt:lpstr>EPA Asbestos Inspector Training</vt:lpstr>
      <vt:lpstr>3500.1 Media-Specific  Training Requirements</vt:lpstr>
      <vt:lpstr>Questions?</vt:lpstr>
    </vt:vector>
  </TitlesOfParts>
  <Company>The Environmental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7 Asbestos Inspector Safety Guidance</dc:title>
  <dc:creator>Tom Laubenthal &amp; Dave Hogue</dc:creator>
  <cp:lastModifiedBy>John Hornback</cp:lastModifiedBy>
  <cp:revision>159</cp:revision>
  <dcterms:created xsi:type="dcterms:W3CDTF">2008-06-23T18:30:07Z</dcterms:created>
  <dcterms:modified xsi:type="dcterms:W3CDTF">2015-04-01T01:51:57Z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124F3FD7-15E4-4F86-A15B-F4AE8C4A0A59</vt:lpwstr>
  </property>
  <property fmtid="{D5CDD505-2E9C-101B-9397-08002B2CF9AE}" pid="3" name="ArticulatePath">
    <vt:lpwstr>APTI 350 Slides Chapter 7 2012 1</vt:lpwstr>
  </property>
</Properties>
</file>