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1095" r:id="rId2"/>
    <p:sldId id="655" r:id="rId3"/>
    <p:sldId id="1103" r:id="rId4"/>
    <p:sldId id="1104" r:id="rId5"/>
    <p:sldId id="1105" r:id="rId6"/>
    <p:sldId id="1106" r:id="rId7"/>
    <p:sldId id="656" r:id="rId8"/>
    <p:sldId id="670" r:id="rId9"/>
    <p:sldId id="657" r:id="rId10"/>
    <p:sldId id="658" r:id="rId11"/>
    <p:sldId id="659" r:id="rId12"/>
    <p:sldId id="325" r:id="rId13"/>
    <p:sldId id="1073" r:id="rId14"/>
    <p:sldId id="318" r:id="rId15"/>
    <p:sldId id="1117" r:id="rId16"/>
    <p:sldId id="1107" r:id="rId17"/>
    <p:sldId id="1116" r:id="rId18"/>
    <p:sldId id="1108" r:id="rId19"/>
    <p:sldId id="1109" r:id="rId20"/>
    <p:sldId id="1110" r:id="rId21"/>
    <p:sldId id="794" r:id="rId22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7" autoAdjust="0"/>
    <p:restoredTop sz="88046" autoAdjust="0"/>
  </p:normalViewPr>
  <p:slideViewPr>
    <p:cSldViewPr>
      <p:cViewPr>
        <p:scale>
          <a:sx n="109" d="100"/>
          <a:sy n="109" d="100"/>
        </p:scale>
        <p:origin x="-167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36"/>
    </p:cViewPr>
  </p:sorterViewPr>
  <p:notesViewPr>
    <p:cSldViewPr>
      <p:cViewPr varScale="1">
        <p:scale>
          <a:sx n="56" d="100"/>
          <a:sy n="56" d="100"/>
        </p:scale>
        <p:origin x="-1806" y="-90"/>
      </p:cViewPr>
      <p:guideLst>
        <p:guide orient="horz" pos="289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2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2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F4C1A8E-4E76-40A0-AB55-3DAD75A9C6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242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1888" y="688975"/>
            <a:ext cx="4595812" cy="3446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5625"/>
            <a:ext cx="5029200" cy="41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125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125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73C0651-BE47-438E-80DE-102800F39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490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BF2FE-F04B-4FB7-82FA-2445EAEF889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These three points are the very basic definitions of a confined space</a:t>
            </a:r>
          </a:p>
          <a:p>
            <a:r>
              <a:rPr lang="en-US" altLang="en-US"/>
              <a:t>Unless trained and equipped to enter a confined space, Inspectors should always avoid entering them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5B859-01EC-49E9-AD90-87F8146027D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is a very important point</a:t>
            </a:r>
          </a:p>
          <a:p>
            <a:r>
              <a:rPr lang="en-US" altLang="en-US"/>
              <a:t>Workers see their friend in trouble and attempt rescue only to succumb to the hazard within the confined space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DC345-8209-40E1-986C-1BA99778460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OSHA has training requirements for those that would use fire extinguishers to fight a fire</a:t>
            </a:r>
          </a:p>
          <a:p>
            <a:r>
              <a:rPr lang="en-US" altLang="en-US"/>
              <a:t>This slide demonstrates a training program for the use of a fire extinguisher</a:t>
            </a:r>
          </a:p>
          <a:p>
            <a:r>
              <a:rPr lang="en-US" altLang="en-US"/>
              <a:t>Always sweep at the base of the fire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C7C13-3211-4F8D-942A-306472B7B68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Fire extinguisher issues</a:t>
            </a:r>
          </a:p>
          <a:p>
            <a:r>
              <a:rPr lang="en-US" altLang="en-US"/>
              <a:t>A = flammable solids</a:t>
            </a:r>
          </a:p>
          <a:p>
            <a:r>
              <a:rPr lang="en-US" altLang="en-US"/>
              <a:t>B = flammable liquids</a:t>
            </a:r>
          </a:p>
          <a:p>
            <a:r>
              <a:rPr lang="en-US" altLang="en-US"/>
              <a:t>C = electrical fires</a:t>
            </a:r>
          </a:p>
          <a:p>
            <a:r>
              <a:rPr lang="en-US" altLang="en-US"/>
              <a:t>These should be on site and readily available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A9D3F-A6C6-498A-90EC-17903501154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8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Claustrophobia should be detected when being trained with the PPE used; but not always</a:t>
            </a:r>
          </a:p>
          <a:p>
            <a:r>
              <a:rPr lang="en-US" altLang="en-US"/>
              <a:t>Some industrial/commercial/demolition sites can generate noise beyond the OSHA noise PEL! (90dB)</a:t>
            </a:r>
          </a:p>
          <a:p>
            <a:r>
              <a:rPr lang="en-US" altLang="en-US"/>
              <a:t>Most of these sites will require the use of hearing protection</a:t>
            </a:r>
          </a:p>
          <a:p>
            <a:r>
              <a:rPr lang="en-US" altLang="en-US"/>
              <a:t>When working near or over water the Inspector must be familiar with requirements for personal floatation devices (PFDs)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F3DE1-3057-464E-B134-52DB9C3957B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Claustrophobia should be detected when being trained with the PPE used; but not always</a:t>
            </a:r>
          </a:p>
          <a:p>
            <a:r>
              <a:rPr lang="en-US" altLang="en-US"/>
              <a:t>Some industrial/commercial/demolition sites can generate noise beyond the OSHA noise PEL! (90dB)</a:t>
            </a:r>
          </a:p>
          <a:p>
            <a:r>
              <a:rPr lang="en-US" altLang="en-US"/>
              <a:t>Most of these sites will require the use of hearing protection</a:t>
            </a:r>
          </a:p>
          <a:p>
            <a:r>
              <a:rPr lang="en-US" altLang="en-US"/>
              <a:t>When working near or over water the Inspector must be familiar with requirements for personal floatation devices (PFDs)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4E8A8-F921-406C-BDF9-3C7E3CBF66B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141C3-A9E4-4918-AF04-0B7FB763B60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“flash” is seen when, in a foundry, metals which are being recycled (often oily) are dropped out from the bottom of an overhead container into a furnace.  The flash is brief, but very hot, and extends a great distance from the furnace. Inspectors may have to walk through areas like this to get to the abatement site.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DF8CF-0746-4B86-99BA-6688F130DE2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41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65983-60A1-4E69-82E0-DFEC47F4F69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E7270-AFBB-424A-9E79-5DC6AFE753C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42C2F-0AF9-4B0C-AA36-D0C7C8B77CC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0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E95F1-CD49-4D7C-88D5-F64CA5CD43C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460E8-11E6-48C2-A98A-299ACC76B19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F456A-23EB-421C-BE56-3C096CCA80E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1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64697-8AC7-48C3-B4FE-88F36E5CCD9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8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See slide bullets</a:t>
            </a:r>
          </a:p>
          <a:p>
            <a:r>
              <a:rPr lang="en-US" altLang="en-US"/>
              <a:t>The bottom three are not uncommon during asbestos-related work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C9772-B007-429D-B1F8-17B05993E02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Confined spaces must be tested before entering</a:t>
            </a:r>
          </a:p>
          <a:p>
            <a:r>
              <a:rPr lang="en-US" altLang="en-US"/>
              <a:t>If appropriate testing with a calibrated device is not performed, do not enter, even if trained to do so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11225-AEE1-45D4-998A-F14B1234992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issues that require a permit required entry</a:t>
            </a:r>
          </a:p>
          <a:p>
            <a:r>
              <a:rPr lang="en-US" altLang="en-US"/>
              <a:t>Most commercial/industrial entities have very stringent programs on this issue</a:t>
            </a:r>
          </a:p>
          <a:p>
            <a:r>
              <a:rPr lang="en-US" altLang="en-US"/>
              <a:t>Always comply with site safety issues here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8776B-406C-4C37-8566-E3B53C3EBDD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See slide bullets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07128A-0BF9-480A-B2E7-3BED799EA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20484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978482-D48E-4C8E-8413-4BB0E5D36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06303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2FE7D9-5B28-4B82-8BE0-F955212EA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675247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C699E1-C1BC-4B49-A5DE-AFC335257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7772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FF1100-CF40-4BAA-A240-196605570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27477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EAAEF0-1A8E-40EF-946A-43619AE5D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22323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AF632-05B8-4F1A-B54A-8D0C9D836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47597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096803-0E0C-4C89-9C0F-DD3762C76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18299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6A7FF1-F0EE-4B25-846F-794BCB4DC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20463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B849BF-E71C-4A49-AB1E-DB17A64E9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09498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F39BD3-A728-44CC-B2BA-6874E8006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72293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2C693E-8303-46AF-8D40-3E6233C3B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17263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680051-A0D8-4F75-81AD-71F0C67E4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65315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17F94F-2406-4536-AB37-F51E1A5A4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75378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5A9F8A-E219-4C2E-A0FD-5D925A443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46623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20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BD81CD2-5946-4CC8-9B46-67ADD6085A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82DE-4E14-4DD6-9DF1-A7ABBBE070E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altLang="en-US"/>
              <a:t>Other Considerations</a:t>
            </a:r>
          </a:p>
        </p:txBody>
      </p:sp>
      <p:pic>
        <p:nvPicPr>
          <p:cNvPr id="1386499" name="Picture 3" descr="pigeonwaste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181600" cy="30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6501" name="Text Box 5"/>
          <p:cNvSpPr txBox="1">
            <a:spLocks noChangeArrowheads="1"/>
          </p:cNvSpPr>
          <p:nvPr/>
        </p:nvSpPr>
        <p:spPr bwMode="auto">
          <a:xfrm>
            <a:off x="1143000" y="4987925"/>
            <a:ext cx="6934200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latin typeface="Arial" pitchFamily="34" charset="0"/>
              </a:rPr>
              <a:t>“Microorganisms (bacteria, fungi) found in these can cause human illness (histoplasmosis, psittacosis).  Respiratory protection is warranted. </a:t>
            </a:r>
          </a:p>
        </p:txBody>
      </p:sp>
      <p:pic>
        <p:nvPicPr>
          <p:cNvPr id="1386504" name="Picture 8" descr="061_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657600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6505" name="Text Box 9"/>
          <p:cNvSpPr txBox="1">
            <a:spLocks noChangeArrowheads="1"/>
          </p:cNvSpPr>
          <p:nvPr/>
        </p:nvSpPr>
        <p:spPr bwMode="auto">
          <a:xfrm>
            <a:off x="5867400" y="4191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Histoplasma Capsulatum spores</a:t>
            </a:r>
          </a:p>
        </p:txBody>
      </p:sp>
      <p:pic>
        <p:nvPicPr>
          <p:cNvPr id="1386506" name="Picture 10" descr="MCj0354219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109663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6508" name="Picture 12" descr="pigeon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76200"/>
            <a:ext cx="10255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6509" name="Freeform 13"/>
          <p:cNvSpPr>
            <a:spLocks/>
          </p:cNvSpPr>
          <p:nvPr/>
        </p:nvSpPr>
        <p:spPr bwMode="auto">
          <a:xfrm>
            <a:off x="508000" y="3454400"/>
            <a:ext cx="876300" cy="1892300"/>
          </a:xfrm>
          <a:custGeom>
            <a:avLst/>
            <a:gdLst>
              <a:gd name="T0" fmla="*/ 552 w 552"/>
              <a:gd name="T1" fmla="*/ 1104 h 1192"/>
              <a:gd name="T2" fmla="*/ 24 w 552"/>
              <a:gd name="T3" fmla="*/ 1008 h 1192"/>
              <a:gd name="T4" fmla="*/ 408 w 552"/>
              <a:gd name="T5" fmla="*/ 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2" h="1192">
                <a:moveTo>
                  <a:pt x="552" y="1104"/>
                </a:moveTo>
                <a:cubicBezTo>
                  <a:pt x="300" y="1148"/>
                  <a:pt x="48" y="1192"/>
                  <a:pt x="24" y="1008"/>
                </a:cubicBezTo>
                <a:cubicBezTo>
                  <a:pt x="0" y="824"/>
                  <a:pt x="344" y="168"/>
                  <a:pt x="40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58D3C-CEBD-48E7-AC0D-37937FD2B80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533400"/>
            <a:ext cx="8093075" cy="604838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3600"/>
              <a:t>People Die in Confine Spaces Because They:</a:t>
            </a:r>
          </a:p>
        </p:txBody>
      </p:sp>
      <p:sp>
        <p:nvSpPr>
          <p:cNvPr id="703491" name="Rectangle 3"/>
          <p:cNvSpPr>
            <a:spLocks noChangeArrowheads="1"/>
          </p:cNvSpPr>
          <p:nvPr/>
        </p:nvSpPr>
        <p:spPr bwMode="auto">
          <a:xfrm>
            <a:off x="4360863" y="1673225"/>
            <a:ext cx="46736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SzPct val="55000"/>
              <a:buFont typeface="Monotype Sorts" charset="2"/>
              <a:buChar char="n"/>
            </a:pPr>
            <a:r>
              <a:rPr lang="en-US" altLang="en-US" sz="3200">
                <a:latin typeface="Times New Roman" pitchFamily="18" charset="0"/>
              </a:rPr>
              <a:t>  </a:t>
            </a:r>
            <a:r>
              <a:rPr lang="en-US" altLang="en-US" sz="2800">
                <a:latin typeface="Arial" pitchFamily="34" charset="0"/>
              </a:rPr>
              <a:t>Fail to recognize a space</a:t>
            </a:r>
          </a:p>
          <a:p>
            <a:endParaRPr lang="en-US" altLang="en-US" sz="2800">
              <a:latin typeface="Arial" pitchFamily="34" charset="0"/>
            </a:endParaRP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 sz="2800">
                <a:latin typeface="Arial" pitchFamily="34" charset="0"/>
              </a:rPr>
              <a:t>  Trust their senses</a:t>
            </a:r>
          </a:p>
          <a:p>
            <a:endParaRPr lang="en-US" altLang="en-US" sz="2800">
              <a:latin typeface="Arial" pitchFamily="34" charset="0"/>
            </a:endParaRP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 sz="2800">
                <a:latin typeface="Arial" pitchFamily="34" charset="0"/>
              </a:rPr>
              <a:t>  Underestimate the danger</a:t>
            </a:r>
          </a:p>
          <a:p>
            <a:endParaRPr lang="en-US" altLang="en-US" sz="2800">
              <a:latin typeface="Arial" pitchFamily="34" charset="0"/>
            </a:endParaRP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 sz="2800">
                <a:latin typeface="Arial" pitchFamily="34" charset="0"/>
              </a:rPr>
              <a:t>  Do not stay on guard</a:t>
            </a:r>
          </a:p>
          <a:p>
            <a:endParaRPr lang="en-US" altLang="en-US" sz="2800">
              <a:latin typeface="Arial" pitchFamily="34" charset="0"/>
            </a:endParaRP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 sz="2800">
                <a:latin typeface="Arial" pitchFamily="34" charset="0"/>
              </a:rPr>
              <a:t>  Attempt to rescue others</a:t>
            </a:r>
          </a:p>
          <a:p>
            <a:endParaRPr lang="en-US" altLang="en-US" sz="2800">
              <a:latin typeface="Arial" pitchFamily="34" charset="0"/>
            </a:endParaRPr>
          </a:p>
        </p:txBody>
      </p:sp>
      <p:pic>
        <p:nvPicPr>
          <p:cNvPr id="703492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2057400"/>
            <a:ext cx="382905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50BF6-39A9-49EF-94AD-FF7104DBF03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4800">
                <a:solidFill>
                  <a:schemeClr val="bg1"/>
                </a:solidFill>
              </a:rPr>
              <a:t>Rescuers Become Victims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4375150" cy="4038600"/>
          </a:xfrm>
          <a:noFill/>
          <a:ln/>
        </p:spPr>
        <p:txBody>
          <a:bodyPr lIns="92075" tIns="46038" rIns="92075" bIns="46038"/>
          <a:lstStyle/>
          <a:p>
            <a:pPr algn="ctr">
              <a:buFont typeface="Wingdings" pitchFamily="2" charset="2"/>
              <a:buNone/>
            </a:pPr>
            <a:r>
              <a:rPr lang="en-US" altLang="en-US" sz="4800"/>
              <a:t>60% of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800"/>
              <a:t>fatalities are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800"/>
              <a:t>would-be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800"/>
              <a:t>rescuers</a:t>
            </a:r>
          </a:p>
        </p:txBody>
      </p:sp>
      <p:pic>
        <p:nvPicPr>
          <p:cNvPr id="70451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7528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F10FD-E835-4F63-A694-7C9FA6A312D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/>
              <a:t>Fire Protection</a:t>
            </a:r>
            <a:endParaRPr lang="en-US" altLang="en-US" sz="4000"/>
          </a:p>
        </p:txBody>
      </p:sp>
      <p:pic>
        <p:nvPicPr>
          <p:cNvPr id="331780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1400" y="1143000"/>
            <a:ext cx="71120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116DE-001F-45F0-A5B4-C285C06A452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9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en-US" altLang="en-US" sz="4000" b="1">
                <a:solidFill>
                  <a:schemeClr val="bg1"/>
                </a:solidFill>
                <a:latin typeface="Arial" pitchFamily="34" charset="0"/>
              </a:rPr>
              <a:t>Fires Extinguishers</a:t>
            </a:r>
          </a:p>
        </p:txBody>
      </p:sp>
      <p:sp>
        <p:nvSpPr>
          <p:cNvPr id="1291267" name="Rectangle 3"/>
          <p:cNvSpPr>
            <a:spLocks noChangeArrowheads="1"/>
          </p:cNvSpPr>
          <p:nvPr/>
        </p:nvSpPr>
        <p:spPr bwMode="auto">
          <a:xfrm>
            <a:off x="152400" y="1905000"/>
            <a:ext cx="5486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Monotype Sorts" charset="2"/>
              <a:buChar char="n"/>
            </a:pPr>
            <a:r>
              <a:rPr lang="en-US" altLang="en-US" sz="2800">
                <a:latin typeface="Arial" pitchFamily="34" charset="0"/>
              </a:rPr>
              <a:t>Visually inspected monthly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Monotype Sorts" charset="2"/>
              <a:buChar char="n"/>
            </a:pPr>
            <a:r>
              <a:rPr lang="en-US" altLang="en-US" sz="2800">
                <a:latin typeface="Arial" pitchFamily="34" charset="0"/>
              </a:rPr>
              <a:t>Annual maintenance test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Monotype Sorts" charset="2"/>
              <a:buChar char="n"/>
            </a:pPr>
            <a:r>
              <a:rPr lang="en-US" altLang="en-US" sz="2800">
                <a:latin typeface="Arial" pitchFamily="34" charset="0"/>
              </a:rPr>
              <a:t>Hydrostatic test every 5 years (Some every 12 years)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Monotype Sorts" charset="2"/>
              <a:buChar char="n"/>
            </a:pPr>
            <a:r>
              <a:rPr lang="en-US" altLang="en-US" sz="2800" b="1">
                <a:latin typeface="Arial" pitchFamily="34" charset="0"/>
              </a:rPr>
              <a:t>A, B, C Rating for most asbestos removal projects!</a:t>
            </a:r>
            <a:r>
              <a:rPr lang="en-US" altLang="en-US" sz="3600" b="1">
                <a:latin typeface="Arial" pitchFamily="34" charset="0"/>
              </a:rPr>
              <a:t> </a:t>
            </a:r>
          </a:p>
        </p:txBody>
      </p:sp>
      <p:pic>
        <p:nvPicPr>
          <p:cNvPr id="1291268" name="Picture 4" descr="bsr-a5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009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1269" name="AutoShape 5"/>
          <p:cNvSpPr>
            <a:spLocks noChangeArrowheads="1"/>
          </p:cNvSpPr>
          <p:nvPr/>
        </p:nvSpPr>
        <p:spPr bwMode="auto">
          <a:xfrm>
            <a:off x="7772400" y="3657600"/>
            <a:ext cx="990600" cy="533400"/>
          </a:xfrm>
          <a:prstGeom prst="leftArrow">
            <a:avLst>
              <a:gd name="adj1" fmla="val 50000"/>
              <a:gd name="adj2" fmla="val 464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6B6FF-0867-45D3-A35D-B2ED1611AF0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15400" cy="5181600"/>
          </a:xfrm>
        </p:spPr>
        <p:txBody>
          <a:bodyPr/>
          <a:lstStyle/>
          <a:p>
            <a:r>
              <a:rPr lang="en-US" altLang="en-US" sz="2600"/>
              <a:t>Claustrophobia</a:t>
            </a:r>
          </a:p>
          <a:p>
            <a:pPr lvl="1"/>
            <a:r>
              <a:rPr lang="en-US" altLang="en-US" sz="2100"/>
              <a:t>Some individuals become claustrophobic when wearing suits and respirators and can become panicky</a:t>
            </a:r>
          </a:p>
          <a:p>
            <a:pPr lvl="1"/>
            <a:r>
              <a:rPr lang="en-US" altLang="en-US" sz="2100"/>
              <a:t>Gain familiarity with your PPE before you have to use it in the field</a:t>
            </a:r>
          </a:p>
          <a:p>
            <a:r>
              <a:rPr lang="en-US" altLang="en-US" sz="2600"/>
              <a:t>Noise</a:t>
            </a:r>
          </a:p>
          <a:p>
            <a:pPr lvl="1"/>
            <a:r>
              <a:rPr lang="en-US" altLang="en-US" sz="2100"/>
              <a:t>Always have hearing protection available</a:t>
            </a:r>
          </a:p>
          <a:p>
            <a:pPr lvl="1"/>
            <a:r>
              <a:rPr lang="en-US" altLang="en-US" sz="2100"/>
              <a:t>Minimum acceptable is pre-packaged foam rubber inserts</a:t>
            </a:r>
          </a:p>
          <a:p>
            <a:r>
              <a:rPr lang="en-US" altLang="en-US" sz="2600"/>
              <a:t>Machinery/Equipment</a:t>
            </a:r>
          </a:p>
          <a:p>
            <a:pPr lvl="1"/>
            <a:r>
              <a:rPr lang="en-US" altLang="en-US" sz="2100"/>
              <a:t>Be exceptionally cautious when visiting sites where power washers, shredders, bead-blasters or high-powered vacuum machines are in use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074738" y="0"/>
            <a:ext cx="6994525" cy="808038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4800">
                <a:solidFill>
                  <a:schemeClr val="bg1"/>
                </a:solidFill>
              </a:rPr>
              <a:t>Other Hazards</a:t>
            </a:r>
          </a:p>
        </p:txBody>
      </p:sp>
      <p:pic>
        <p:nvPicPr>
          <p:cNvPr id="324614" name="Picture 6" descr="310-11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0" y="3009900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0050-0D0D-445C-A437-591ECDBD426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3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15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/>
              <a:t>Thermal Hazards</a:t>
            </a:r>
          </a:p>
          <a:p>
            <a:pPr lvl="1">
              <a:lnSpc>
                <a:spcPct val="90000"/>
              </a:lnSpc>
            </a:pPr>
            <a:r>
              <a:rPr lang="en-US" altLang="en-US" sz="2600"/>
              <a:t>Steam lines</a:t>
            </a:r>
          </a:p>
          <a:p>
            <a:pPr lvl="2">
              <a:lnSpc>
                <a:spcPct val="90000"/>
              </a:lnSpc>
            </a:pPr>
            <a:r>
              <a:rPr lang="en-US" altLang="en-US" sz="2200"/>
              <a:t>Can exceed 600</a:t>
            </a:r>
            <a:r>
              <a:rPr lang="en-US" altLang="en-US" sz="2200">
                <a:cs typeface="Arial" pitchFamily="34" charset="0"/>
              </a:rPr>
              <a:t>°</a:t>
            </a:r>
            <a:r>
              <a:rPr lang="en-US" altLang="en-US" sz="2200"/>
              <a:t>F</a:t>
            </a:r>
          </a:p>
          <a:p>
            <a:pPr lvl="1">
              <a:lnSpc>
                <a:spcPct val="90000"/>
              </a:lnSpc>
            </a:pPr>
            <a:r>
              <a:rPr lang="en-US" altLang="en-US" sz="2600"/>
              <a:t>Quartz and halogen lights</a:t>
            </a:r>
          </a:p>
          <a:p>
            <a:pPr lvl="1">
              <a:lnSpc>
                <a:spcPct val="90000"/>
              </a:lnSpc>
            </a:pPr>
            <a:r>
              <a:rPr lang="en-US" altLang="en-US" sz="2600"/>
              <a:t>Avoid using protective clothing with low melting points</a:t>
            </a:r>
          </a:p>
          <a:p>
            <a:pPr lvl="2">
              <a:lnSpc>
                <a:spcPct val="90000"/>
              </a:lnSpc>
            </a:pPr>
            <a:r>
              <a:rPr lang="en-US" altLang="en-US" sz="2100"/>
              <a:t>Kleenguard</a:t>
            </a:r>
            <a:r>
              <a:rPr lang="en-US" altLang="en-US" sz="2100" baseline="30000">
                <a:cs typeface="Arial" pitchFamily="34" charset="0"/>
              </a:rPr>
              <a:t>®</a:t>
            </a:r>
            <a:r>
              <a:rPr lang="en-US" altLang="en-US" sz="2100">
                <a:cs typeface="Arial" pitchFamily="34" charset="0"/>
              </a:rPr>
              <a:t> ~300°F</a:t>
            </a:r>
            <a:r>
              <a:rPr lang="en-US" altLang="en-US" sz="210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2100"/>
              <a:t>Tyvek</a:t>
            </a:r>
            <a:r>
              <a:rPr lang="en-US" altLang="en-US" sz="2100" baseline="30000">
                <a:cs typeface="Arial" pitchFamily="34" charset="0"/>
              </a:rPr>
              <a:t>®</a:t>
            </a:r>
            <a:r>
              <a:rPr lang="en-US" altLang="en-US" sz="2100">
                <a:cs typeface="Arial" pitchFamily="34" charset="0"/>
              </a:rPr>
              <a:t> ~275°F</a:t>
            </a:r>
            <a:r>
              <a:rPr lang="en-US" altLang="en-US" sz="210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Drowning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Inspections may have to be performed at: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Offshore oil rigs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Beneath bridge piers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Use appropriate flotation devices as necessary</a:t>
            </a:r>
          </a:p>
        </p:txBody>
      </p:sp>
      <p:sp>
        <p:nvSpPr>
          <p:cNvPr id="143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74738" y="0"/>
            <a:ext cx="6994525" cy="808038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4800">
                <a:solidFill>
                  <a:schemeClr val="bg1"/>
                </a:solidFill>
              </a:rPr>
              <a:t>Other Hazards, cont.</a:t>
            </a:r>
          </a:p>
        </p:txBody>
      </p:sp>
      <p:pic>
        <p:nvPicPr>
          <p:cNvPr id="14346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038600"/>
            <a:ext cx="228600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0A36-37BF-476E-92D1-9C5DEDD6F34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074738" y="0"/>
            <a:ext cx="6994525" cy="808038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>
                <a:solidFill>
                  <a:schemeClr val="bg1"/>
                </a:solidFill>
              </a:rPr>
              <a:t>Beware of Forklifts!</a:t>
            </a:r>
          </a:p>
        </p:txBody>
      </p:sp>
      <p:pic>
        <p:nvPicPr>
          <p:cNvPr id="141107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62800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DD1D-ED36-4469-B545-8B54F4F00C2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“Dropping Bottoms”</a:t>
            </a:r>
          </a:p>
        </p:txBody>
      </p:sp>
      <p:pic>
        <p:nvPicPr>
          <p:cNvPr id="143258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545388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72EF-63A2-4EA6-A55D-1C29E95E3AA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0"/>
            <a:ext cx="6994525" cy="808038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4800">
                <a:solidFill>
                  <a:schemeClr val="bg1"/>
                </a:solidFill>
              </a:rPr>
              <a:t>Electrical Panels</a:t>
            </a:r>
          </a:p>
        </p:txBody>
      </p:sp>
      <p:pic>
        <p:nvPicPr>
          <p:cNvPr id="1413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781800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89349-C8FE-4EA5-9412-14D8EA64683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0"/>
            <a:ext cx="6994525" cy="808038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4800">
                <a:solidFill>
                  <a:schemeClr val="bg1"/>
                </a:solidFill>
              </a:rPr>
              <a:t>Light on Plastic</a:t>
            </a:r>
          </a:p>
        </p:txBody>
      </p:sp>
      <p:pic>
        <p:nvPicPr>
          <p:cNvPr id="1415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8580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843C-4A6C-48DE-A114-0C545AC0284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5488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4800">
                <a:solidFill>
                  <a:schemeClr val="bg1"/>
                </a:solidFill>
              </a:rPr>
              <a:t>Confined Space</a:t>
            </a:r>
          </a:p>
        </p:txBody>
      </p:sp>
      <p:sp>
        <p:nvSpPr>
          <p:cNvPr id="700419" name="Rectangle 3"/>
          <p:cNvSpPr>
            <a:spLocks noChangeArrowheads="1"/>
          </p:cNvSpPr>
          <p:nvPr/>
        </p:nvSpPr>
        <p:spPr bwMode="auto">
          <a:xfrm>
            <a:off x="3278188" y="2084388"/>
            <a:ext cx="5597525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>
              <a:buSzPct val="65000"/>
              <a:buFont typeface="Monotype Sorts" charset="2"/>
              <a:buChar char="n"/>
            </a:pPr>
            <a:r>
              <a:rPr lang="en-US" altLang="en-US" sz="2800">
                <a:latin typeface="Arial" pitchFamily="34" charset="0"/>
              </a:rPr>
              <a:t> Is large enough and configured</a:t>
            </a:r>
          </a:p>
          <a:p>
            <a:pPr lvl="2"/>
            <a:r>
              <a:rPr lang="en-US" altLang="en-US" sz="2800">
                <a:latin typeface="Arial" pitchFamily="34" charset="0"/>
              </a:rPr>
              <a:t>   so that bodily entry can be</a:t>
            </a:r>
          </a:p>
          <a:p>
            <a:pPr lvl="2"/>
            <a:r>
              <a:rPr lang="en-US" altLang="en-US" sz="2800">
                <a:latin typeface="Arial" pitchFamily="34" charset="0"/>
              </a:rPr>
              <a:t>   performed  </a:t>
            </a:r>
            <a:r>
              <a:rPr lang="en-US" altLang="en-US" sz="2800" b="1">
                <a:latin typeface="Arial" pitchFamily="34" charset="0"/>
              </a:rPr>
              <a:t>AND </a:t>
            </a:r>
          </a:p>
          <a:p>
            <a:pPr lvl="2"/>
            <a:endParaRPr lang="en-US" altLang="en-US" sz="2800">
              <a:latin typeface="Arial" pitchFamily="34" charset="0"/>
            </a:endParaRPr>
          </a:p>
          <a:p>
            <a:pPr lvl="2">
              <a:buSzPct val="65000"/>
              <a:buFont typeface="Monotype Sorts" charset="2"/>
              <a:buChar char="n"/>
            </a:pPr>
            <a:r>
              <a:rPr lang="en-US" altLang="en-US" sz="2800">
                <a:latin typeface="Arial" pitchFamily="34" charset="0"/>
              </a:rPr>
              <a:t> Not designed for continuous</a:t>
            </a:r>
          </a:p>
          <a:p>
            <a:pPr lvl="2"/>
            <a:r>
              <a:rPr lang="en-US" altLang="en-US" sz="2800">
                <a:latin typeface="Arial" pitchFamily="34" charset="0"/>
              </a:rPr>
              <a:t>   human occupancy  </a:t>
            </a:r>
            <a:r>
              <a:rPr lang="en-US" altLang="en-US" sz="2800" b="1">
                <a:latin typeface="Arial" pitchFamily="34" charset="0"/>
              </a:rPr>
              <a:t>AND</a:t>
            </a:r>
          </a:p>
          <a:p>
            <a:pPr lvl="2"/>
            <a:endParaRPr lang="en-US" altLang="en-US" sz="2800" b="1">
              <a:latin typeface="Arial" pitchFamily="34" charset="0"/>
            </a:endParaRPr>
          </a:p>
          <a:p>
            <a:pPr lvl="2">
              <a:buSzPct val="65000"/>
              <a:buFont typeface="Monotype Sorts" charset="2"/>
              <a:buChar char="n"/>
            </a:pPr>
            <a:r>
              <a:rPr lang="en-US" altLang="en-US" sz="2800">
                <a:latin typeface="Arial" pitchFamily="34" charset="0"/>
              </a:rPr>
              <a:t>  Has limited or restricted entry</a:t>
            </a:r>
          </a:p>
          <a:p>
            <a:pPr lvl="2"/>
            <a:r>
              <a:rPr lang="en-US" altLang="en-US" sz="2800">
                <a:latin typeface="Arial" pitchFamily="34" charset="0"/>
              </a:rPr>
              <a:t>   or access</a:t>
            </a:r>
          </a:p>
        </p:txBody>
      </p:sp>
      <p:pic>
        <p:nvPicPr>
          <p:cNvPr id="70042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1901825"/>
            <a:ext cx="31877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4034" name="Rectangle 2"/>
          <p:cNvSpPr>
            <a:spLocks noChangeArrowheads="1"/>
          </p:cNvSpPr>
          <p:nvPr/>
        </p:nvSpPr>
        <p:spPr bwMode="auto">
          <a:xfrm>
            <a:off x="2819400" y="685800"/>
            <a:ext cx="362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3600" b="1">
                <a:latin typeface="Times New Roman" pitchFamily="18" charset="0"/>
              </a:rPr>
              <a:t>29 CFR 1910.146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21B41-40D0-40C3-9DB6-D9561911F03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0"/>
            <a:ext cx="6994525" cy="808038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>
                <a:solidFill>
                  <a:schemeClr val="bg1"/>
                </a:solidFill>
              </a:rPr>
              <a:t>Dry Ice – Thermal Hazard</a:t>
            </a:r>
          </a:p>
        </p:txBody>
      </p:sp>
      <p:pic>
        <p:nvPicPr>
          <p:cNvPr id="1417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62800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26128-B539-499D-9A17-CF4E036E746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Elvis has left the building….</a:t>
            </a:r>
          </a:p>
        </p:txBody>
      </p:sp>
      <p:pic>
        <p:nvPicPr>
          <p:cNvPr id="946179" name="Picture 3" descr="CLP0037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9400" y="1371600"/>
            <a:ext cx="3433763" cy="3810000"/>
          </a:xfrm>
        </p:spPr>
      </p:pic>
      <p:sp>
        <p:nvSpPr>
          <p:cNvPr id="946180" name="Rectangle 4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7088" dir="2963922" algn="ctr" rotWithShape="0">
                    <a:srgbClr val="000066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660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8E3A-3C3D-41EE-B4E5-53CC5BEB042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1925"/>
            <a:ext cx="8229600" cy="725488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4800">
                <a:solidFill>
                  <a:schemeClr val="bg1"/>
                </a:solidFill>
              </a:rPr>
              <a:t>Oxygen Deficiency</a:t>
            </a:r>
          </a:p>
        </p:txBody>
      </p:sp>
      <p:sp>
        <p:nvSpPr>
          <p:cNvPr id="1402883" name="Rectangle 3"/>
          <p:cNvSpPr>
            <a:spLocks noChangeArrowheads="1"/>
          </p:cNvSpPr>
          <p:nvPr/>
        </p:nvSpPr>
        <p:spPr bwMode="auto">
          <a:xfrm>
            <a:off x="533400" y="1676400"/>
            <a:ext cx="8183563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>
              <a:buSzPct val="65000"/>
              <a:buFont typeface="Monotype Sorts" charset="2"/>
              <a:buChar char="n"/>
            </a:pPr>
            <a:r>
              <a:rPr lang="en-US" altLang="en-US" sz="3600">
                <a:latin typeface="Arial" pitchFamily="34" charset="0"/>
              </a:rPr>
              <a:t> Poorly ventilated areas</a:t>
            </a:r>
          </a:p>
          <a:p>
            <a:pPr lvl="2">
              <a:buFontTx/>
              <a:buChar char="•"/>
            </a:pPr>
            <a:endParaRPr lang="en-US" altLang="en-US" sz="3600">
              <a:latin typeface="Arial" pitchFamily="34" charset="0"/>
            </a:endParaRPr>
          </a:p>
          <a:p>
            <a:pPr lvl="2">
              <a:buSzPct val="65000"/>
              <a:buFont typeface="Monotype Sorts" charset="2"/>
              <a:buChar char="n"/>
            </a:pPr>
            <a:r>
              <a:rPr lang="en-US" altLang="en-US" sz="3600">
                <a:latin typeface="Arial" pitchFamily="34" charset="0"/>
              </a:rPr>
              <a:t> Chemical/gas/sewer lines</a:t>
            </a:r>
          </a:p>
          <a:p>
            <a:pPr lvl="2"/>
            <a:endParaRPr lang="en-US" altLang="en-US" sz="3600">
              <a:latin typeface="Arial" pitchFamily="34" charset="0"/>
            </a:endParaRPr>
          </a:p>
          <a:p>
            <a:pPr lvl="2">
              <a:buSzPct val="65000"/>
              <a:buFont typeface="Monotype Sorts" charset="2"/>
              <a:buChar char="n"/>
            </a:pPr>
            <a:r>
              <a:rPr lang="en-US" altLang="en-US" sz="3600">
                <a:latin typeface="Arial" pitchFamily="34" charset="0"/>
              </a:rPr>
              <a:t> Kerosene heaters</a:t>
            </a:r>
          </a:p>
          <a:p>
            <a:pPr lvl="2"/>
            <a:endParaRPr lang="en-US" altLang="en-US" sz="3600">
              <a:latin typeface="Arial" pitchFamily="34" charset="0"/>
            </a:endParaRPr>
          </a:p>
          <a:p>
            <a:pPr lvl="2">
              <a:buSzPct val="65000"/>
              <a:buFont typeface="Monotype Sorts" charset="2"/>
              <a:buChar char="n"/>
            </a:pPr>
            <a:r>
              <a:rPr lang="en-US" altLang="en-US" sz="3600">
                <a:latin typeface="Arial" pitchFamily="34" charset="0"/>
              </a:rPr>
              <a:t> Dry ice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EDE0D-3491-4D45-9FBD-529E4BA2523C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14049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543800" cy="547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25488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4800">
                <a:solidFill>
                  <a:schemeClr val="bg1"/>
                </a:solidFill>
              </a:rPr>
              <a:t>Sewer Line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EC24C-4CE6-4DA9-AA78-0B1B106BA0C5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140698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5" y="1219200"/>
            <a:ext cx="71532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13"/>
            <a:ext cx="8229600" cy="725487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>
                <a:solidFill>
                  <a:schemeClr val="bg1"/>
                </a:solidFill>
              </a:rPr>
              <a:t>Dry Ice – Oxygen Displacement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0A2F-D03F-47FE-A05B-F595A4EE999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25488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4800">
                <a:solidFill>
                  <a:schemeClr val="bg1"/>
                </a:solidFill>
              </a:rPr>
              <a:t>Floating Roof Tank</a:t>
            </a:r>
          </a:p>
        </p:txBody>
      </p:sp>
      <p:pic>
        <p:nvPicPr>
          <p:cNvPr id="1409030" name="Picture 6" descr="110715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096000" cy="4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3B05E-6FB8-4928-935F-02F66B43283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76200"/>
            <a:ext cx="8093075" cy="606425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>
                <a:solidFill>
                  <a:schemeClr val="bg1"/>
                </a:solidFill>
              </a:rPr>
              <a:t>Examples of Confined Spaces</a:t>
            </a:r>
          </a:p>
        </p:txBody>
      </p:sp>
      <p:sp>
        <p:nvSpPr>
          <p:cNvPr id="701443" name="Rectangle 3"/>
          <p:cNvSpPr>
            <a:spLocks noChangeArrowheads="1"/>
          </p:cNvSpPr>
          <p:nvPr/>
        </p:nvSpPr>
        <p:spPr bwMode="auto">
          <a:xfrm>
            <a:off x="0" y="1143000"/>
            <a:ext cx="436403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SzPct val="65000"/>
              <a:buFont typeface="Monotype Sorts" charset="2"/>
              <a:buChar char="n"/>
            </a:pPr>
            <a:r>
              <a:rPr lang="en-US" altLang="en-US" sz="4000">
                <a:latin typeface="Times New Roman" pitchFamily="18" charset="0"/>
              </a:rPr>
              <a:t>  </a:t>
            </a:r>
            <a:r>
              <a:rPr lang="en-US" altLang="en-US" sz="3600">
                <a:latin typeface="Arial" pitchFamily="34" charset="0"/>
              </a:rPr>
              <a:t>Storage Vessels</a:t>
            </a: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 sz="3600">
                <a:latin typeface="Arial" pitchFamily="34" charset="0"/>
              </a:rPr>
              <a:t>  Furnaces</a:t>
            </a: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 sz="3600">
                <a:latin typeface="Arial" pitchFamily="34" charset="0"/>
              </a:rPr>
              <a:t>  Tanks</a:t>
            </a: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 sz="3600">
                <a:latin typeface="Arial" pitchFamily="34" charset="0"/>
              </a:rPr>
              <a:t>  Aircraft Fuel Cells</a:t>
            </a: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 sz="3600">
                <a:latin typeface="Arial" pitchFamily="34" charset="0"/>
              </a:rPr>
              <a:t>  Railroad Tankcars</a:t>
            </a: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 sz="3600">
                <a:latin typeface="Arial" pitchFamily="34" charset="0"/>
              </a:rPr>
              <a:t>  Vats</a:t>
            </a: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 sz="3600">
                <a:latin typeface="Arial" pitchFamily="34" charset="0"/>
              </a:rPr>
              <a:t>  Pipelines</a:t>
            </a: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 sz="3600">
                <a:latin typeface="Arial" pitchFamily="34" charset="0"/>
              </a:rPr>
              <a:t>  Trenches</a:t>
            </a: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 sz="3600">
                <a:latin typeface="Arial" pitchFamily="34" charset="0"/>
              </a:rPr>
              <a:t>  Crawlspaces</a:t>
            </a:r>
          </a:p>
        </p:txBody>
      </p:sp>
      <p:pic>
        <p:nvPicPr>
          <p:cNvPr id="7014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494213" cy="37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A6534-5DAC-4B17-A478-72047021E26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06450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4800">
                <a:solidFill>
                  <a:schemeClr val="bg1"/>
                </a:solidFill>
              </a:rPr>
              <a:t>Air Monitoring</a:t>
            </a:r>
          </a:p>
        </p:txBody>
      </p:sp>
      <p:sp>
        <p:nvSpPr>
          <p:cNvPr id="715779" name="Rectangle 3"/>
          <p:cNvSpPr>
            <a:spLocks noChangeArrowheads="1"/>
          </p:cNvSpPr>
          <p:nvPr/>
        </p:nvSpPr>
        <p:spPr bwMode="auto">
          <a:xfrm>
            <a:off x="152400" y="2667000"/>
            <a:ext cx="4114800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buSzPct val="55000"/>
              <a:buFont typeface="Monotype Sorts" charset="2"/>
              <a:buChar char="n"/>
            </a:pPr>
            <a:r>
              <a:rPr lang="en-US" altLang="en-US" sz="3200">
                <a:latin typeface="Times New Roman" pitchFamily="18" charset="0"/>
              </a:rPr>
              <a:t> </a:t>
            </a:r>
            <a:r>
              <a:rPr lang="en-US" altLang="en-US" sz="2800">
                <a:latin typeface="Arial" pitchFamily="34" charset="0"/>
              </a:rPr>
              <a:t>Oxygen content</a:t>
            </a:r>
          </a:p>
          <a:p>
            <a:endParaRPr lang="en-US" altLang="en-US" sz="2800">
              <a:latin typeface="Arial" pitchFamily="34" charset="0"/>
            </a:endParaRP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 sz="2800">
                <a:latin typeface="Arial" pitchFamily="34" charset="0"/>
              </a:rPr>
              <a:t> Flammable gases and</a:t>
            </a:r>
          </a:p>
          <a:p>
            <a:r>
              <a:rPr lang="en-US" altLang="en-US" sz="2800">
                <a:latin typeface="Arial" pitchFamily="34" charset="0"/>
              </a:rPr>
              <a:t>    vapors</a:t>
            </a:r>
          </a:p>
          <a:p>
            <a:endParaRPr lang="en-US" altLang="en-US" sz="2800">
              <a:latin typeface="Arial" pitchFamily="34" charset="0"/>
            </a:endParaRP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 sz="2800">
                <a:latin typeface="Arial" pitchFamily="34" charset="0"/>
              </a:rPr>
              <a:t> Potential toxic air</a:t>
            </a:r>
          </a:p>
          <a:p>
            <a:r>
              <a:rPr lang="en-US" altLang="en-US" sz="2800">
                <a:latin typeface="Arial" pitchFamily="34" charset="0"/>
              </a:rPr>
              <a:t>    contaminants</a:t>
            </a:r>
          </a:p>
        </p:txBody>
      </p:sp>
      <p:sp>
        <p:nvSpPr>
          <p:cNvPr id="715780" name="Rectangle 4"/>
          <p:cNvSpPr>
            <a:spLocks noChangeArrowheads="1"/>
          </p:cNvSpPr>
          <p:nvPr/>
        </p:nvSpPr>
        <p:spPr bwMode="auto">
          <a:xfrm>
            <a:off x="0" y="1493838"/>
            <a:ext cx="914241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800">
                <a:latin typeface="Arial" pitchFamily="34" charset="0"/>
              </a:rPr>
              <a:t>Prior to entry, test the space with a properly calibrated direct-reading instrument for:</a:t>
            </a:r>
          </a:p>
          <a:p>
            <a:endParaRPr lang="en-US" altLang="en-US" sz="2800">
              <a:latin typeface="Arial" pitchFamily="34" charset="0"/>
            </a:endParaRPr>
          </a:p>
        </p:txBody>
      </p:sp>
      <p:pic>
        <p:nvPicPr>
          <p:cNvPr id="71578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114800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6D9F2-4264-4084-A872-AE940496E34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5488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4000"/>
              <a:t>Permit Required Confined Space</a:t>
            </a:r>
          </a:p>
        </p:txBody>
      </p:sp>
      <p:sp>
        <p:nvSpPr>
          <p:cNvPr id="702467" name="Rectangle 3"/>
          <p:cNvSpPr>
            <a:spLocks noChangeArrowheads="1"/>
          </p:cNvSpPr>
          <p:nvPr/>
        </p:nvSpPr>
        <p:spPr bwMode="auto">
          <a:xfrm>
            <a:off x="130175" y="1766888"/>
            <a:ext cx="7261225" cy="41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65000"/>
              <a:buFont typeface="Monotype Sorts" charset="2"/>
              <a:buChar char="n"/>
            </a:pPr>
            <a:r>
              <a:rPr lang="en-US" altLang="en-US" sz="2800"/>
              <a:t>  </a:t>
            </a:r>
            <a:r>
              <a:rPr lang="en-US" altLang="en-US">
                <a:latin typeface="Arial" pitchFamily="34" charset="0"/>
              </a:rPr>
              <a:t>Contains or has </a:t>
            </a:r>
            <a:r>
              <a:rPr lang="en-US" altLang="en-US" u="sng">
                <a:latin typeface="Arial" pitchFamily="34" charset="0"/>
              </a:rPr>
              <a:t>potential to contain</a:t>
            </a:r>
            <a:r>
              <a:rPr lang="en-US" altLang="en-US">
                <a:latin typeface="Arial" pitchFamily="34" charset="0"/>
              </a:rPr>
              <a:t> a </a:t>
            </a:r>
          </a:p>
          <a:p>
            <a:r>
              <a:rPr lang="en-US" altLang="en-US">
                <a:latin typeface="Arial" pitchFamily="34" charset="0"/>
              </a:rPr>
              <a:t>    hazardous atmosphere </a:t>
            </a:r>
            <a:r>
              <a:rPr lang="en-US" altLang="en-US" b="1">
                <a:latin typeface="Arial" pitchFamily="34" charset="0"/>
              </a:rPr>
              <a:t>OR</a:t>
            </a: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>
                <a:latin typeface="Arial" pitchFamily="34" charset="0"/>
              </a:rPr>
              <a:t>  Contains a material that has the potential for</a:t>
            </a:r>
          </a:p>
          <a:p>
            <a:r>
              <a:rPr lang="en-US" altLang="en-US">
                <a:latin typeface="Arial" pitchFamily="34" charset="0"/>
              </a:rPr>
              <a:t>    engulfment </a:t>
            </a:r>
            <a:r>
              <a:rPr lang="en-US" altLang="en-US" b="1">
                <a:latin typeface="Arial" pitchFamily="34" charset="0"/>
              </a:rPr>
              <a:t>OR</a:t>
            </a:r>
            <a:endParaRPr lang="en-US" altLang="en-US">
              <a:latin typeface="Arial" pitchFamily="34" charset="0"/>
            </a:endParaRP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>
                <a:latin typeface="Arial" pitchFamily="34" charset="0"/>
              </a:rPr>
              <a:t>  Has an internal configuration that an entrant</a:t>
            </a:r>
          </a:p>
          <a:p>
            <a:r>
              <a:rPr lang="en-US" altLang="en-US">
                <a:latin typeface="Arial" pitchFamily="34" charset="0"/>
              </a:rPr>
              <a:t>   could be trapped or asphyxiated by inwardly</a:t>
            </a:r>
          </a:p>
          <a:p>
            <a:r>
              <a:rPr lang="en-US" altLang="en-US">
                <a:latin typeface="Arial" pitchFamily="34" charset="0"/>
              </a:rPr>
              <a:t>   converging walls or by a floor that slopes</a:t>
            </a:r>
          </a:p>
          <a:p>
            <a:r>
              <a:rPr lang="en-US" altLang="en-US">
                <a:latin typeface="Arial" pitchFamily="34" charset="0"/>
              </a:rPr>
              <a:t>   downward and tapers to a smaller cross-</a:t>
            </a:r>
          </a:p>
          <a:p>
            <a:r>
              <a:rPr lang="en-US" altLang="en-US">
                <a:latin typeface="Arial" pitchFamily="34" charset="0"/>
              </a:rPr>
              <a:t>   section </a:t>
            </a:r>
            <a:r>
              <a:rPr lang="en-US" altLang="en-US" b="1">
                <a:latin typeface="Arial" pitchFamily="34" charset="0"/>
              </a:rPr>
              <a:t>OR</a:t>
            </a:r>
          </a:p>
          <a:p>
            <a:pPr>
              <a:buSzPct val="65000"/>
              <a:buFont typeface="Monotype Sorts" charset="2"/>
              <a:buChar char="n"/>
            </a:pPr>
            <a:r>
              <a:rPr lang="en-US" altLang="en-US">
                <a:latin typeface="Arial" pitchFamily="34" charset="0"/>
              </a:rPr>
              <a:t>  Contains any other recognized serious safety </a:t>
            </a:r>
          </a:p>
          <a:p>
            <a:r>
              <a:rPr lang="en-US" altLang="en-US">
                <a:latin typeface="Arial" pitchFamily="34" charset="0"/>
              </a:rPr>
              <a:t>   or health hazard</a:t>
            </a:r>
          </a:p>
        </p:txBody>
      </p:sp>
      <p:pic>
        <p:nvPicPr>
          <p:cNvPr id="7024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2095500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10">
      <a:dk1>
        <a:srgbClr val="FFFFFF"/>
      </a:dk1>
      <a:lt1>
        <a:srgbClr val="FFFFFF"/>
      </a:lt1>
      <a:dk2>
        <a:srgbClr val="E5FFFF"/>
      </a:dk2>
      <a:lt2>
        <a:srgbClr val="003366"/>
      </a:lt2>
      <a:accent1>
        <a:srgbClr val="009999"/>
      </a:accent1>
      <a:accent2>
        <a:srgbClr val="336699"/>
      </a:accent2>
      <a:accent3>
        <a:srgbClr val="FFFFFF"/>
      </a:accent3>
      <a:accent4>
        <a:srgbClr val="DADADA"/>
      </a:accent4>
      <a:accent5>
        <a:srgbClr val="AACACA"/>
      </a:accent5>
      <a:accent6>
        <a:srgbClr val="2D5C8A"/>
      </a:accent6>
      <a:hlink>
        <a:srgbClr val="FFFF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FFFFFF"/>
        </a:dk1>
        <a:lt1>
          <a:srgbClr val="FFFFFF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FFFFFF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10">
        <a:dk1>
          <a:srgbClr val="FFFFFF"/>
        </a:dk1>
        <a:lt1>
          <a:srgbClr val="FFFFFF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FFFFFF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FF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APTI 350 Slides Chapter 5 11818</Template>
  <TotalTime>4656</TotalTime>
  <Words>856</Words>
  <Application>Microsoft Office PowerPoint</Application>
  <PresentationFormat>On-screen Show (4:3)</PresentationFormat>
  <Paragraphs>175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Textured</vt:lpstr>
      <vt:lpstr>Other Considerations</vt:lpstr>
      <vt:lpstr>Confined Space</vt:lpstr>
      <vt:lpstr>Oxygen Deficiency</vt:lpstr>
      <vt:lpstr>Sewer Line</vt:lpstr>
      <vt:lpstr>Dry Ice – Oxygen Displacement</vt:lpstr>
      <vt:lpstr>Floating Roof Tank</vt:lpstr>
      <vt:lpstr>Examples of Confined Spaces</vt:lpstr>
      <vt:lpstr>Air Monitoring</vt:lpstr>
      <vt:lpstr>Permit Required Confined Space</vt:lpstr>
      <vt:lpstr>People Die in Confine Spaces Because They:</vt:lpstr>
      <vt:lpstr>Rescuers Become Victims</vt:lpstr>
      <vt:lpstr>Fire Protection</vt:lpstr>
      <vt:lpstr>PowerPoint Presentation</vt:lpstr>
      <vt:lpstr>Other Hazards</vt:lpstr>
      <vt:lpstr>Other Hazards, cont.</vt:lpstr>
      <vt:lpstr>Beware of Forklifts!</vt:lpstr>
      <vt:lpstr>“Dropping Bottoms”</vt:lpstr>
      <vt:lpstr>Electrical Panels</vt:lpstr>
      <vt:lpstr>Light on Plastic</vt:lpstr>
      <vt:lpstr>Dry Ice – Thermal Hazard</vt:lpstr>
      <vt:lpstr>Elvis has left the building….</vt:lpstr>
    </vt:vector>
  </TitlesOfParts>
  <Company>The Environmental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Sec. 9 Other Safety Issues</dc:title>
  <dc:creator>Tom Laubenthal &amp; Dave Hogue</dc:creator>
  <cp:lastModifiedBy>John Hornback</cp:lastModifiedBy>
  <cp:revision>84</cp:revision>
  <cp:lastPrinted>1999-07-08T14:27:46Z</cp:lastPrinted>
  <dcterms:created xsi:type="dcterms:W3CDTF">1999-07-07T19:08:17Z</dcterms:created>
  <dcterms:modified xsi:type="dcterms:W3CDTF">2015-04-01T02:05:41Z</dcterms:modified>
</cp:coreProperties>
</file>