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tags/tag59.xml" ContentType="application/vnd.openxmlformats-officedocument.presentationml.tags+xml"/>
  <Override PartName="/ppt/notesSlides/notesSlide58.xml" ContentType="application/vnd.openxmlformats-officedocument.presentationml.notesSlide+xml"/>
  <Override PartName="/ppt/tags/tag60.xml" ContentType="application/vnd.openxmlformats-officedocument.presentationml.tags+xml"/>
  <Override PartName="/ppt/notesSlides/notesSlide59.xml" ContentType="application/vnd.openxmlformats-officedocument.presentationml.notesSlide+xml"/>
  <Override PartName="/ppt/tags/tag61.xml" ContentType="application/vnd.openxmlformats-officedocument.presentationml.tags+xml"/>
  <Override PartName="/ppt/notesSlides/notesSlide60.xml" ContentType="application/vnd.openxmlformats-officedocument.presentationml.notesSlide+xml"/>
  <Override PartName="/ppt/tags/tag62.xml" ContentType="application/vnd.openxmlformats-officedocument.presentationml.tags+xml"/>
  <Override PartName="/ppt/notesSlides/notesSlide61.xml" ContentType="application/vnd.openxmlformats-officedocument.presentationml.notesSlide+xml"/>
  <Override PartName="/ppt/tags/tag63.xml" ContentType="application/vnd.openxmlformats-officedocument.presentationml.tags+xml"/>
  <Override PartName="/ppt/notesSlides/notesSlide62.xml" ContentType="application/vnd.openxmlformats-officedocument.presentationml.notesSlide+xml"/>
  <Override PartName="/ppt/tags/tag64.xml" ContentType="application/vnd.openxmlformats-officedocument.presentationml.tags+xml"/>
  <Override PartName="/ppt/notesSlides/notesSlide63.xml" ContentType="application/vnd.openxmlformats-officedocument.presentationml.notesSlide+xml"/>
  <Override PartName="/ppt/tags/tag65.xml" ContentType="application/vnd.openxmlformats-officedocument.presentationml.tags+xml"/>
  <Override PartName="/ppt/notesSlides/notesSlide64.xml" ContentType="application/vnd.openxmlformats-officedocument.presentationml.notesSlide+xml"/>
  <Override PartName="/ppt/tags/tag66.xml" ContentType="application/vnd.openxmlformats-officedocument.presentationml.tags+xml"/>
  <Override PartName="/ppt/notesSlides/notesSlide65.xml" ContentType="application/vnd.openxmlformats-officedocument.presentationml.notesSlide+xml"/>
  <Override PartName="/ppt/tags/tag67.xml" ContentType="application/vnd.openxmlformats-officedocument.presentationml.tags+xml"/>
  <Override PartName="/ppt/notesSlides/notesSlide66.xml" ContentType="application/vnd.openxmlformats-officedocument.presentationml.notesSlide+xml"/>
  <Override PartName="/ppt/tags/tag68.xml" ContentType="application/vnd.openxmlformats-officedocument.presentationml.tags+xml"/>
  <Override PartName="/ppt/notesSlides/notesSlide67.xml" ContentType="application/vnd.openxmlformats-officedocument.presentationml.notesSlide+xml"/>
  <Override PartName="/ppt/tags/tag69.xml" ContentType="application/vnd.openxmlformats-officedocument.presentationml.tags+xml"/>
  <Override PartName="/ppt/notesSlides/notesSlide68.xml" ContentType="application/vnd.openxmlformats-officedocument.presentationml.notesSlide+xml"/>
  <Override PartName="/ppt/tags/tag70.xml" ContentType="application/vnd.openxmlformats-officedocument.presentationml.tags+xml"/>
  <Override PartName="/ppt/notesSlides/notesSlide69.xml" ContentType="application/vnd.openxmlformats-officedocument.presentationml.notesSlide+xml"/>
  <Override PartName="/ppt/tags/tag71.xml" ContentType="application/vnd.openxmlformats-officedocument.presentationml.tags+xml"/>
  <Override PartName="/ppt/notesSlides/notesSlide70.xml" ContentType="application/vnd.openxmlformats-officedocument.presentationml.notesSlide+xml"/>
  <Override PartName="/ppt/tags/tag72.xml" ContentType="application/vnd.openxmlformats-officedocument.presentationml.tags+xml"/>
  <Override PartName="/ppt/notesSlides/notesSlide71.xml" ContentType="application/vnd.openxmlformats-officedocument.presentationml.notesSlide+xml"/>
  <Override PartName="/ppt/tags/tag73.xml" ContentType="application/vnd.openxmlformats-officedocument.presentationml.tags+xml"/>
  <Override PartName="/ppt/notesSlides/notesSlide72.xml" ContentType="application/vnd.openxmlformats-officedocument.presentationml.notesSlide+xml"/>
  <Override PartName="/ppt/tags/tag74.xml" ContentType="application/vnd.openxmlformats-officedocument.presentationml.tags+xml"/>
  <Override PartName="/ppt/notesSlides/notesSlide73.xml" ContentType="application/vnd.openxmlformats-officedocument.presentationml.notesSlide+xml"/>
  <Override PartName="/ppt/tags/tag75.xml" ContentType="application/vnd.openxmlformats-officedocument.presentationml.tags+xml"/>
  <Override PartName="/ppt/notesSlides/notesSlide74.xml" ContentType="application/vnd.openxmlformats-officedocument.presentationml.notesSlide+xml"/>
  <Override PartName="/ppt/tags/tag76.xml" ContentType="application/vnd.openxmlformats-officedocument.presentationml.tags+xml"/>
  <Override PartName="/ppt/notesSlides/notesSlide75.xml" ContentType="application/vnd.openxmlformats-officedocument.presentationml.notesSlide+xml"/>
  <Override PartName="/ppt/tags/tag77.xml" ContentType="application/vnd.openxmlformats-officedocument.presentationml.tags+xml"/>
  <Override PartName="/ppt/notesSlides/notesSlide76.xml" ContentType="application/vnd.openxmlformats-officedocument.presentationml.notesSlide+xml"/>
  <Override PartName="/ppt/tags/tag78.xml" ContentType="application/vnd.openxmlformats-officedocument.presentationml.tags+xml"/>
  <Override PartName="/ppt/notesSlides/notesSlide77.xml" ContentType="application/vnd.openxmlformats-officedocument.presentationml.notesSlide+xml"/>
  <Override PartName="/ppt/tags/tag79.xml" ContentType="application/vnd.openxmlformats-officedocument.presentationml.tags+xml"/>
  <Override PartName="/ppt/notesSlides/notesSlide78.xml" ContentType="application/vnd.openxmlformats-officedocument.presentationml.notesSlide+xml"/>
  <Override PartName="/ppt/tags/tag80.xml" ContentType="application/vnd.openxmlformats-officedocument.presentationml.tags+xml"/>
  <Override PartName="/ppt/notesSlides/notesSlide79.xml" ContentType="application/vnd.openxmlformats-officedocument.presentationml.notesSlide+xml"/>
  <Override PartName="/ppt/tags/tag81.xml" ContentType="application/vnd.openxmlformats-officedocument.presentationml.tags+xml"/>
  <Override PartName="/ppt/notesSlides/notesSlide80.xml" ContentType="application/vnd.openxmlformats-officedocument.presentationml.notesSlide+xml"/>
  <Override PartName="/ppt/tags/tag82.xml" ContentType="application/vnd.openxmlformats-officedocument.presentationml.tags+xml"/>
  <Override PartName="/ppt/notesSlides/notesSlide81.xml" ContentType="application/vnd.openxmlformats-officedocument.presentationml.notesSlide+xml"/>
  <Override PartName="/ppt/tags/tag83.xml" ContentType="application/vnd.openxmlformats-officedocument.presentationml.tags+xml"/>
  <Override PartName="/ppt/notesSlides/notesSlide82.xml" ContentType="application/vnd.openxmlformats-officedocument.presentationml.notesSlide+xml"/>
  <Override PartName="/ppt/tags/tag84.xml" ContentType="application/vnd.openxmlformats-officedocument.presentationml.tags+xml"/>
  <Override PartName="/ppt/notesSlides/notesSlide83.xml" ContentType="application/vnd.openxmlformats-officedocument.presentationml.notesSlide+xml"/>
  <Override PartName="/ppt/tags/tag85.xml" ContentType="application/vnd.openxmlformats-officedocument.presentationml.tags+xml"/>
  <Override PartName="/ppt/notesSlides/notesSlide84.xml" ContentType="application/vnd.openxmlformats-officedocument.presentationml.notesSlide+xml"/>
  <Override PartName="/ppt/tags/tag86.xml" ContentType="application/vnd.openxmlformats-officedocument.presentationml.tags+xml"/>
  <Override PartName="/ppt/notesSlides/notesSlide85.xml" ContentType="application/vnd.openxmlformats-officedocument.presentationml.notesSlide+xml"/>
  <Override PartName="/ppt/tags/tag87.xml" ContentType="application/vnd.openxmlformats-officedocument.presentationml.tags+xml"/>
  <Override PartName="/ppt/notesSlides/notesSlide86.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87.xml" ContentType="application/vnd.openxmlformats-officedocument.presentationml.notesSlide+xml"/>
  <Override PartName="/ppt/tags/tag90.xml" ContentType="application/vnd.openxmlformats-officedocument.presentationml.tags+xml"/>
  <Override PartName="/ppt/notesSlides/notesSlide88.xml" ContentType="application/vnd.openxmlformats-officedocument.presentationml.notesSlide+xml"/>
  <Override PartName="/ppt/tags/tag91.xml" ContentType="application/vnd.openxmlformats-officedocument.presentationml.tags+xml"/>
  <Override PartName="/ppt/notesSlides/notesSlide89.xml" ContentType="application/vnd.openxmlformats-officedocument.presentationml.notesSlide+xml"/>
  <Override PartName="/ppt/tags/tag92.xml" ContentType="application/vnd.openxmlformats-officedocument.presentationml.tags+xml"/>
  <Override PartName="/ppt/notesSlides/notesSlide90.xml" ContentType="application/vnd.openxmlformats-officedocument.presentationml.notesSlide+xml"/>
  <Override PartName="/ppt/tags/tag93.xml" ContentType="application/vnd.openxmlformats-officedocument.presentationml.tags+xml"/>
  <Override PartName="/ppt/notesSlides/notesSlide91.xml" ContentType="application/vnd.openxmlformats-officedocument.presentationml.notesSlide+xml"/>
  <Override PartName="/ppt/tags/tag94.xml" ContentType="application/vnd.openxmlformats-officedocument.presentationml.tags+xml"/>
  <Override PartName="/ppt/notesSlides/notesSlide92.xml" ContentType="application/vnd.openxmlformats-officedocument.presentationml.notesSlide+xml"/>
  <Override PartName="/ppt/tags/tag95.xml" ContentType="application/vnd.openxmlformats-officedocument.presentationml.tags+xml"/>
  <Override PartName="/ppt/notesSlides/notesSlide93.xml" ContentType="application/vnd.openxmlformats-officedocument.presentationml.notesSlide+xml"/>
  <Override PartName="/ppt/tags/tag96.xml" ContentType="application/vnd.openxmlformats-officedocument.presentationml.tags+xml"/>
  <Override PartName="/ppt/notesSlides/notesSlide94.xml" ContentType="application/vnd.openxmlformats-officedocument.presentationml.notesSlide+xml"/>
  <Override PartName="/ppt/tags/tag97.xml" ContentType="application/vnd.openxmlformats-officedocument.presentationml.tags+xml"/>
  <Override PartName="/ppt/notesSlides/notesSlide95.xml" ContentType="application/vnd.openxmlformats-officedocument.presentationml.notesSlide+xml"/>
  <Override PartName="/ppt/tags/tag98.xml" ContentType="application/vnd.openxmlformats-officedocument.presentationml.tags+xml"/>
  <Override PartName="/ppt/notesSlides/notesSlide96.xml" ContentType="application/vnd.openxmlformats-officedocument.presentationml.notesSlide+xml"/>
  <Override PartName="/ppt/tags/tag99.xml" ContentType="application/vnd.openxmlformats-officedocument.presentationml.tags+xml"/>
  <Override PartName="/ppt/notesSlides/notesSlide97.xml" ContentType="application/vnd.openxmlformats-officedocument.presentationml.notesSlide+xml"/>
  <Override PartName="/ppt/tags/tag100.xml" ContentType="application/vnd.openxmlformats-officedocument.presentationml.tags+xml"/>
  <Override PartName="/ppt/notesSlides/notesSlide98.xml" ContentType="application/vnd.openxmlformats-officedocument.presentationml.notesSlide+xml"/>
  <Override PartName="/ppt/tags/tag101.xml" ContentType="application/vnd.openxmlformats-officedocument.presentationml.tags+xml"/>
  <Override PartName="/ppt/notesSlides/notesSlide99.xml" ContentType="application/vnd.openxmlformats-officedocument.presentationml.notesSlide+xml"/>
  <Override PartName="/ppt/tags/tag102.xml" ContentType="application/vnd.openxmlformats-officedocument.presentationml.tags+xml"/>
  <Override PartName="/ppt/notesSlides/notesSlide100.xml" ContentType="application/vnd.openxmlformats-officedocument.presentationml.notesSlide+xml"/>
  <Override PartName="/ppt/tags/tag103.xml" ContentType="application/vnd.openxmlformats-officedocument.presentationml.tags+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104"/>
  </p:notesMasterIdLst>
  <p:handoutMasterIdLst>
    <p:handoutMasterId r:id="rId105"/>
  </p:handoutMasterIdLst>
  <p:sldIdLst>
    <p:sldId id="377" r:id="rId2"/>
    <p:sldId id="258" r:id="rId3"/>
    <p:sldId id="379" r:id="rId4"/>
    <p:sldId id="378" r:id="rId5"/>
    <p:sldId id="384" r:id="rId6"/>
    <p:sldId id="385" r:id="rId7"/>
    <p:sldId id="386" r:id="rId8"/>
    <p:sldId id="387" r:id="rId9"/>
    <p:sldId id="288" r:id="rId10"/>
    <p:sldId id="448" r:id="rId11"/>
    <p:sldId id="388" r:id="rId12"/>
    <p:sldId id="389" r:id="rId13"/>
    <p:sldId id="390" r:id="rId14"/>
    <p:sldId id="347" r:id="rId15"/>
    <p:sldId id="391" r:id="rId16"/>
    <p:sldId id="257" r:id="rId17"/>
    <p:sldId id="354" r:id="rId18"/>
    <p:sldId id="281" r:id="rId19"/>
    <p:sldId id="412" r:id="rId20"/>
    <p:sldId id="392" r:id="rId21"/>
    <p:sldId id="449" r:id="rId22"/>
    <p:sldId id="393" r:id="rId23"/>
    <p:sldId id="394" r:id="rId24"/>
    <p:sldId id="395" r:id="rId25"/>
    <p:sldId id="396" r:id="rId26"/>
    <p:sldId id="397" r:id="rId27"/>
    <p:sldId id="398" r:id="rId28"/>
    <p:sldId id="399" r:id="rId29"/>
    <p:sldId id="400" r:id="rId30"/>
    <p:sldId id="322" r:id="rId31"/>
    <p:sldId id="286" r:id="rId32"/>
    <p:sldId id="353" r:id="rId33"/>
    <p:sldId id="292" r:id="rId34"/>
    <p:sldId id="294" r:id="rId35"/>
    <p:sldId id="293" r:id="rId36"/>
    <p:sldId id="333" r:id="rId37"/>
    <p:sldId id="331" r:id="rId38"/>
    <p:sldId id="332" r:id="rId39"/>
    <p:sldId id="344" r:id="rId40"/>
    <p:sldId id="345" r:id="rId41"/>
    <p:sldId id="346" r:id="rId42"/>
    <p:sldId id="383" r:id="rId43"/>
    <p:sldId id="403" r:id="rId44"/>
    <p:sldId id="404" r:id="rId45"/>
    <p:sldId id="405" r:id="rId46"/>
    <p:sldId id="406" r:id="rId47"/>
    <p:sldId id="413" r:id="rId48"/>
    <p:sldId id="407" r:id="rId49"/>
    <p:sldId id="408" r:id="rId50"/>
    <p:sldId id="409" r:id="rId51"/>
    <p:sldId id="410" r:id="rId52"/>
    <p:sldId id="411" r:id="rId53"/>
    <p:sldId id="402" r:id="rId54"/>
    <p:sldId id="376" r:id="rId55"/>
    <p:sldId id="356" r:id="rId56"/>
    <p:sldId id="414" r:id="rId57"/>
    <p:sldId id="415" r:id="rId58"/>
    <p:sldId id="374" r:id="rId59"/>
    <p:sldId id="416" r:id="rId60"/>
    <p:sldId id="417" r:id="rId61"/>
    <p:sldId id="418" r:id="rId62"/>
    <p:sldId id="419" r:id="rId63"/>
    <p:sldId id="420" r:id="rId64"/>
    <p:sldId id="421" r:id="rId65"/>
    <p:sldId id="422" r:id="rId66"/>
    <p:sldId id="423" r:id="rId67"/>
    <p:sldId id="450" r:id="rId68"/>
    <p:sldId id="358" r:id="rId69"/>
    <p:sldId id="424" r:id="rId70"/>
    <p:sldId id="426" r:id="rId71"/>
    <p:sldId id="428" r:id="rId72"/>
    <p:sldId id="429" r:id="rId73"/>
    <p:sldId id="363" r:id="rId74"/>
    <p:sldId id="427" r:id="rId75"/>
    <p:sldId id="364" r:id="rId76"/>
    <p:sldId id="366" r:id="rId77"/>
    <p:sldId id="430" r:id="rId78"/>
    <p:sldId id="368" r:id="rId79"/>
    <p:sldId id="451" r:id="rId80"/>
    <p:sldId id="369" r:id="rId81"/>
    <p:sldId id="370" r:id="rId82"/>
    <p:sldId id="431" r:id="rId83"/>
    <p:sldId id="432" r:id="rId84"/>
    <p:sldId id="433" r:id="rId85"/>
    <p:sldId id="434" r:id="rId86"/>
    <p:sldId id="452" r:id="rId87"/>
    <p:sldId id="435" r:id="rId88"/>
    <p:sldId id="436" r:id="rId89"/>
    <p:sldId id="453" r:id="rId90"/>
    <p:sldId id="437" r:id="rId91"/>
    <p:sldId id="438" r:id="rId92"/>
    <p:sldId id="439" r:id="rId93"/>
    <p:sldId id="440" r:id="rId94"/>
    <p:sldId id="441" r:id="rId95"/>
    <p:sldId id="314" r:id="rId96"/>
    <p:sldId id="442" r:id="rId97"/>
    <p:sldId id="443" r:id="rId98"/>
    <p:sldId id="444" r:id="rId99"/>
    <p:sldId id="445" r:id="rId100"/>
    <p:sldId id="373" r:id="rId101"/>
    <p:sldId id="447" r:id="rId102"/>
    <p:sldId id="343" r:id="rId103"/>
  </p:sldIdLst>
  <p:sldSz cx="9144000" cy="6858000" type="screen4x3"/>
  <p:notesSz cx="6858000" cy="9296400"/>
  <p:custDataLst>
    <p:tags r:id="rId106"/>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FF"/>
    <a:srgbClr val="BAEEFA"/>
    <a:srgbClr val="FF0000"/>
    <a:srgbClr val="996600"/>
    <a:srgbClr val="FF9900"/>
    <a:srgbClr val="663300"/>
    <a:srgbClr val="894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93" autoAdjust="0"/>
    <p:restoredTop sz="91206" autoAdjust="0"/>
  </p:normalViewPr>
  <p:slideViewPr>
    <p:cSldViewPr>
      <p:cViewPr>
        <p:scale>
          <a:sx n="113" d="100"/>
          <a:sy n="113" d="100"/>
        </p:scale>
        <p:origin x="-15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0338"/>
    </p:cViewPr>
  </p:sorterViewPr>
  <p:notesViewPr>
    <p:cSldViewPr>
      <p:cViewPr>
        <p:scale>
          <a:sx n="100" d="100"/>
          <a:sy n="100" d="100"/>
        </p:scale>
        <p:origin x="-864" y="170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6513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4515" name="Rectangle 3"/>
          <p:cNvSpPr>
            <a:spLocks noGrp="1" noChangeArrowheads="1"/>
          </p:cNvSpPr>
          <p:nvPr>
            <p:ph type="dt" sz="quarter" idx="1"/>
          </p:nvPr>
        </p:nvSpPr>
        <p:spPr bwMode="auto">
          <a:xfrm>
            <a:off x="3886200" y="0"/>
            <a:ext cx="2971800" cy="46513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4516" name="Rectangle 4"/>
          <p:cNvSpPr>
            <a:spLocks noGrp="1" noChangeArrowheads="1"/>
          </p:cNvSpPr>
          <p:nvPr>
            <p:ph type="ftr" sz="quarter" idx="2"/>
          </p:nvPr>
        </p:nvSpPr>
        <p:spPr bwMode="auto">
          <a:xfrm>
            <a:off x="0" y="8831263"/>
            <a:ext cx="2971800" cy="465137"/>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4517" name="Rectangle 5"/>
          <p:cNvSpPr>
            <a:spLocks noGrp="1" noChangeArrowheads="1"/>
          </p:cNvSpPr>
          <p:nvPr>
            <p:ph type="sldNum" sz="quarter" idx="3"/>
          </p:nvPr>
        </p:nvSpPr>
        <p:spPr bwMode="auto">
          <a:xfrm>
            <a:off x="3886200" y="8831263"/>
            <a:ext cx="2971800" cy="465137"/>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E4727C6-6FB5-49FB-93CE-1DB557AAD43A}" type="slidenum">
              <a:rPr lang="en-US"/>
              <a:pPr>
                <a:defRPr/>
              </a:pPr>
              <a:t>‹#›</a:t>
            </a:fld>
            <a:endParaRPr lang="en-US"/>
          </a:p>
        </p:txBody>
      </p:sp>
    </p:spTree>
    <p:extLst>
      <p:ext uri="{BB962C8B-B14F-4D97-AF65-F5344CB8AC3E}">
        <p14:creationId xmlns:p14="http://schemas.microsoft.com/office/powerpoint/2010/main" val="2547822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906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This section is a detailed treatment of how samples are obtained and analyzed to determine if building materials are asbestos-containing.</a:t>
            </a:r>
          </a:p>
          <a:p>
            <a:r>
              <a:rPr lang="en-US" altLang="en-US" sz="1000" dirty="0" smtClean="0"/>
              <a:t>Instructors unfamiliar with the details of this chapter should read the notebook material in advance of presenting this section.</a:t>
            </a:r>
          </a:p>
          <a:p>
            <a:r>
              <a:rPr lang="en-US" altLang="en-US" sz="1000" dirty="0" smtClean="0"/>
              <a:t>In this course we talk about two kinds of inspectors; asbestos inspectors and regulatory inspectors. </a:t>
            </a:r>
          </a:p>
          <a:p>
            <a:r>
              <a:rPr lang="en-US" altLang="en-US" sz="1000" dirty="0" smtClean="0"/>
              <a:t>Asbestos inspectors are those individuals who have taken a 3-day AHERA asbestos inspector course, passed an exam, and can prove certification and in some states, licensing.</a:t>
            </a:r>
          </a:p>
          <a:p>
            <a:r>
              <a:rPr lang="en-US" altLang="en-US" sz="1000" dirty="0" smtClean="0"/>
              <a:t>Regulatory inspectors are representatives of local, state and federal agencies who visit project sites to determine compliance.</a:t>
            </a:r>
          </a:p>
          <a:p>
            <a:r>
              <a:rPr lang="en-US" altLang="en-US" sz="1000" dirty="0" smtClean="0"/>
              <a:t>The following point should be made very clear:</a:t>
            </a:r>
          </a:p>
          <a:p>
            <a:r>
              <a:rPr lang="en-US" altLang="en-US" sz="1000" dirty="0" smtClean="0"/>
              <a:t>Asbestos inspections must be performed in advance of demolition/renovation activities by an AHERA-accredited asbestos inspector.</a:t>
            </a:r>
          </a:p>
          <a:p>
            <a:r>
              <a:rPr lang="en-US" altLang="en-US" sz="1000" dirty="0" smtClean="0"/>
              <a:t>AHERA (and occasionally state requirements) defines the methodology by which samples are obtained.</a:t>
            </a:r>
          </a:p>
          <a:p>
            <a:r>
              <a:rPr lang="en-US" altLang="en-US" sz="1000" dirty="0" smtClean="0"/>
              <a:t>The “AHERA protocol” is the usual and required method for obtaining samples during an asbestos building inspection.</a:t>
            </a:r>
          </a:p>
          <a:p>
            <a:r>
              <a:rPr lang="en-US" altLang="en-US" sz="1000" dirty="0" smtClean="0"/>
              <a:t>This section is designed to explain the AHERA procedures and subsequent analysis of obtained samples.</a:t>
            </a:r>
          </a:p>
          <a:p>
            <a:r>
              <a:rPr lang="en-US" altLang="en-US" sz="1000" dirty="0" smtClean="0"/>
              <a:t>The AHERA protocol is stressed here since many enforcement actions require reports and testimony of the asbestos inspector.  Preparation of enforcement cases relies on adequate compliance assessments through inspections.</a:t>
            </a:r>
          </a:p>
          <a:p>
            <a:r>
              <a:rPr lang="en-US" altLang="en-US" sz="1000" dirty="0" smtClean="0"/>
              <a:t>Knowledge of what is expected of asbestos inspections is very important.</a:t>
            </a:r>
          </a:p>
          <a:p>
            <a:r>
              <a:rPr lang="en-US" altLang="en-US" sz="1000" u="sng" dirty="0" smtClean="0"/>
              <a:t>Agency and State Inspectors are encouraged to attend an AHERA asbestos inspector program.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following items are recommended for use during bulk sampling procedures: </a:t>
            </a:r>
          </a:p>
          <a:p>
            <a:r>
              <a:rPr lang="en-US" altLang="en-US" smtClean="0"/>
              <a:t> </a:t>
            </a:r>
          </a:p>
          <a:p>
            <a:r>
              <a:rPr lang="en-US" altLang="en-US" i="1" smtClean="0"/>
              <a:t>Sample containers.</a:t>
            </a:r>
            <a:r>
              <a:rPr lang="en-US" altLang="en-US" smtClean="0"/>
              <a:t> Use any dry, sealable and clean container, such as a 35-mm film canister or plastic vial. Always wash canisters before use and never reuse containers that have contained asbestos. Otherwise, the inspector may be cross-examined about a lack of thorough cleaning. This could compromise the enforcement case. Although many inspectors use resealable plastic bags as sample containers, OSHA §1926.1101, Appendix K, </a:t>
            </a:r>
            <a:r>
              <a:rPr lang="en-US" altLang="en-US" i="1" smtClean="0"/>
              <a:t>Polarized Light Microscopy of Asbestos (Non-Mandatory</a:t>
            </a:r>
            <a:r>
              <a:rPr lang="en-US" altLang="en-US" smtClean="0"/>
              <a:t>), states: </a:t>
            </a:r>
          </a:p>
          <a:p>
            <a:r>
              <a:rPr lang="en-US" altLang="en-US" smtClean="0"/>
              <a:t> </a:t>
            </a:r>
          </a:p>
          <a:p>
            <a:r>
              <a:rPr lang="en-US" altLang="en-US" b="1" smtClean="0"/>
              <a:t>“</a:t>
            </a:r>
            <a:r>
              <a:rPr lang="en-US" altLang="en-US" smtClean="0"/>
              <a:t>Do not use envelopes, plastic, or paper bags of any kind to collect samples. The use of plastic bags presents a contamination hazard to laboratory personnel and to other samples. When these containers are opened, a bellows effect blows fibers out of the container onto everything, including the person opening the container. “</a:t>
            </a:r>
          </a:p>
          <a:p>
            <a:r>
              <a:rPr lang="en-US" altLang="en-US" smtClean="0"/>
              <a:t> </a:t>
            </a:r>
          </a:p>
          <a:p>
            <a:r>
              <a:rPr lang="en-US" altLang="en-US" smtClean="0"/>
              <a:t>OSHA recommends the use of 20 ml scintillation or similar vials.</a:t>
            </a:r>
          </a:p>
          <a:p>
            <a:r>
              <a:rPr lang="en-US" altLang="en-US" smtClean="0"/>
              <a:t> </a:t>
            </a:r>
          </a:p>
          <a:p>
            <a:r>
              <a:rPr lang="en-US" altLang="en-US" smtClean="0"/>
              <a:t>Larger containers, such as quart- or gallon-sized zip-top bags may be needed, however, for samples of roofing, flooring, asbestos cements, etc., that are difficult to break down into small sizes.</a:t>
            </a:r>
          </a:p>
          <a:p>
            <a:r>
              <a:rPr lang="en-US" altLang="en-US" smtClean="0"/>
              <a:t> </a:t>
            </a:r>
          </a:p>
          <a:p>
            <a:r>
              <a:rPr lang="en-US" altLang="en-US" smtClean="0"/>
              <a:t>Be sure to clean the sealed sample containers to prevent contamination of subsequent samples or individuals who might encounter the containers after they leave the project site.</a:t>
            </a:r>
          </a:p>
          <a:p>
            <a:r>
              <a:rPr lang="en-US" altLang="en-US" smtClean="0"/>
              <a:t> </a:t>
            </a:r>
          </a:p>
          <a:p>
            <a:r>
              <a:rPr lang="en-US" altLang="en-US" i="1" smtClean="0"/>
              <a:t>Spray bottle. </a:t>
            </a:r>
            <a:r>
              <a:rPr lang="en-US" altLang="en-US" smtClean="0"/>
              <a:t>For wetting a surface (using amended water) prior to sampling to prevent generation of dust and for decontamination purposes. Asbestos compliance inspectors may use commercially available surfactants or create their own amended water by adding one (or no more than a few) drops of dishwashing liquid to a liter of water.</a:t>
            </a:r>
          </a:p>
          <a:p>
            <a:r>
              <a:rPr lang="en-US" altLang="en-US" smtClean="0"/>
              <a:t> </a:t>
            </a:r>
          </a:p>
          <a:p>
            <a:r>
              <a:rPr lang="en-US" altLang="en-US" i="1" smtClean="0"/>
              <a:t>Duct tape</a:t>
            </a:r>
            <a:r>
              <a:rPr lang="en-US" altLang="en-US" smtClean="0"/>
              <a:t>. To temporarily repair a sampled area.</a:t>
            </a:r>
          </a:p>
          <a:p>
            <a:r>
              <a:rPr lang="en-US" altLang="en-US" smtClean="0"/>
              <a:t> </a:t>
            </a:r>
          </a:p>
          <a:p>
            <a:r>
              <a:rPr lang="en-US" altLang="en-US" i="1" smtClean="0"/>
              <a:t>Bathroom caulking, water-activated repair cloth or prepared encapsulant (hand-pump sprayer only)</a:t>
            </a:r>
            <a:r>
              <a:rPr lang="en-US" altLang="en-US" smtClean="0"/>
              <a:t>. To temporarily repair a sampled area in a noncontaminated environment.</a:t>
            </a:r>
          </a:p>
          <a:p>
            <a:r>
              <a:rPr lang="en-US" altLang="en-US" smtClean="0"/>
              <a:t> </a:t>
            </a:r>
          </a:p>
          <a:p>
            <a:r>
              <a:rPr lang="en-US" altLang="en-US" i="1" smtClean="0"/>
              <a:t>Tamperproof tape/labels</a:t>
            </a:r>
            <a:r>
              <a:rPr lang="en-US" altLang="en-US" smtClean="0"/>
              <a:t>. To seal sample containers and evidence envelopes.</a:t>
            </a:r>
          </a:p>
          <a:p>
            <a:endParaRPr lang="en-US" alt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Be sure to contact the laboratory before conducting the inspection and discuss the following: </a:t>
            </a:r>
          </a:p>
          <a:p>
            <a:r>
              <a:rPr lang="en-US" altLang="en-US" smtClean="0"/>
              <a:t> </a:t>
            </a:r>
          </a:p>
          <a:p>
            <a:r>
              <a:rPr lang="en-US" altLang="en-US" smtClean="0"/>
              <a:t>Required type of analysis; </a:t>
            </a:r>
          </a:p>
          <a:p>
            <a:r>
              <a:rPr lang="en-US" altLang="en-US" smtClean="0"/>
              <a:t> </a:t>
            </a:r>
          </a:p>
          <a:p>
            <a:r>
              <a:rPr lang="en-US" altLang="en-US" smtClean="0"/>
              <a:t>Sampling procedures; </a:t>
            </a:r>
          </a:p>
          <a:p>
            <a:r>
              <a:rPr lang="en-US" altLang="en-US" smtClean="0"/>
              <a:t> </a:t>
            </a:r>
          </a:p>
          <a:p>
            <a:r>
              <a:rPr lang="en-US" altLang="en-US" smtClean="0"/>
              <a:t>Sample amounts; </a:t>
            </a:r>
          </a:p>
          <a:p>
            <a:r>
              <a:rPr lang="en-US" altLang="en-US" smtClean="0"/>
              <a:t> </a:t>
            </a:r>
          </a:p>
          <a:p>
            <a:r>
              <a:rPr lang="en-US" altLang="en-US" smtClean="0"/>
              <a:t>Sample containers; </a:t>
            </a:r>
          </a:p>
          <a:p>
            <a:r>
              <a:rPr lang="en-US" altLang="en-US" smtClean="0"/>
              <a:t> </a:t>
            </a:r>
          </a:p>
          <a:p>
            <a:r>
              <a:rPr lang="en-US" altLang="en-US" smtClean="0"/>
              <a:t>Chain of custody forms; </a:t>
            </a:r>
          </a:p>
          <a:p>
            <a:r>
              <a:rPr lang="en-US" altLang="en-US" smtClean="0"/>
              <a:t> </a:t>
            </a:r>
          </a:p>
          <a:p>
            <a:r>
              <a:rPr lang="en-US" altLang="en-US" smtClean="0"/>
              <a:t>Packaging of materials for shipment; </a:t>
            </a:r>
          </a:p>
          <a:p>
            <a:r>
              <a:rPr lang="en-US" altLang="en-US" smtClean="0"/>
              <a:t> </a:t>
            </a:r>
          </a:p>
          <a:p>
            <a:r>
              <a:rPr lang="en-US" altLang="en-US" smtClean="0"/>
              <a:t>Turnaround time for analysis; and </a:t>
            </a:r>
          </a:p>
          <a:p>
            <a:r>
              <a:rPr lang="en-US" altLang="en-US" smtClean="0"/>
              <a:t> </a:t>
            </a:r>
          </a:p>
          <a:p>
            <a:r>
              <a:rPr lang="en-US" altLang="en-US" smtClean="0"/>
              <a:t>Cost of analysis.</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Although most inspectors will never be analysts, it is important to understand how labs obtain their results, how to interpret those results, and how to identify reliable as well as deficient results.</a:t>
            </a:r>
          </a:p>
          <a:p>
            <a:r>
              <a:rPr lang="en-US" altLang="en-US" smtClean="0"/>
              <a:t>Similarly, regulatory inspectors may never conduct a full AHERA building inspection for ACM but they will have to be able to understand the nature and depth of the reports and determine their adequacy or inadequacy for NESHAP purposes.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smtClean="0"/>
              <a:t>Tools</a:t>
            </a:r>
            <a:r>
              <a:rPr lang="en-US" altLang="en-US" smtClean="0"/>
              <a:t>. Forceps, locking-blade penknife, coring device, screwdrivers, needle-nose pliers and laboratory spatula are examples. </a:t>
            </a:r>
          </a:p>
          <a:p>
            <a:r>
              <a:rPr lang="en-US" altLang="en-US" smtClean="0"/>
              <a:t> </a:t>
            </a:r>
          </a:p>
          <a:p>
            <a:r>
              <a:rPr lang="en-US" altLang="en-US" i="1" smtClean="0"/>
              <a:t>Wet wipes</a:t>
            </a:r>
            <a:r>
              <a:rPr lang="en-US" altLang="en-US" smtClean="0"/>
              <a:t>. To clean tools between samples and to decontaminate equipment and sample containers. </a:t>
            </a:r>
          </a:p>
          <a:p>
            <a:r>
              <a:rPr lang="en-US" altLang="en-US" smtClean="0"/>
              <a:t> </a:t>
            </a:r>
          </a:p>
          <a:p>
            <a:r>
              <a:rPr lang="en-US" altLang="en-US" i="1" smtClean="0"/>
              <a:t>Plastic bags</a:t>
            </a:r>
            <a:r>
              <a:rPr lang="en-US" altLang="en-US" smtClean="0"/>
              <a:t>. To store equipment, supplies, packaged samples and waste materials.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smtClean="0"/>
              <a:t>Documentation materials.</a:t>
            </a:r>
            <a:r>
              <a:rPr lang="en-US" altLang="en-US" smtClean="0"/>
              <a:t> Field logbook, plastic clipboard, inspection checklist, watch, sample labels, chain-of-custody forms, waterproof pens and overhead transparency sheets. Inspectors can use permanent markers to write directly on plastic transparencies which can be cleansed in the shower without losing the notations. Paper should not be brought into the contaminated work area since it cannot be decontaminated.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smtClean="0"/>
              <a:t>Documentation materials.</a:t>
            </a:r>
            <a:r>
              <a:rPr lang="en-US" altLang="en-US" smtClean="0"/>
              <a:t> Field logbook, plastic clipboard, inspection checklist, watch, sample labels, chain-of-custody forms, waterproof pens and overhead transparency sheets. Inspectors can use permanent markers to write directly on plastic transparencies which can be cleansed in the shower without losing the notations. Paper should not be brought into the contaminated work area since it cannot be decontaminated.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xfrm>
            <a:off x="1109663" y="698500"/>
            <a:ext cx="4643437" cy="3482975"/>
          </a:xfrm>
          <a:prstGeom prst="rect">
            <a:avLst/>
          </a:prstGeom>
          <a:solidFill>
            <a:srgbClr val="FFFFFF"/>
          </a:solidFill>
          <a:ln>
            <a:solidFill>
              <a:srgbClr val="000000"/>
            </a:solidFill>
            <a:miter lim="800000"/>
            <a:headEnd/>
            <a:tailEnd/>
          </a:ln>
        </p:spPr>
      </p:sp>
      <p:sp>
        <p:nvSpPr>
          <p:cNvPr id="11981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Note respirator, labels, sampling/photo logs and spray bottle for moistening samples</a:t>
            </a:r>
          </a:p>
          <a:p>
            <a:r>
              <a:rPr lang="en-US" altLang="en-US" smtClean="0"/>
              <a:t>The coring tool the “no” symbol is a re-usable coring tool…these should not be used, they are very difficult to clean</a:t>
            </a:r>
          </a:p>
          <a:p>
            <a:r>
              <a:rPr lang="en-US" altLang="en-US" smtClean="0"/>
              <a:t>The coring tool with the check mark are one-time use and are often used for some materials</a:t>
            </a:r>
          </a:p>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asbestos NESHAP regulation does not address the techniques for taking bulk samples. Information regarding sample collection can be found, however, in several EPA and American Society for Testing and Materials (ASTM) publications: </a:t>
            </a:r>
          </a:p>
          <a:p>
            <a:r>
              <a:rPr lang="en-US" altLang="en-US" smtClean="0"/>
              <a:t> </a:t>
            </a:r>
          </a:p>
          <a:p>
            <a:r>
              <a:rPr lang="en-US" altLang="en-US" i="1" smtClean="0"/>
              <a:t>Guidance for Controlling Asbestos-Containing Materials in Buildings</a:t>
            </a:r>
            <a:r>
              <a:rPr lang="en-US" altLang="en-US" smtClean="0"/>
              <a:t> (EPA 560/5-85-024, June 1985) ("Purple book") </a:t>
            </a:r>
          </a:p>
          <a:p>
            <a:r>
              <a:rPr lang="en-US" altLang="en-US" smtClean="0"/>
              <a:t> </a:t>
            </a:r>
          </a:p>
          <a:p>
            <a:r>
              <a:rPr lang="en-US" altLang="en-US" i="1" smtClean="0"/>
              <a:t>Asbestos in Buildings: Simplified Sampling Scheme for Friable Surfacing Material</a:t>
            </a:r>
            <a:r>
              <a:rPr lang="en-US" altLang="en-US" smtClean="0"/>
              <a:t> (EPA 560/5-85-030a, October 1985) ("Pink book") </a:t>
            </a:r>
          </a:p>
          <a:p>
            <a:r>
              <a:rPr lang="en-US" altLang="en-US" smtClean="0"/>
              <a:t> </a:t>
            </a:r>
          </a:p>
          <a:p>
            <a:r>
              <a:rPr lang="en-US" altLang="en-US" i="1" smtClean="0"/>
              <a:t>Health and Safety Guidelines for EPA Asbestos Inspectors</a:t>
            </a:r>
            <a:r>
              <a:rPr lang="en-US" altLang="en-US" smtClean="0"/>
              <a:t> (EPA, March 1991) </a:t>
            </a:r>
          </a:p>
          <a:p>
            <a:r>
              <a:rPr lang="en-US" altLang="en-US" smtClean="0"/>
              <a:t> </a:t>
            </a:r>
          </a:p>
          <a:p>
            <a:r>
              <a:rPr lang="en-US" altLang="en-US" i="1" smtClean="0"/>
              <a:t>Test Method -Method for the Determination of Asbestos in Bulk Building Materials</a:t>
            </a:r>
            <a:r>
              <a:rPr lang="en-US" altLang="en-US" smtClean="0"/>
              <a:t> (EPA/600/R-93/116)</a:t>
            </a:r>
          </a:p>
          <a:p>
            <a:r>
              <a:rPr lang="en-US" altLang="en-US" smtClean="0"/>
              <a:t> </a:t>
            </a:r>
          </a:p>
          <a:p>
            <a:r>
              <a:rPr lang="en-US" altLang="en-US" i="1" smtClean="0"/>
              <a:t>Asbestos Sampling Bulletin</a:t>
            </a:r>
            <a:r>
              <a:rPr lang="en-US" altLang="en-US" smtClean="0"/>
              <a:t> (EPA, 9/30/94) </a:t>
            </a:r>
          </a:p>
          <a:p>
            <a:r>
              <a:rPr lang="en-US" altLang="en-US" smtClean="0"/>
              <a:t> </a:t>
            </a:r>
          </a:p>
          <a:p>
            <a:r>
              <a:rPr lang="en-US" altLang="en-US" i="1" smtClean="0"/>
              <a:t>Standard Test Method for Microvacuum Sampling and Indirect Analysis of Dust by Transmission Electron Microscopy for Asbestos Structure Number Surface Loading</a:t>
            </a:r>
            <a:r>
              <a:rPr lang="en-US" altLang="en-US" smtClean="0"/>
              <a:t> (ASTM D 5755-03) </a:t>
            </a:r>
          </a:p>
          <a:p>
            <a:r>
              <a:rPr lang="en-US" altLang="en-US" smtClean="0"/>
              <a:t> </a:t>
            </a:r>
          </a:p>
          <a:p>
            <a:r>
              <a:rPr lang="en-US" altLang="en-US" i="1" smtClean="0"/>
              <a:t>Standard Test Method for Wipe Sampling, Indirect Preparation, and Analysis for Asbestos Structure Number Surface Loading by Transmission Electron Microscopy</a:t>
            </a:r>
            <a:r>
              <a:rPr lang="en-US" altLang="en-US" smtClean="0"/>
              <a:t> (ASTM D 6480-05). </a:t>
            </a:r>
          </a:p>
          <a:p>
            <a:r>
              <a:rPr lang="en-US" altLang="en-US" smtClean="0"/>
              <a:t> </a:t>
            </a:r>
          </a:p>
          <a:p>
            <a:r>
              <a:rPr lang="en-US" altLang="en-US" smtClean="0"/>
              <a:t>The Purple and Pink books provide guidance for sampling in areas which are neither contaminated nor disturbed; e.g., AHERA school inspections, pre-abatement or pre-demolition inspections, etc. The </a:t>
            </a:r>
            <a:r>
              <a:rPr lang="en-US" altLang="en-US" i="1" smtClean="0"/>
              <a:t>Health and Safety</a:t>
            </a:r>
            <a:r>
              <a:rPr lang="en-US" altLang="en-US" smtClean="0"/>
              <a:t> document referenced in the third bullet above and sections of this manual describe protective equipment and procedural guidelines for collecting bulk samples. The </a:t>
            </a:r>
            <a:r>
              <a:rPr lang="en-US" altLang="en-US" i="1" smtClean="0"/>
              <a:t>Test Method</a:t>
            </a:r>
            <a:r>
              <a:rPr lang="en-US" altLang="en-US" smtClean="0"/>
              <a:t> document in the fourth bullet details preferred sample sizes for various asbestos-containing materials. The </a:t>
            </a:r>
            <a:r>
              <a:rPr lang="en-US" altLang="en-US" i="1" smtClean="0"/>
              <a:t>Asbestos Sampling Bulletin</a:t>
            </a:r>
            <a:r>
              <a:rPr lang="en-US" altLang="en-US" smtClean="0"/>
              <a:t> (fifth bullet) provides detailed information regarding the collection and analysis of bulk samples of multi-layered materials and the ASTM documents (last two bullets) describe settled dust sampling techniques.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Bulk samples are obtained as part of a building inspection before asbestos removal (if necessary) and in advance of demolition/renovation work.</a:t>
            </a:r>
          </a:p>
          <a:p>
            <a:r>
              <a:rPr lang="en-US" altLang="en-US" smtClean="0"/>
              <a:t>Regulatory inspectors must also take bulk samples during site visits to determine owner/contractor compliance.</a:t>
            </a:r>
          </a:p>
          <a:p>
            <a:r>
              <a:rPr lang="en-US" altLang="en-US" smtClean="0"/>
              <a:t>To obtain evidence necessary to support a sound enforcement case, taking bulk samples is important along with properly sampling, good documentation, and conformance to required analytical methods.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is a continuation of the previous slide.</a:t>
            </a:r>
          </a:p>
          <a:p>
            <a:r>
              <a:rPr lang="en-US" altLang="en-US" smtClean="0"/>
              <a:t>Asbestos inspectors generate reports that include inventories of materials existing in structures.</a:t>
            </a:r>
          </a:p>
          <a:p>
            <a:r>
              <a:rPr lang="en-US" altLang="en-US" smtClean="0"/>
              <a:t>Often regulatory inspectors take samples to determine what materials have been improperly disturbed.</a:t>
            </a:r>
          </a:p>
          <a:p>
            <a:r>
              <a:rPr lang="en-US" altLang="en-US" smtClean="0"/>
              <a:t>The reports generated by regulatory inspectors are key to enforcement and possible litigation.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NESHAP regulation principally deals with demolition/renovation work that may involve ACM.</a:t>
            </a:r>
          </a:p>
          <a:p>
            <a:r>
              <a:rPr lang="en-US" altLang="en-US" smtClean="0"/>
              <a:t>Typical AHERA asbestos inspections are not “destructive.”</a:t>
            </a:r>
          </a:p>
          <a:p>
            <a:r>
              <a:rPr lang="en-US" altLang="en-US" smtClean="0"/>
              <a:t>This means walls are not opened to reveal what is behind them, carpet is not cut to see what is below it, and roofing material is not sampled among any multiple layers.</a:t>
            </a:r>
          </a:p>
          <a:p>
            <a:r>
              <a:rPr lang="en-US" altLang="en-US" smtClean="0"/>
              <a:t>The NESHAP requires that all materials be identified.  Therefore, additional sampling may have to be performed prior to demolition/renovation work.</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NESHAP regulation principally deals with demolition/renovation work that may involve ACM.</a:t>
            </a:r>
          </a:p>
          <a:p>
            <a:r>
              <a:rPr lang="en-US" altLang="en-US" smtClean="0"/>
              <a:t>Typical AHERA asbestos inspections are not “destructive.”</a:t>
            </a:r>
          </a:p>
          <a:p>
            <a:r>
              <a:rPr lang="en-US" altLang="en-US" smtClean="0"/>
              <a:t>This means walls are not opened to reveal what is behind them, carpet is not cut to see what is below it, and roofing material is not sampled among any multiple layers.</a:t>
            </a:r>
          </a:p>
          <a:p>
            <a:r>
              <a:rPr lang="en-US" altLang="en-US" smtClean="0"/>
              <a:t>The NESHAP requires that all materials be identified.  Therefore, additional sampling may have to be performed prior to demolition/renovation work.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Title slide for this section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EPA's </a:t>
            </a:r>
            <a:r>
              <a:rPr lang="en-US" altLang="en-US" i="1" smtClean="0"/>
              <a:t>Health and Safety</a:t>
            </a:r>
            <a:r>
              <a:rPr lang="en-US" altLang="en-US" smtClean="0"/>
              <a:t> document provides the following procedural guidelines for inspectors; e.g., Asbestos-in-Schools inspectors taking bulk samples in non-contaminated areas; i.e., areas where the asbestos-containing materials have not been disturbed. </a:t>
            </a:r>
          </a:p>
          <a:p>
            <a:r>
              <a:rPr lang="en-US" altLang="en-US" smtClean="0"/>
              <a:t> </a:t>
            </a:r>
          </a:p>
          <a:p>
            <a:r>
              <a:rPr lang="en-US" altLang="en-US" smtClean="0"/>
              <a:t>Discuss with building officials how the samples will be obtained and the rationale for selecting the sampling locations and the number of samples. Also discuss the advisability of notifying employees and/or their representatives prior to the inspection. </a:t>
            </a:r>
          </a:p>
          <a:p>
            <a:r>
              <a:rPr lang="en-US" altLang="en-US" smtClean="0"/>
              <a:t> </a:t>
            </a:r>
          </a:p>
          <a:p>
            <a:r>
              <a:rPr lang="en-US" altLang="en-US" smtClean="0"/>
              <a:t>Determine the equipment needed during the inspection to adequately access the area; e.g., ladders and/or scaffolding. </a:t>
            </a:r>
          </a:p>
          <a:p>
            <a:r>
              <a:rPr lang="en-US" altLang="en-US" smtClean="0"/>
              <a:t> </a:t>
            </a:r>
          </a:p>
          <a:p>
            <a:r>
              <a:rPr lang="en-US" altLang="en-US" smtClean="0"/>
              <a:t>Determine the best time to obtain the samples in each area selected; i.e., times when few people are normally in the vicinity of the work being conducted. </a:t>
            </a:r>
          </a:p>
          <a:p>
            <a:r>
              <a:rPr lang="en-US" altLang="en-US" smtClean="0"/>
              <a:t> </a:t>
            </a:r>
          </a:p>
          <a:p>
            <a:r>
              <a:rPr lang="en-US" altLang="en-US" smtClean="0"/>
              <a:t>Limit access to the area while samples are being collected. Post area(s) with appropriate signs or construct barricades, if necessary. Under no circumstances should samples be taken when school children or other unprotected individuals are present. </a:t>
            </a:r>
          </a:p>
          <a:p>
            <a:r>
              <a:rPr lang="en-US" altLang="en-US" smtClean="0"/>
              <a:t> </a:t>
            </a:r>
          </a:p>
          <a:p>
            <a:r>
              <a:rPr lang="en-US" altLang="en-US" smtClean="0"/>
              <a:t>Determine the minimum number of people needed in the affected area during sample collection and limit access to that number. These individuals may need to use personal protective equipment, depending on the asbestos inspector's assessment of the potential for asbestos fiber release.</a:t>
            </a:r>
          </a:p>
          <a:p>
            <a:r>
              <a:rPr lang="en-US" altLang="en-US" smtClean="0"/>
              <a:t> </a:t>
            </a:r>
          </a:p>
          <a:p>
            <a:r>
              <a:rPr lang="en-US" altLang="en-US" smtClean="0"/>
              <a:t>Determine how the area will be decontaminated should there be an accident; e.g., a piece of asbestos comes loose and drops to the floor. Be prepared to isolate the area and to damp wipe/mop the area and/or have access to a HEPA vacuum. </a:t>
            </a:r>
          </a:p>
          <a:p>
            <a:r>
              <a:rPr lang="en-US" altLang="en-US" smtClean="0"/>
              <a:t> </a:t>
            </a:r>
          </a:p>
          <a:p>
            <a:r>
              <a:rPr lang="en-US" altLang="en-US" smtClean="0"/>
              <a:t>Based on the best information available, determine the personal protective equipment required in the event of an accident, the conditions under which it will be worn and by whom.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EPA's </a:t>
            </a:r>
            <a:r>
              <a:rPr lang="en-US" altLang="en-US" i="1" smtClean="0"/>
              <a:t>Health and Safety</a:t>
            </a:r>
            <a:r>
              <a:rPr lang="en-US" altLang="en-US" smtClean="0"/>
              <a:t> document provides the following procedural guidelines for inspectors; e.g., Asbestos-in-Schools inspectors taking bulk samples in non-contaminated areas; i.e., areas where the asbestos-containing materials have not been disturbed. </a:t>
            </a:r>
          </a:p>
          <a:p>
            <a:r>
              <a:rPr lang="en-US" altLang="en-US" smtClean="0"/>
              <a:t> </a:t>
            </a:r>
          </a:p>
          <a:p>
            <a:r>
              <a:rPr lang="en-US" altLang="en-US" smtClean="0"/>
              <a:t>Discuss with building officials how the samples will be obtained and the rationale for selecting the sampling locations and the number of samples. Also discuss the advisability of notifying employees and/or their representatives prior to the inspection. </a:t>
            </a:r>
          </a:p>
          <a:p>
            <a:r>
              <a:rPr lang="en-US" altLang="en-US" smtClean="0"/>
              <a:t> </a:t>
            </a:r>
          </a:p>
          <a:p>
            <a:r>
              <a:rPr lang="en-US" altLang="en-US" smtClean="0"/>
              <a:t>Determine the equipment needed during the inspection to adequately access the area; e.g., ladders and/or scaffolding. </a:t>
            </a:r>
          </a:p>
          <a:p>
            <a:r>
              <a:rPr lang="en-US" altLang="en-US" smtClean="0"/>
              <a:t> </a:t>
            </a:r>
          </a:p>
          <a:p>
            <a:r>
              <a:rPr lang="en-US" altLang="en-US" smtClean="0"/>
              <a:t>Determine the best time to obtain the samples in each area selected; i.e., times when few people are normally in the vicinity of the work being conducted. </a:t>
            </a:r>
          </a:p>
          <a:p>
            <a:r>
              <a:rPr lang="en-US" altLang="en-US" smtClean="0"/>
              <a:t> </a:t>
            </a:r>
          </a:p>
          <a:p>
            <a:r>
              <a:rPr lang="en-US" altLang="en-US" smtClean="0"/>
              <a:t>Limit access to the area while samples are being collected. Post area(s) with appropriate signs or construct barricades, if necessary. Under no circumstances should samples be taken when school children or other unprotected individuals are present. </a:t>
            </a:r>
          </a:p>
          <a:p>
            <a:r>
              <a:rPr lang="en-US" altLang="en-US" smtClean="0"/>
              <a:t> </a:t>
            </a:r>
          </a:p>
          <a:p>
            <a:r>
              <a:rPr lang="en-US" altLang="en-US" smtClean="0"/>
              <a:t>Determine the minimum number of people needed in the affected area during sample collection and limit access to that number. These individuals may need to use personal protective equipment, depending on the asbestos inspector's assessment of the potential for asbestos fiber release.</a:t>
            </a:r>
          </a:p>
          <a:p>
            <a:r>
              <a:rPr lang="en-US" altLang="en-US" smtClean="0"/>
              <a:t> </a:t>
            </a:r>
          </a:p>
          <a:p>
            <a:r>
              <a:rPr lang="en-US" altLang="en-US" smtClean="0"/>
              <a:t>Determine how the area will be decontaminated should there be an accident; e.g., a piece of asbestos comes loose and drops to the floor. Be prepared to isolate the area and to damp wipe/mop the area and/or have access to a HEPA vacuum. </a:t>
            </a:r>
          </a:p>
          <a:p>
            <a:r>
              <a:rPr lang="en-US" altLang="en-US" smtClean="0"/>
              <a:t> </a:t>
            </a:r>
          </a:p>
          <a:p>
            <a:r>
              <a:rPr lang="en-US" altLang="en-US" smtClean="0"/>
              <a:t>Based on the best information available, determine the personal protective equipment required in the event of an accident, the conditions under which it will be worn and by whom.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Asbestos inspectors may need to collect bulk samples of suspect RACM in pre-abatement, active and post-abatement areas and from other sites such as roll-off waste containers, trailers, abandoned buildings, waste disposal sites and demolished sites.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general, the following procedures should be followed when taking bulk samples. </a:t>
            </a:r>
          </a:p>
          <a:p>
            <a:r>
              <a:rPr lang="en-US" altLang="en-US" smtClean="0"/>
              <a:t> </a:t>
            </a:r>
          </a:p>
          <a:p>
            <a:r>
              <a:rPr lang="en-US" altLang="en-US" smtClean="0"/>
              <a:t>Identify homogeneous (similar in color and texture) thermal system insulation, surfacing and miscellaneous materials. </a:t>
            </a:r>
          </a:p>
          <a:p>
            <a:r>
              <a:rPr lang="en-US" altLang="en-US" smtClean="0"/>
              <a:t> </a:t>
            </a:r>
          </a:p>
          <a:p>
            <a:r>
              <a:rPr lang="en-US" altLang="en-US" smtClean="0"/>
              <a:t>Determine the friability of suspect materials. </a:t>
            </a:r>
          </a:p>
          <a:p>
            <a:r>
              <a:rPr lang="en-US" altLang="en-US" smtClean="0"/>
              <a:t> </a:t>
            </a:r>
          </a:p>
          <a:p>
            <a:r>
              <a:rPr lang="en-US" altLang="en-US" smtClean="0"/>
              <a:t>Select sample sites that will minimize disturbance of the asbestos material; e.g., the upper surface of horizontal thermal system insulation to reduce the possibility of contamination from material falling out of the sampling hole. </a:t>
            </a:r>
          </a:p>
          <a:p>
            <a:r>
              <a:rPr lang="en-US" altLang="en-US" smtClean="0"/>
              <a:t> </a:t>
            </a:r>
          </a:p>
          <a:p>
            <a:r>
              <a:rPr lang="en-US" altLang="en-US" smtClean="0"/>
              <a:t>If necessary, place a covering such as plastic sheeting on the floor under the sample collection area. </a:t>
            </a:r>
          </a:p>
          <a:p>
            <a:r>
              <a:rPr lang="en-US" altLang="en-US" smtClean="0"/>
              <a:t> </a:t>
            </a:r>
          </a:p>
          <a:p>
            <a:r>
              <a:rPr lang="en-US" altLang="en-US" smtClean="0"/>
              <a:t>Spray the area to be sampled with amended water to minimize release of fibers.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Collect a complete core or cross section of suspect materials. In the case of a multi-layered system, if a bulk sample remains intact through all layers and the sample will remain intact until it reaches the analytical laboratory, containerize the sample as is. However, if such a bulk sample crumbles or breaks down at the time of sample collection, take separate samples from discrete layers at the site and carefully identify them and their position in the multi-layered system before sending them for analysis. Additional information regarding multi-layered systems is provided later in this chapter.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Collect sufficient sample quantities per the analytical laboratory’s recommendations. In general, for items such as floor tiles, roofing felts and paper insulation,  obtain three to four square inches of the material. For other materials such as ceiling tiles, loose-fill insulation and pipe insulation, gather approximately one cubic inch. For samples of thin coating materials such as paints, mastics, spray plasters and tapes, attempt to collect at least 2 square inches. An insufficient volume of sampled material could be rejected by the laboratory.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Collect a minimum of three representative samples from each homogeneous area of suspect material associated with a possible violation. </a:t>
            </a:r>
          </a:p>
          <a:p>
            <a:r>
              <a:rPr lang="en-US" altLang="en-US" smtClean="0"/>
              <a:t> </a:t>
            </a:r>
          </a:p>
          <a:p>
            <a:r>
              <a:rPr lang="en-US" altLang="en-US" smtClean="0"/>
              <a:t>AHERA (40 CFR Part 763) requires that a specific minimum number of samples be obtained based on the classification of the material. OSHA [§1926.1101 (k)(5)] specifically relies upon the AHERA model. Also, many local/state agencies rely upon the AHERA model for NESHAP compliance or are more stringent. See Minimum Samples below for additional information.</a:t>
            </a:r>
          </a:p>
          <a:p>
            <a:r>
              <a:rPr lang="en-US" altLang="en-US" smtClean="0"/>
              <a:t> </a:t>
            </a:r>
          </a:p>
          <a:p>
            <a:r>
              <a:rPr lang="en-US" altLang="en-US" smtClean="0"/>
              <a:t>Place samples in airtight containers. </a:t>
            </a:r>
          </a:p>
          <a:p>
            <a:r>
              <a:rPr lang="en-US" altLang="en-US" smtClean="0"/>
              <a:t> </a:t>
            </a:r>
          </a:p>
          <a:p>
            <a:r>
              <a:rPr lang="en-US" altLang="en-US" smtClean="0"/>
              <a:t>Clean sampling equipment and wash hands or change gloves between samples to avoid cross-contamination.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Use repair materials to seal the spot where the sample was taken, if necessary. </a:t>
            </a:r>
          </a:p>
          <a:p>
            <a:r>
              <a:rPr lang="en-US" altLang="en-US" smtClean="0"/>
              <a:t> </a:t>
            </a:r>
          </a:p>
          <a:p>
            <a:r>
              <a:rPr lang="en-US" altLang="en-US" smtClean="0"/>
              <a:t>Seal containers so that tampering will be evident and to pre vent accidental opening. </a:t>
            </a:r>
          </a:p>
          <a:p>
            <a:r>
              <a:rPr lang="en-US" altLang="en-US" smtClean="0"/>
              <a:t> </a:t>
            </a:r>
          </a:p>
          <a:p>
            <a:r>
              <a:rPr lang="en-US" altLang="en-US" smtClean="0"/>
              <a:t>Write a unique identification number and your initials on each sample container. </a:t>
            </a:r>
          </a:p>
          <a:p>
            <a:r>
              <a:rPr lang="en-US" altLang="en-US" smtClean="0"/>
              <a:t> </a:t>
            </a:r>
          </a:p>
          <a:p>
            <a:r>
              <a:rPr lang="en-US" altLang="en-US" smtClean="0"/>
              <a:t>Record sample information in field notes.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If dry material is encountered and a wetting violation is suspected, record this information in the field logbook and note in both the logbook and on the chain-of-custody form that the material was wetted during sample collection.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If dry material is encountered and a wetting violation is suspected, record this information in the field logbook and note in both the logbook and on the chain-of-custody form that the material was wetted during sample collection.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asbestos NESHAP regulates building materials containing greater than one percent asbestos. For this reason, the taking of bulk samples is an essential component of a  NESHAP inspection. A bulk sample is a portion of a building material collected by an inspector and then analyzed to determine its asbestos content. Without bulk samples, an inspector may find it difficult, if not impossible, to determine the compliance status of a facility with respect to the NESHAP regulation.</a:t>
            </a:r>
          </a:p>
          <a:p>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xfrm>
            <a:off x="1109663" y="698500"/>
            <a:ext cx="4643437" cy="3482975"/>
          </a:xfrm>
          <a:prstGeom prst="rect">
            <a:avLst/>
          </a:prstGeom>
          <a:solidFill>
            <a:srgbClr val="FFFFFF"/>
          </a:solidFill>
          <a:ln>
            <a:solidFill>
              <a:srgbClr val="000000"/>
            </a:solidFill>
            <a:miter lim="800000"/>
            <a:headEnd/>
            <a:tailEnd/>
          </a:ln>
        </p:spPr>
      </p:sp>
      <p:sp>
        <p:nvSpPr>
          <p:cNvPr id="13619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If sampling in relatively clean environments, a half face respirator may suffice for personal protection.  If in doubt, or in an area with known contamination, full personal protection is appropriate.</a:t>
            </a:r>
          </a:p>
          <a:p>
            <a:r>
              <a:rPr lang="en-US" altLang="en-US" smtClean="0"/>
              <a:t>If sampling in an occupied building. never leave debris exposed that may have been disturbed during sampling.  Note arrow pointing to bag around sampling container.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Always limit acc.ess when sampling.  Protect nearby people in operating buildings.</a:t>
            </a:r>
          </a:p>
          <a:p>
            <a:r>
              <a:rPr lang="en-US" altLang="en-US" smtClean="0"/>
              <a:t>If in an operating building, always protect surfaces from contamination.</a:t>
            </a:r>
          </a:p>
          <a:p>
            <a:r>
              <a:rPr lang="en-US" altLang="en-US" smtClean="0"/>
              <a:t>Polyethylene sheeting (usually just called “poly”) may be used to protect surfaces.</a:t>
            </a:r>
          </a:p>
          <a:p>
            <a:r>
              <a:rPr lang="en-US" altLang="en-US" smtClean="0"/>
              <a:t>Always clean up after sampling.  No contamination should be left behind to create potential exposure hazards for others.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Transition slide to next set of slides that will describe AHERA requirements.</a:t>
            </a:r>
          </a:p>
          <a:p>
            <a:r>
              <a:rPr lang="en-US" altLang="en-US" smtClean="0"/>
              <a:t>Taking only one sample of each “obvious” material DOES NOT constitute a thorough inspection to meet AHERA sampling requirements, and certainly does not meet NESHAP requirements.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Surfacing materials include materials such as fireproofing, soundproofing, and textured ceilings.</a:t>
            </a:r>
          </a:p>
          <a:p>
            <a:r>
              <a:rPr lang="en-US" altLang="en-US" smtClean="0"/>
              <a:t>Square footage references relate to floor space.</a:t>
            </a:r>
          </a:p>
          <a:p>
            <a:r>
              <a:rPr lang="en-US" altLang="en-US" smtClean="0"/>
              <a:t>EPA’s “Pink Book” describes sampling methods for surfacing materials in buildings.  The book is out of print but may be found on-line.  This federal guidance is the statistical basis document for asbestos sampling</a:t>
            </a:r>
          </a:p>
          <a:p>
            <a:r>
              <a:rPr lang="en-US" altLang="en-US" smtClean="0"/>
              <a:t>AHERA requires “statistically random sampling” (see AHERA and the Pink Book).  This means sampling locations must be strategically spread out to assure that the material has been adequately sampled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Thermal System Insulation includes insulation found on pipe and boilers and in HVAC ducts.</a:t>
            </a:r>
          </a:p>
          <a:p>
            <a:r>
              <a:rPr lang="en-US" altLang="en-US" smtClean="0"/>
              <a:t>Piping systems can be very complex and have a variety of materials throughout the system.  A minimum of 3 samples of each should be taken!</a:t>
            </a:r>
          </a:p>
          <a:p>
            <a:r>
              <a:rPr lang="en-US" altLang="en-US" smtClean="0"/>
              <a:t>Thick materials should be carefully sampled to ensure that the entire thickness is sampled.</a:t>
            </a:r>
          </a:p>
          <a:p>
            <a:r>
              <a:rPr lang="en-US" altLang="en-US" smtClean="0"/>
              <a:t>Insulation patches require at least 1 sample.</a:t>
            </a:r>
          </a:p>
          <a:p>
            <a:r>
              <a:rPr lang="en-US" altLang="en-US" smtClean="0"/>
              <a:t>There is no official sampling protocol for randomly distributed sampling of surface materials but inspectors should err on the side of sampling widely.  Having more than enough samples is always better than not having enough.</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Miscellaneous materials are anything that is NOT surfacing or TSI.  These are the broadest group and include floor tiles and associated mastic, wallboard joint compound, ceiling tiles, roofing material, and asbestos cements (as in </a:t>
            </a:r>
            <a:r>
              <a:rPr lang="en-US" altLang="en-US" i="1" smtClean="0"/>
              <a:t>Transite</a:t>
            </a:r>
            <a:r>
              <a:rPr lang="en-US" altLang="en-US" smtClean="0"/>
              <a:t>)</a:t>
            </a:r>
          </a:p>
          <a:p>
            <a:r>
              <a:rPr lang="en-US" altLang="en-US" smtClean="0"/>
              <a:t>AHERA never set a minimum number of samples but since the regulation says “samples” (plural), a minimum of two samples of each material are considered necessary. </a:t>
            </a:r>
          </a:p>
          <a:p>
            <a:r>
              <a:rPr lang="en-US" altLang="en-US" smtClean="0"/>
              <a:t>In many case many more samples are needed to determine which materials are ACM and which are not. </a:t>
            </a:r>
          </a:p>
          <a:p>
            <a:r>
              <a:rPr lang="en-US" altLang="en-US" smtClean="0"/>
              <a:t>Wallboard joint compound, floor tiles, and ceiling tiles are materials that can have different compositions within the same structure.</a:t>
            </a:r>
          </a:p>
          <a:p>
            <a:r>
              <a:rPr lang="en-US" altLang="en-US" smtClean="0"/>
              <a:t>Take as many samples as necessary to document the circumstances of the structure and ensure an adequate assessment.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Introductory slide to bulk sampling.</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Areas to be sampled should be moistened (not soaked) with a spray before sampling begins.</a:t>
            </a:r>
          </a:p>
          <a:p>
            <a:r>
              <a:rPr lang="en-US" altLang="en-US" smtClean="0"/>
              <a:t>Use a rigid, sealable container for storing samples.</a:t>
            </a:r>
          </a:p>
          <a:p>
            <a:r>
              <a:rPr lang="en-US" altLang="en-US" smtClean="0"/>
              <a:t>A larger containment bag should be used to collect any debris that is dislodged but not caught in the sample container.</a:t>
            </a:r>
          </a:p>
          <a:p>
            <a:r>
              <a:rPr lang="en-US" altLang="en-US" smtClean="0"/>
              <a:t>Always clean the sampling tool after sampling.</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single-use coring device works well for sampling TSI.  Using a wet wipe as you withdraw the coring device will reduce dust and debris.</a:t>
            </a:r>
          </a:p>
          <a:p>
            <a:r>
              <a:rPr lang="en-US" altLang="en-US" smtClean="0"/>
              <a:t>Never sample from below if possible since debris easily becomes dislodged and falls.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See slide</a:t>
            </a:r>
          </a:p>
          <a:p>
            <a:r>
              <a:rPr lang="en-US" altLang="en-US" smtClean="0"/>
              <a:t>Bulk sampling of miscellaneous materials must be adapted to the material being sampled.  There is no detailed guide for such sampling.</a:t>
            </a:r>
          </a:p>
          <a:p>
            <a:r>
              <a:rPr lang="en-US" altLang="en-US" smtClean="0"/>
              <a:t>Taking adequate quantities of samples is important, as is looking for multiple layers (flooring, roofing, and walls) and sampling all of them.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explains why AHERA inspection and sample collection protocols are described in this chapter.</a:t>
            </a:r>
          </a:p>
          <a:p>
            <a:pPr marL="742950" lvl="1" indent="-285750"/>
            <a:r>
              <a:rPr lang="en-US" altLang="en-US" smtClean="0"/>
              <a:t>AHERA does not apply to NESHAP enforcement inspections, but…</a:t>
            </a:r>
          </a:p>
          <a:p>
            <a:pPr marL="742950" lvl="1" indent="-285750"/>
            <a:r>
              <a:rPr lang="en-US" altLang="en-US" smtClean="0"/>
              <a:t>AHERA represents the only federally promulgated rule that describes procedures and practices for performing asbestos inspections and collecting bulk samples.</a:t>
            </a:r>
          </a:p>
          <a:p>
            <a:pPr marL="742950" lvl="1" indent="-285750"/>
            <a:r>
              <a:rPr lang="en-US" altLang="en-US" smtClean="0"/>
              <a:t>Because of this, many accredited asbestos inspectors will follow these protocols for </a:t>
            </a:r>
            <a:r>
              <a:rPr lang="en-US" altLang="en-US" u="sng" smtClean="0"/>
              <a:t>any</a:t>
            </a:r>
            <a:r>
              <a:rPr lang="en-US" altLang="en-US" smtClean="0"/>
              <a:t> asbestos inspection they might perform.</a:t>
            </a:r>
          </a:p>
          <a:p>
            <a:pPr marL="742950" lvl="1" indent="-285750"/>
            <a:r>
              <a:rPr lang="en-US" altLang="en-US" smtClean="0"/>
              <a:t>NESHAP requires a </a:t>
            </a:r>
            <a:r>
              <a:rPr lang="en-US" altLang="en-US" u="sng" smtClean="0"/>
              <a:t>thorough inspection</a:t>
            </a:r>
            <a:r>
              <a:rPr lang="en-US" altLang="en-US" smtClean="0"/>
              <a:t>.</a:t>
            </a:r>
          </a:p>
          <a:p>
            <a:pPr marL="742950" lvl="1" indent="-285750"/>
            <a:r>
              <a:rPr lang="en-US" altLang="en-US" smtClean="0"/>
              <a:t>If the asbestos inspection report cites that it was performed in accordance with AHERA, it is often </a:t>
            </a:r>
            <a:r>
              <a:rPr lang="en-US" altLang="en-US" u="sng" smtClean="0"/>
              <a:t>not</a:t>
            </a:r>
            <a:r>
              <a:rPr lang="en-US" altLang="en-US" smtClean="0"/>
              <a:t> NESHAP compliant.</a:t>
            </a:r>
          </a:p>
          <a:p>
            <a:r>
              <a:rPr lang="en-US" altLang="en-US" smtClean="0"/>
              <a:t>Nondestructive operations are those where walls are not breached to find piping, flooring is not pulled apart to evaluate multiple layers, and other work is not done to find all ACM that might reasonably be expected to exist.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sample in the pictures is of sufficient size for analytical purposes.</a:t>
            </a:r>
          </a:p>
          <a:p>
            <a:r>
              <a:rPr lang="en-US" altLang="en-US" smtClean="0"/>
              <a:t>If multiple layers exist, each layer should be sampled.</a:t>
            </a:r>
          </a:p>
          <a:p>
            <a:r>
              <a:rPr lang="en-US" altLang="en-US" smtClean="0"/>
              <a:t>Mastic may need to be sampled separately from the material to which it has been bound to ensure that enough is available for analysis.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Decontamination of tools is very important between samples.</a:t>
            </a:r>
          </a:p>
          <a:p>
            <a:r>
              <a:rPr lang="en-US" altLang="en-US" smtClean="0"/>
              <a:t>Subsequent samples can be contaminated if proper cleaning is not accomplished.</a:t>
            </a:r>
          </a:p>
          <a:p>
            <a:r>
              <a:rPr lang="en-US" altLang="en-US" smtClean="0"/>
              <a:t>Cross contamination of samples compromises the integrity of compliance assessment and enforcement actions.</a:t>
            </a:r>
          </a:p>
          <a:p>
            <a:r>
              <a:rPr lang="en-US" altLang="en-US" smtClean="0"/>
              <a:t>Safety must be emphasized, whether it involves use of chemicals or tools.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Asbestos NESHAP inspectors may need to determine the applicability of the NESHAP to multi-layered systems they encounter. Such systems include plaster wall or ceiling systems, resilient flooring systems (flooring, mastic and underlayment), plaster/stucco systems and wallboard systems with add-on layers.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Asbestos NESHAP inspectors may need to determine the applicability of the NESHAP to multi-layered systems they encounter. Such systems include plaster wall or ceiling systems, resilient flooring systems (flooring, mastic and underlayment), plaster/stucco systems and wallboard systems with add-on layers. </a:t>
            </a:r>
          </a:p>
          <a:p>
            <a:r>
              <a:rPr lang="en-US" altLang="en-US" smtClean="0"/>
              <a:t> </a:t>
            </a:r>
          </a:p>
          <a:p>
            <a:r>
              <a:rPr lang="en-US" altLang="en-US" smtClean="0"/>
              <a:t>Since EPA had received many questions about the applicability of the NESHAP to multi-layered systems, it published the </a:t>
            </a:r>
            <a:r>
              <a:rPr lang="en-US" altLang="en-US" i="1" smtClean="0"/>
              <a:t>Asbestos NESHAP Clarification Regarding Analysis of Multi-layered Systems</a:t>
            </a:r>
            <a:r>
              <a:rPr lang="en-US" altLang="en-US" smtClean="0"/>
              <a:t> (59 FR 542, January 5, 1994). In this document EPA discussed the following:</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smtClean="0"/>
              <a:t>Plaster/Stucco </a:t>
            </a:r>
            <a:endParaRPr lang="en-US" altLang="en-US" smtClean="0"/>
          </a:p>
          <a:p>
            <a:r>
              <a:rPr lang="en-US" altLang="en-US" smtClean="0"/>
              <a:t> </a:t>
            </a:r>
          </a:p>
          <a:p>
            <a:r>
              <a:rPr lang="en-US" altLang="en-US" smtClean="0"/>
              <a:t>If the plaster and stucco wall or ceiling systems are layered, and the layers can be distinguished, then the layers must be analyzed separately. </a:t>
            </a:r>
          </a:p>
          <a:p>
            <a:r>
              <a:rPr lang="en-US" altLang="en-US" smtClean="0"/>
              <a:t> </a:t>
            </a:r>
          </a:p>
          <a:p>
            <a:r>
              <a:rPr lang="en-US" altLang="en-US" b="1" i="1" smtClean="0"/>
              <a:t>Add-on Materials </a:t>
            </a:r>
            <a:endParaRPr lang="en-US" altLang="en-US" smtClean="0"/>
          </a:p>
          <a:p>
            <a:r>
              <a:rPr lang="en-US" altLang="en-US" smtClean="0"/>
              <a:t> </a:t>
            </a:r>
          </a:p>
          <a:p>
            <a:r>
              <a:rPr lang="en-US" altLang="en-US" smtClean="0"/>
              <a:t>All materials such as sprayed-on materials, paint, ceiling and wall texture "added" to wallboard or other base materials must be analyzed and reported separately if possible.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its </a:t>
            </a:r>
            <a:r>
              <a:rPr lang="en-US" altLang="en-US" i="1" smtClean="0"/>
              <a:t>Asbestos Sampling Bulletin</a:t>
            </a:r>
            <a:r>
              <a:rPr lang="en-US" altLang="en-US" smtClean="0"/>
              <a:t> (September 30, 1994) EPA stated that it does not consider a sheet of "plasterboard," commonly called sheetrock, wallboard and gypsum board, by itself a multi-layered material under either AHERA or NESHAP regulations. </a:t>
            </a:r>
          </a:p>
          <a:p>
            <a:r>
              <a:rPr lang="en-US" altLang="en-US" smtClean="0"/>
              <a:t> </a:t>
            </a:r>
          </a:p>
          <a:p>
            <a:r>
              <a:rPr lang="en-US" altLang="en-US" smtClean="0"/>
              <a:t>When joint compound or tape is applied to wallboard, it becomes an integral part of the wallboard and in effect becomes one material forming a wall system. Therefore, where a demolition or renovation impacts such a wall system, a composite analysis of the wall system (percent of asbestos in the joint compound, tape and wallboard) should be conducted.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smtClean="0"/>
              <a:t>Joint Compound</a:t>
            </a:r>
            <a:endParaRPr lang="en-US" altLang="en-US" smtClean="0"/>
          </a:p>
          <a:p>
            <a:r>
              <a:rPr lang="en-US" altLang="en-US" b="1" i="1" smtClean="0"/>
              <a:t> </a:t>
            </a:r>
            <a:endParaRPr lang="en-US" altLang="en-US" smtClean="0"/>
          </a:p>
          <a:p>
            <a:r>
              <a:rPr lang="en-US" altLang="en-US" smtClean="0"/>
              <a:t>Sample where joints are expected (take a minimum of three samples): </a:t>
            </a:r>
          </a:p>
          <a:p>
            <a:r>
              <a:rPr lang="en-US" altLang="en-US" smtClean="0"/>
              <a:t> </a:t>
            </a:r>
          </a:p>
          <a:p>
            <a:r>
              <a:rPr lang="en-US" altLang="en-US" smtClean="0"/>
              <a:t>Inside or outside corners; </a:t>
            </a:r>
          </a:p>
          <a:p>
            <a:r>
              <a:rPr lang="en-US" altLang="en-US" smtClean="0"/>
              <a:t> </a:t>
            </a:r>
          </a:p>
          <a:p>
            <a:r>
              <a:rPr lang="en-US" altLang="en-US" smtClean="0"/>
              <a:t>At wallboard joint intervals; and </a:t>
            </a:r>
          </a:p>
          <a:p>
            <a:r>
              <a:rPr lang="en-US" altLang="en-US" smtClean="0"/>
              <a:t> </a:t>
            </a:r>
          </a:p>
          <a:p>
            <a:r>
              <a:rPr lang="en-US" altLang="en-US" smtClean="0"/>
              <a:t>Around nail heads.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For compliance evaluations, if a structure is in shambles the inspector must try to relate samples to original materials with photos and other useful documentation.</a:t>
            </a:r>
          </a:p>
          <a:p>
            <a:r>
              <a:rPr lang="en-US" altLang="en-US" smtClean="0"/>
              <a:t>This is important but many times difficult.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smtClean="0"/>
              <a:t>Add-on Materials</a:t>
            </a:r>
            <a:endParaRPr lang="en-US" altLang="en-US" smtClean="0"/>
          </a:p>
          <a:p>
            <a:r>
              <a:rPr lang="en-US" altLang="en-US" b="1" i="1" smtClean="0"/>
              <a:t> </a:t>
            </a:r>
            <a:endParaRPr lang="en-US" altLang="en-US" smtClean="0"/>
          </a:p>
          <a:p>
            <a:r>
              <a:rPr lang="en-US" altLang="en-US" smtClean="0"/>
              <a:t>Take a minimum of three samples where joints are not expected; e.g., between corners and wallboard joint intervals. </a:t>
            </a:r>
          </a:p>
          <a:p>
            <a:r>
              <a:rPr lang="en-US" altLang="en-US" smtClean="0"/>
              <a:t> </a:t>
            </a:r>
          </a:p>
          <a:p>
            <a:r>
              <a:rPr lang="en-US" altLang="en-US" smtClean="0"/>
              <a:t>Since a laboratory cannot distinguish joint compound at joints from the same materials used as a skim coat, the inspector must clearly describe the sample composition so that appropriate analysis is conducted and results are reported.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At the laboratory, all samples with an outer layer having &gt;1% asbestos will be noted. When this situation applies, the following must be considered: </a:t>
            </a:r>
          </a:p>
          <a:p>
            <a:r>
              <a:rPr lang="en-US" altLang="en-US" smtClean="0"/>
              <a:t> </a:t>
            </a:r>
          </a:p>
          <a:p>
            <a:r>
              <a:rPr lang="en-US" altLang="en-US" smtClean="0"/>
              <a:t>If only joint sampling areas show layers with &gt;1% asbestos, then the material is joint compound and analytical results of the layers are composited. If the composite result is &lt;1%, no management is necessary. If the composite result is &gt;1%, the material is RACM as defined by the NESHAP and management is necessary.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r>
              <a:rPr lang="en-US" altLang="en-US" smtClean="0"/>
              <a:t>Collect samples whenever feasible, especially where violations are suspected and enforcement action is anticipated. Follow written standard operating procedures and use only accredited laboratories for bulk sample analysis. Ask the laboratory to archive samples for you. Using improper sampling techniques or non-accredited laboratories may jeopardize an agency's ability to complete a successful enforcement action against a violator of the NESHAP.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If samples from both joint compound and non-joint areas show layers with &gt;1% asbestos, the material is considered a skim coat or add-on material. In this case the results must not be composited and must be reported for each layer. Material so located must be treated as separate RACM layers according to the NESHAP.</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EPA recommended the use of an improved analytical method for the analysis of bulk samples in a </a:t>
            </a:r>
            <a:r>
              <a:rPr lang="en-US" altLang="en-US" i="1" smtClean="0"/>
              <a:t>Federal Register</a:t>
            </a:r>
            <a:r>
              <a:rPr lang="en-US" altLang="en-US" smtClean="0"/>
              <a:t> notice of August 1, 1994 (59 FR 38970). This notice directs laboratories to analyze individual layers or strata of a multi-layered sample and to report a single result for each layer. The 1982 interim method had allowed analytical results for the discrete layers of a multi-layered sample to be combined and reported as one result across all layers.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As a result, multi-layered systems that may have contained asbestos in a single layer may have been reported by laboratories as non-asbestos-containing. NESHAP inspectors, therefore, cannot rely on previous analysis of multi-layered materials to determine applicability of the NESHAP unless results of each layer's analysis are available. Inspectors must sample multi-layered materials and provide necessary information regarding the samples to the laboratory for proper analysis. </a:t>
            </a:r>
          </a:p>
          <a:p>
            <a:r>
              <a:rPr lang="en-US" altLang="en-US" smtClean="0"/>
              <a:t> </a:t>
            </a:r>
          </a:p>
          <a:p>
            <a:r>
              <a:rPr lang="en-US" altLang="en-US" smtClean="0"/>
              <a:t>OSHA does not allow compositing of analytical results from layered materials. Also, many local/state agencies require materials to be sampled and analyzed by layer. </a:t>
            </a:r>
          </a:p>
          <a:p>
            <a:r>
              <a:rPr lang="en-US" altLang="en-US" smtClean="0"/>
              <a:t> </a:t>
            </a:r>
          </a:p>
          <a:p>
            <a:r>
              <a:rPr lang="en-US" altLang="en-US" smtClean="0"/>
              <a:t>The issue of multi-layered materials and compositing is one of the most debated issues in the asbestos control industry. When these materials are disturbed during renovation and demolition activity, the layers often separate into discreet materials that, upon analysis, are determined to be ACM.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Under-sampling can cause an inspector to miss materials that may be nonasbestos in one part of a building but may contain asbestos elsewhere in the building.</a:t>
            </a:r>
          </a:p>
          <a:p>
            <a:r>
              <a:rPr lang="en-US" altLang="en-US" smtClean="0"/>
              <a:t>It is punitive to the owner to say an entire wallboard system is “positive” if it is not.</a:t>
            </a:r>
          </a:p>
          <a:p>
            <a:r>
              <a:rPr lang="en-US" altLang="en-US" smtClean="0"/>
              <a:t>Estimating material quantities is not an exact science and inspectors can be easily misled.  It is the responsibility of owner/operators to verify and properly report quantities of asbestos-containing materials.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For compliance evaluations, if a structure is in shambles the inspector must try to relate samples to original materials with photos and other useful documentation.</a:t>
            </a:r>
          </a:p>
          <a:p>
            <a:r>
              <a:rPr lang="en-US" altLang="en-US" smtClean="0"/>
              <a:t>This is important but many times difficult.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What you will find when making site compliance visits can be drastically different what an asbestos inspector may find during simple asbestos inspections.</a:t>
            </a:r>
          </a:p>
          <a:p>
            <a:r>
              <a:rPr lang="en-US" altLang="en-US" smtClean="0"/>
              <a:t>Complexities vary and require careful thought and planning on-site to address the many facets – different materials and conditions and comingled materials.</a:t>
            </a:r>
          </a:p>
          <a:p>
            <a:r>
              <a:rPr lang="en-US" altLang="en-US" smtClean="0"/>
              <a:t>This will be discussed in more detail in the chapter on facility inspections.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EPA has no official policy regarding dust sampling or analysis. However, the American Society for Testing and Materials (ASTM) Committee D22 has developed two test methods described below. </a:t>
            </a:r>
          </a:p>
          <a:p>
            <a:r>
              <a:rPr lang="en-US" altLang="en-US" smtClean="0"/>
              <a:t> </a:t>
            </a:r>
          </a:p>
          <a:p>
            <a:r>
              <a:rPr lang="en-US" altLang="en-US" smtClean="0"/>
              <a:t>In some situations; e.g., a post-removal inspection, or an improperly-run abatement site, inspectors may encounter settled dust and need to determine whether it contains asbestos. Inspectors may choose to use the ASTM microvacuum or wipe technique depending upon the sampling media/equipment available.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NESHAP inspectors are encouraged to follow the microvacuum techniques described in the ASTM document: </a:t>
            </a:r>
            <a:r>
              <a:rPr lang="en-US" altLang="en-US" i="1" smtClean="0"/>
              <a:t>Standard Test Method for Microvacuum Sampling and Indirect Analysis of Dust by Transmission Electron Microscopy for Asbestos Structure Number Surface Loading</a:t>
            </a:r>
            <a:r>
              <a:rPr lang="en-US" altLang="en-US" smtClean="0"/>
              <a:t> (ASTM D 5755-03). The following is a summary of this method: </a:t>
            </a:r>
          </a:p>
          <a:p>
            <a:r>
              <a:rPr lang="en-US" altLang="en-US" smtClean="0"/>
              <a:t> </a:t>
            </a:r>
          </a:p>
          <a:p>
            <a:r>
              <a:rPr lang="en-US" altLang="en-US" smtClean="0"/>
              <a:t>The sample is collected by vacuuming a known surface area with a standard 25 or 37 mm air sampling cassette using a plastic tube that is attached to the inlet orifice which acts as a nozzle. The sample is transferred from inside the cassette to an aqueous suspension of known volume. Aliquots of the suspension are then filtered through a membrane. A section of the membrane is prepared and transferred to a TEM grid using the direct transfer method. The asbestiform structures are identified, sized and counted by TEM, using Selected Area Electron Diffraction (SAED) and Energy Dispersive X-ray Analysis (EDXA) at a magnification of 15,000 to 20,000X.</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bwMode="auto">
          <a:xfrm>
            <a:off x="1108075" y="698500"/>
            <a:ext cx="4643438" cy="3482975"/>
          </a:xfrm>
          <a:prstGeom prst="rect">
            <a:avLst/>
          </a:prstGeom>
          <a:solidFill>
            <a:srgbClr val="FFFFFF"/>
          </a:solidFill>
          <a:ln>
            <a:solidFill>
              <a:srgbClr val="000000"/>
            </a:solidFill>
            <a:miter lim="800000"/>
            <a:headEnd/>
            <a:tailEnd/>
          </a:ln>
        </p:spPr>
      </p:sp>
      <p:sp>
        <p:nvSpPr>
          <p:cNvPr id="164867"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ASTM Microvacuum technique utilizes a TEM air sampling cassette with a piece of sampling tubing on the tip.  </a:t>
            </a:r>
          </a:p>
          <a:p>
            <a:r>
              <a:rPr lang="en-US" altLang="en-US" smtClean="0"/>
              <a:t>It is used like a vacuum cleaner, typically on a 10 cm X 10 cm sampling area.</a:t>
            </a:r>
          </a:p>
          <a:p>
            <a:r>
              <a:rPr lang="en-US" altLang="en-US" smtClean="0"/>
              <a:t>If this method is going to be used for any compliance assessment reasons, the sample should have available a copy of the ASTM method which should be carefully followed.</a:t>
            </a:r>
          </a:p>
          <a:p>
            <a:r>
              <a:rPr lang="en-US" altLang="en-US" smtClean="0"/>
              <a:t>The Millette/Hays background and elevated level criteria were developed for use in product liability litigation.  They are not EPA nor OSHA values.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Asbestos NESHAP inspectors are encouraged to follow the wipe sampling techniques described in the ASTM document: </a:t>
            </a:r>
            <a:r>
              <a:rPr lang="en-US" altLang="en-US" i="1" smtClean="0"/>
              <a:t>Standard Test Method for Wipe Sampling, Indirect Preparation, and Analysis for Asbestos Structure Number Surface Loading by Transmission Electron Microscopy</a:t>
            </a:r>
            <a:r>
              <a:rPr lang="en-US" altLang="en-US" smtClean="0"/>
              <a:t> (D 6480-05). </a:t>
            </a:r>
          </a:p>
          <a:p>
            <a:r>
              <a:rPr lang="en-US" altLang="en-US" smtClean="0"/>
              <a:t> </a:t>
            </a:r>
          </a:p>
          <a:p>
            <a:r>
              <a:rPr lang="en-US" altLang="en-US" smtClean="0"/>
              <a:t>ASTM recommends the use of a particle-free, sealed edge, continuous filament cloth sampling medium  This material is available from commercial scientific suppliers and is commonly listed as “clean room wiper</a:t>
            </a:r>
            <a:r>
              <a:rPr lang="en-US" altLang="en-US" i="1" smtClean="0"/>
              <a:t>.”</a:t>
            </a:r>
            <a:r>
              <a:rPr lang="en-US" altLang="en-US" smtClean="0"/>
              <a:t> The sampling medium should be moistened with a 50:50 mixture of alcohol and water. Depending on the size of the sample area, inspectors should follow either the </a:t>
            </a:r>
            <a:r>
              <a:rPr lang="en-US" altLang="en-US" i="1" smtClean="0"/>
              <a:t>Template Assisted Sampling Procedure</a:t>
            </a:r>
            <a:r>
              <a:rPr lang="en-US" altLang="en-US" smtClean="0"/>
              <a:t> or the </a:t>
            </a:r>
            <a:r>
              <a:rPr lang="en-US" altLang="en-US" i="1" smtClean="0"/>
              <a:t>Confined Area Sampling Procedure</a:t>
            </a:r>
            <a:r>
              <a:rPr lang="en-US" altLang="en-US" smtClean="0"/>
              <a:t> found in the ASTM document referenced in this subsection. Once gathered, each sample should be sealed in a sample container, labeled with a unique identification number and delivered to a National Voluntary Laboratory Accreditation Program (NVLAP)-accredited laboratory for analysis. At the laboratory the sample will be analyzed via transmission electron microscopy (TEM) for its asbestos content.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Inspectors must be able to testify that the samples: </a:t>
            </a:r>
            <a:endParaRPr lang="en-US" altLang="en-US" sz="1000" smtClean="0"/>
          </a:p>
          <a:p>
            <a:r>
              <a:rPr lang="en-US" altLang="en-US" smtClean="0"/>
              <a:t> </a:t>
            </a:r>
            <a:endParaRPr lang="en-US" altLang="en-US" sz="1000" smtClean="0"/>
          </a:p>
          <a:p>
            <a:r>
              <a:rPr lang="en-US" altLang="en-US" smtClean="0"/>
              <a:t>Accurately represent conditions at the site; </a:t>
            </a:r>
            <a:endParaRPr lang="en-US" altLang="en-US" sz="1000" smtClean="0"/>
          </a:p>
          <a:p>
            <a:r>
              <a:rPr lang="en-US" altLang="en-US" smtClean="0"/>
              <a:t> </a:t>
            </a:r>
            <a:endParaRPr lang="en-US" altLang="en-US" sz="1000" smtClean="0"/>
          </a:p>
          <a:p>
            <a:r>
              <a:rPr lang="en-US" altLang="en-US" smtClean="0"/>
              <a:t>Were maintained using proper chain of custody; and </a:t>
            </a:r>
            <a:endParaRPr lang="en-US" altLang="en-US" sz="1000" smtClean="0"/>
          </a:p>
          <a:p>
            <a:r>
              <a:rPr lang="en-US" altLang="en-US" smtClean="0"/>
              <a:t> </a:t>
            </a:r>
            <a:endParaRPr lang="en-US" altLang="en-US" sz="1000" smtClean="0"/>
          </a:p>
          <a:p>
            <a:r>
              <a:rPr lang="en-US" altLang="en-US" smtClean="0"/>
              <a:t>Were acquired and analyzed using proper methodology. </a:t>
            </a:r>
            <a:endParaRPr lang="en-US" altLang="en-US" sz="1000" smtClean="0"/>
          </a:p>
          <a:p>
            <a:r>
              <a:rPr lang="en-US" altLang="en-US" smtClean="0"/>
              <a:t> </a:t>
            </a:r>
            <a:endParaRPr lang="en-US" altLang="en-US" sz="1000" smtClean="0"/>
          </a:p>
          <a:p>
            <a:r>
              <a:rPr lang="en-US" altLang="en-US" smtClean="0"/>
              <a:t>Appropriate analyses of bulk samples will reveal the type and percentage of asbestos they contain. If the amount of asbestos in bulk samples does not exceed one percent, the materials are not RACM and therefore are not subject to the requirements of the NESHAP.</a:t>
            </a:r>
            <a:endParaRPr lang="en-US" altLang="en-US" sz="100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the tape lift method, adhesive materials such as transparent tape, self-stick office notes, or forensic tape are used to gather the dust sample. Duct tape should never be used since recovery of the dust particles for analysis is essentially impossible.</a:t>
            </a:r>
          </a:p>
          <a:p>
            <a:r>
              <a:rPr lang="en-US" altLang="en-US" smtClean="0"/>
              <a:t> </a:t>
            </a:r>
          </a:p>
          <a:p>
            <a:r>
              <a:rPr lang="en-US" altLang="en-US" smtClean="0"/>
              <a:t>At the laboratory the sample is prepared directly for TEM or scanning electron microscopy (SEM) analysis. This method of gathering and analyzing the sample minimally disturbs the asbestos present, but other fibers and matrix material may mask the asbestos fibers.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smtClean="0"/>
              <a:t>Passive Samples</a:t>
            </a:r>
            <a:endParaRPr lang="en-US" altLang="en-US" smtClean="0"/>
          </a:p>
          <a:p>
            <a:r>
              <a:rPr lang="en-US" altLang="en-US" smtClean="0"/>
              <a:t> </a:t>
            </a:r>
          </a:p>
          <a:p>
            <a:r>
              <a:rPr lang="en-US" altLang="en-US" smtClean="0"/>
              <a:t>In passive sampling, a clean collection surface such as a shallow metal lid is deployed to collect dust over a measured period of time. The dust is rinsed out of the container and then analyzed via TEM. Since the collection time is usually several weeks, asbestos NESHAP inspectors do not often use this method. Passive samples are useful, however, in determining if dust is being deposited during the sampling period.</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Complete all documentation including checklist entries and chain-of-custody (COC) form. A sample COC form is provided in Figure 6-1. If a commercial lab is used for analysis, it may supply appropriate COC forms. Many times, regulatory agencies also have their own prescribed forms.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Secure samples before conducting another inspection. </a:t>
            </a:r>
          </a:p>
          <a:p>
            <a:r>
              <a:rPr lang="en-US" altLang="en-US" smtClean="0"/>
              <a:t> </a:t>
            </a:r>
          </a:p>
          <a:p>
            <a:r>
              <a:rPr lang="en-US" altLang="en-US" smtClean="0"/>
              <a:t>Minimize the number of individuals who handle the samples thereafter. The name of every individual who acquires custody of the samples must be recorded on the COC form. The samples should not be handled by multiple custodians unless necessary and unless a COC form is signed by each person who has possession of the samples.</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Chain of custody can best be maintained by personal delivery of samples to the analytical laboratory. If this is not possible, the U.S. Postal Service or a commercial courier services may be used. Since packaging and labeling requirements may differ depending on the organization chosen, inspectors should contact these couriers before shipping samples.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If being shipped, package the bulk samples in a manner that assures that asbestos will not be released during transport. Make sure the sample vials are securely taped shut and well cushioned to prevent breakage.</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Analyze samples as necessary. It is advisable to collect extra samples and analyze only enough to satisfy the evidence requirements; for instance, one sample containing greater than one percent asbestos. Additional samples may be analyzed as needed. </a:t>
            </a:r>
          </a:p>
          <a:p>
            <a:r>
              <a:rPr lang="en-US" altLang="en-US" smtClean="0"/>
              <a:t>		</a:t>
            </a:r>
          </a:p>
          <a:p>
            <a:r>
              <a:rPr lang="en-US" altLang="en-US" smtClean="0"/>
              <a:t>Retain original samples until such time as an enforcement action is completed.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Bulk sample analysis is performed to determine whether the material from which samples have been collected contains greater than 1% asbestos. EPA provided guidance regarding the analysis of asbestos in bulk samples in its publication </a:t>
            </a:r>
            <a:r>
              <a:rPr lang="en-US" altLang="en-US" i="1" smtClean="0"/>
              <a:t>Method for the Determination of Asbestos in Bulk Building Materials</a:t>
            </a:r>
            <a:r>
              <a:rPr lang="en-US" altLang="en-US" smtClean="0"/>
              <a:t> (EPA/600/R-93/116, July 1993). This improved analytical method was designed to address certain materials: </a:t>
            </a:r>
          </a:p>
          <a:p>
            <a:r>
              <a:rPr lang="en-US" altLang="en-US" smtClean="0"/>
              <a:t> </a:t>
            </a:r>
          </a:p>
          <a:p>
            <a:r>
              <a:rPr lang="en-US" altLang="en-US" smtClean="0"/>
              <a:t>That are known to contain asbestos fibers, but in which the asbestos percentage is low (&lt;10%); </a:t>
            </a:r>
          </a:p>
          <a:p>
            <a:r>
              <a:rPr lang="en-US" altLang="en-US" smtClean="0"/>
              <a:t> </a:t>
            </a:r>
          </a:p>
          <a:p>
            <a:r>
              <a:rPr lang="en-US" altLang="en-US" smtClean="0"/>
              <a:t>Where the percentage of asbestos is obscured by a matrix binder of some kind; e.g., vinyl or asphalt floor tiles; and</a:t>
            </a:r>
          </a:p>
          <a:p>
            <a:r>
              <a:rPr lang="en-US" altLang="en-US" smtClean="0"/>
              <a:t> </a:t>
            </a:r>
          </a:p>
          <a:p>
            <a:r>
              <a:rPr lang="en-US" altLang="en-US" smtClean="0"/>
              <a:t>In which small, thin fibers are present, but are frequently not detected at the magnification and resolution limits of polarizing light microscopes. </a:t>
            </a:r>
          </a:p>
          <a:p>
            <a:r>
              <a:rPr lang="en-US" altLang="en-US" smtClean="0"/>
              <a:t> </a:t>
            </a:r>
          </a:p>
          <a:p>
            <a:r>
              <a:rPr lang="en-US" altLang="en-US" smtClean="0"/>
              <a:t>The improved method expanded on the previous 1982 interim polarizing light microscope (PLM) method.</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Bulk sample analysis is performed to determine whether the material from which samples have been collected contains greater than 1% asbestos. EPA provided guidance regarding the analysis of asbestos in bulk samples in its publication </a:t>
            </a:r>
            <a:r>
              <a:rPr lang="en-US" altLang="en-US" i="1" smtClean="0"/>
              <a:t>Method for the Determination of Asbestos in Bulk Building Materials</a:t>
            </a:r>
            <a:r>
              <a:rPr lang="en-US" altLang="en-US" smtClean="0"/>
              <a:t> (EPA/600/R-93/116, July 1993). This improved analytical method was designed to address certain materials: </a:t>
            </a:r>
          </a:p>
          <a:p>
            <a:r>
              <a:rPr lang="en-US" altLang="en-US" smtClean="0"/>
              <a:t> </a:t>
            </a:r>
          </a:p>
          <a:p>
            <a:r>
              <a:rPr lang="en-US" altLang="en-US" smtClean="0"/>
              <a:t>That are known to contain asbestos fibers, but in which the asbestos percentage is low (&lt;10%); </a:t>
            </a:r>
          </a:p>
          <a:p>
            <a:r>
              <a:rPr lang="en-US" altLang="en-US" smtClean="0"/>
              <a:t> </a:t>
            </a:r>
          </a:p>
          <a:p>
            <a:r>
              <a:rPr lang="en-US" altLang="en-US" smtClean="0"/>
              <a:t>Where the percentage of asbestos is obscured by a matrix binder of some kind; e.g., vinyl or asphalt floor tiles; and</a:t>
            </a:r>
          </a:p>
          <a:p>
            <a:r>
              <a:rPr lang="en-US" altLang="en-US" smtClean="0"/>
              <a:t> </a:t>
            </a:r>
          </a:p>
          <a:p>
            <a:r>
              <a:rPr lang="en-US" altLang="en-US" smtClean="0"/>
              <a:t>In which small, thin fibers are present, but are frequently not detected at the magnification and resolution limits of polarizing light microscopes. </a:t>
            </a:r>
          </a:p>
          <a:p>
            <a:r>
              <a:rPr lang="en-US" altLang="en-US" smtClean="0"/>
              <a:t> </a:t>
            </a:r>
          </a:p>
          <a:p>
            <a:r>
              <a:rPr lang="en-US" altLang="en-US" smtClean="0"/>
              <a:t>The improved method expanded on the previous 1982 interim polarizing light microscope (PLM) method.</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As before, it begins with a careful examination of the sample using a stereomicroscope and then proceeds, as before, to the examination of sample specimens under a polarizing microscope. In most cases, these steps will be sufficient to characterize a sample as asbestos-containing (asbestos present &gt;1%) or non-asbestos-containing (no asbestos detected, or 1% or less in the sample).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EPA's </a:t>
            </a:r>
            <a:r>
              <a:rPr lang="en-US" altLang="en-US" i="1" smtClean="0"/>
              <a:t>Health and Safety Guidelines for EPA Asbestos Inspectors</a:t>
            </a:r>
            <a:r>
              <a:rPr lang="en-US" altLang="en-US" smtClean="0"/>
              <a:t> recommends that the following personal protective equipment be used by EPA inspectors when collecting bulk samples under the </a:t>
            </a:r>
            <a:r>
              <a:rPr lang="en-US" altLang="en-US" i="1" smtClean="0"/>
              <a:t>Asbestos-In-Schools Rule</a:t>
            </a:r>
            <a:r>
              <a:rPr lang="en-US" altLang="en-US" smtClean="0"/>
              <a:t>, the </a:t>
            </a:r>
            <a:r>
              <a:rPr lang="en-US" altLang="en-US" i="1" smtClean="0"/>
              <a:t>Worker Protection Rule</a:t>
            </a:r>
            <a:r>
              <a:rPr lang="en-US" altLang="en-US" smtClean="0"/>
              <a:t> and the asbestos NESHAP: </a:t>
            </a:r>
          </a:p>
          <a:p>
            <a:r>
              <a:rPr lang="en-US" altLang="en-US" smtClean="0"/>
              <a:t> </a:t>
            </a:r>
          </a:p>
          <a:p>
            <a:r>
              <a:rPr lang="en-US" altLang="en-US" b="1" i="1" smtClean="0"/>
              <a:t>Protective Clothing </a:t>
            </a:r>
            <a:endParaRPr lang="en-US" altLang="en-US" smtClean="0"/>
          </a:p>
          <a:p>
            <a:r>
              <a:rPr lang="en-US" altLang="en-US" b="1" smtClean="0"/>
              <a:t> </a:t>
            </a:r>
            <a:endParaRPr lang="en-US" altLang="en-US" smtClean="0"/>
          </a:p>
          <a:p>
            <a:r>
              <a:rPr lang="en-US" altLang="en-US" smtClean="0"/>
              <a:t>If samples cannot be taken without a significant chance of releasing fibers, inspectors should wear the following protective clothing when collecting bulk samples:</a:t>
            </a:r>
          </a:p>
          <a:p>
            <a:r>
              <a:rPr lang="en-US" altLang="en-US" smtClean="0"/>
              <a:t> </a:t>
            </a:r>
          </a:p>
          <a:p>
            <a:r>
              <a:rPr lang="en-US" altLang="en-US" smtClean="0"/>
              <a:t>Disposable, full-body coveralls (hood and foot covers attached); </a:t>
            </a:r>
          </a:p>
          <a:p>
            <a:r>
              <a:rPr lang="en-US" altLang="en-US" smtClean="0"/>
              <a:t> </a:t>
            </a:r>
          </a:p>
          <a:p>
            <a:r>
              <a:rPr lang="en-US" altLang="en-US" smtClean="0"/>
              <a:t>Eye protection (if a full-face respirator is not used); </a:t>
            </a:r>
          </a:p>
          <a:p>
            <a:r>
              <a:rPr lang="en-US" altLang="en-US" smtClean="0"/>
              <a:t> </a:t>
            </a:r>
          </a:p>
          <a:p>
            <a:r>
              <a:rPr lang="en-US" altLang="en-US" smtClean="0"/>
              <a:t>Disposable shoe coverings over safety shoes (if site conditions necessitate); </a:t>
            </a:r>
          </a:p>
          <a:p>
            <a:r>
              <a:rPr lang="en-US" altLang="en-US" smtClean="0"/>
              <a:t> </a:t>
            </a:r>
          </a:p>
          <a:p>
            <a:r>
              <a:rPr lang="en-US" altLang="en-US" smtClean="0"/>
              <a:t>Hard hat (if applicable); and </a:t>
            </a:r>
          </a:p>
          <a:p>
            <a:r>
              <a:rPr lang="en-US" altLang="en-US" smtClean="0"/>
              <a:t> </a:t>
            </a:r>
          </a:p>
          <a:p>
            <a:r>
              <a:rPr lang="en-US" altLang="en-US" smtClean="0"/>
              <a:t>Disposable gloves. </a:t>
            </a:r>
          </a:p>
          <a:p>
            <a:r>
              <a:rPr lang="en-US" altLang="en-US" smtClean="0"/>
              <a:t> </a:t>
            </a:r>
          </a:p>
          <a:p>
            <a:r>
              <a:rPr lang="en-US" altLang="en-US" smtClean="0"/>
              <a:t>Inspectors should use safety shoes, hearing protection and other safety equipment as needed.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improved method includes additional procedures required for the reliable analysis of certain bulk building materials, such as steps for the elimination of the obscuring matrix materials, as well as specifying use of the TEM techniques of X-Ray Powder Diffraction (XRD) and Analytical Electron Microscopy (AEM). </a:t>
            </a:r>
          </a:p>
          <a:p>
            <a:r>
              <a:rPr lang="en-US" altLang="en-US" smtClean="0"/>
              <a:t> </a:t>
            </a:r>
          </a:p>
          <a:p>
            <a:r>
              <a:rPr lang="en-US" altLang="en-US" smtClean="0"/>
              <a:t>While there are a few regulatory references to the 1982 interim method, commercial laboratories have been utilizing the 1993 method since its publication and it is considered the current standard for bulk sample analysis.</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View of a stereomicroscope inside of a HEPA filtered exhaust hood.</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PLM, a qualitative examination, is used to distinguish the various forms of asbestiform minerals on the basis of their unique optical crystallographic properties, and also to perform a semi-quantitative analysis of bulk samples; i.e., visual area estimation and/or point-counting. </a:t>
            </a:r>
          </a:p>
          <a:p>
            <a:r>
              <a:rPr lang="en-US" altLang="en-US" smtClean="0"/>
              <a:t> </a:t>
            </a:r>
          </a:p>
          <a:p>
            <a:r>
              <a:rPr lang="en-US" altLang="en-US" smtClean="0"/>
              <a:t>Although PLM analysis is the primary technique used for asbestos determinations, it cannot provide all needed information because of the limited visibility of the asbestos fibers. In some samples the fibers may be reduced to a diameter so small or masked by coatings to such an extent that they cannot be reliably observed or identified. For these reasons, PLM is of limited value in analyzing floor tiles and other materials containing binders or matrices. Gravimetric and/or analytical electron microscopy procedures may be required. </a:t>
            </a:r>
          </a:p>
          <a:p>
            <a:r>
              <a:rPr lang="en-US" altLang="en-US" smtClean="0"/>
              <a:t> </a:t>
            </a:r>
          </a:p>
          <a:p>
            <a:r>
              <a:rPr lang="en-US" altLang="en-US" smtClean="0"/>
              <a:t>When PLM is used to quantify asbestos content of a sample, the following conditions should be met: </a:t>
            </a:r>
          </a:p>
          <a:p>
            <a:r>
              <a:rPr lang="en-US" altLang="en-US" smtClean="0"/>
              <a:t> </a:t>
            </a:r>
          </a:p>
          <a:p>
            <a:r>
              <a:rPr lang="en-US" altLang="en-US" smtClean="0"/>
              <a:t>The slide sample should be homogeneous in order to be representative of the total sample and</a:t>
            </a:r>
          </a:p>
          <a:p>
            <a:r>
              <a:rPr lang="en-US" altLang="en-US" smtClean="0"/>
              <a:t> </a:t>
            </a:r>
          </a:p>
          <a:p>
            <a:r>
              <a:rPr lang="en-US" altLang="en-US" smtClean="0"/>
              <a:t>Particles in the slide preparation should have an even distribution and approach a one particle thickness to avoid particle overlap. </a:t>
            </a:r>
          </a:p>
          <a:p>
            <a:r>
              <a:rPr lang="en-US" altLang="en-US" smtClean="0"/>
              <a:t> </a:t>
            </a:r>
          </a:p>
          <a:p>
            <a:r>
              <a:rPr lang="en-US" altLang="en-US" smtClean="0"/>
              <a:t>Quantitation of asbestos content may be accomplished via calibrated visual area estimates and/or a point counting procedure.</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Sample is first viewed through the stereoscope.</a:t>
            </a:r>
          </a:p>
          <a:p>
            <a:r>
              <a:rPr lang="en-US" altLang="en-US" smtClean="0"/>
              <a:t>Materials of interest are mounted on glass slides.</a:t>
            </a:r>
          </a:p>
          <a:p>
            <a:r>
              <a:rPr lang="en-US" altLang="en-US" smtClean="0"/>
              <a:t>Identification is made using the PLM.</a:t>
            </a:r>
          </a:p>
          <a:p>
            <a:r>
              <a:rPr lang="en-US" altLang="en-US" smtClean="0"/>
              <a:t>The asbestos percentage is estimated based on the collective observations under both microscopes.</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photo shows a polarized light microscope.  The method utilizing this device is often called PLM.</a:t>
            </a:r>
          </a:p>
          <a:p>
            <a:r>
              <a:rPr lang="en-US" altLang="en-US" smtClean="0"/>
              <a:t>Geologists are trained in PLM use to identify rocks. Asbestos is a fuzzy rock so this microscope is the method of choice for asbestos sample analysis.</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What we see during analysis can be confusing and can lead to difficulty in identification.</a:t>
            </a:r>
          </a:p>
          <a:p>
            <a:r>
              <a:rPr lang="en-US" altLang="en-US" smtClean="0"/>
              <a:t>It takes extensive training and experience to become a proficient PLM analyst.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These are the dispersion staining colors often observed for chrysotile and tremolite.</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Per EPA’s 1993 methodology guidance, visual area estimates are made by comparing the sample to calibration materials that have similar textures and fiber abundance. A minimum of three slide mounts are examined to determine the asbestos content. Each slide is scanned in its entirety and the relative proportions of asbestos and nonasbestos are noted. EPA recommends that the ratio of asbestos to nonasbestos materials be recorded for several fields for each slide and the results be compared to data derived from the analysis of calibration materials having similar textures and asbestos content. Analytical results are reported as “area percent.” If no asbestos fibers are seen, the analyst commonly reports this result as “no asbestos observed.”</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185347" name="Rectangle 3"/>
          <p:cNvSpPr>
            <a:spLocks noGrp="1" noChangeArrowheads="1"/>
          </p:cNvSpPr>
          <p:nvPr>
            <p:ph type="body" idx="1"/>
          </p:nvPr>
        </p:nvSpPr>
        <p:spPr bwMode="auto">
          <a:xfrm>
            <a:off x="914400" y="4416425"/>
            <a:ext cx="5029200" cy="4183063"/>
          </a:xfrm>
          <a:prstGeom prst="rect">
            <a:avLst/>
          </a:prstGeom>
          <a:solidFill>
            <a:srgbClr val="FFFFFF"/>
          </a:solidFill>
          <a:ln>
            <a:solidFill>
              <a:srgbClr val="000000"/>
            </a:solidFill>
            <a:miter lim="800000"/>
            <a:headEnd/>
            <a:tailEnd/>
          </a:ln>
        </p:spPr>
        <p:txBody>
          <a:bodyPr/>
          <a:lstStyle/>
          <a:p>
            <a:r>
              <a:rPr lang="en-US" altLang="en-US" smtClean="0"/>
              <a:t>The NESHAP has been specific about the use of the point count technique for proper sample quantitation of the % asbestos content.</a:t>
            </a:r>
          </a:p>
          <a:p>
            <a:r>
              <a:rPr lang="en-US" altLang="en-US" smtClean="0"/>
              <a:t>This method is helpful since some materials may have varying levels of asbestos above and below 1%.</a:t>
            </a:r>
          </a:p>
          <a:p>
            <a:r>
              <a:rPr lang="en-US" altLang="en-US" smtClean="0"/>
              <a:t>Distinguishing between 1% and 2% is difficult without use of this method.</a:t>
            </a:r>
          </a:p>
          <a:p>
            <a:r>
              <a:rPr lang="en-US" altLang="en-US" smtClean="0"/>
              <a:t>50 points that are “non-negative” are counted on each of 8 slides.  5 fibers in a 400 point count calculate to 1.25% which indicates a level of concern.</a:t>
            </a:r>
          </a:p>
          <a:p>
            <a:r>
              <a:rPr lang="en-US" altLang="en-US" smtClean="0"/>
              <a:t>Sometimes analysts will accidentally count more than 400 points and yield an odd %. If percentages do not make sense (ex. 1.62347) ask the lab how the % was obtained.</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186371" name="Rectangle 3"/>
          <p:cNvSpPr>
            <a:spLocks noGrp="1" noChangeArrowheads="1"/>
          </p:cNvSpPr>
          <p:nvPr>
            <p:ph type="body" idx="1"/>
          </p:nvPr>
        </p:nvSpPr>
        <p:spPr bwMode="auto">
          <a:xfrm>
            <a:off x="914400" y="4416425"/>
            <a:ext cx="5029200" cy="4183063"/>
          </a:xfrm>
          <a:prstGeom prst="rect">
            <a:avLst/>
          </a:prstGeom>
          <a:solidFill>
            <a:srgbClr val="FFFFFF"/>
          </a:solidFill>
          <a:ln>
            <a:solidFill>
              <a:srgbClr val="000000"/>
            </a:solidFill>
            <a:miter lim="800000"/>
            <a:headEnd/>
            <a:tailEnd/>
          </a:ln>
        </p:spPr>
        <p:txBody>
          <a:bodyPr/>
          <a:lstStyle/>
          <a:p>
            <a:r>
              <a:rPr lang="en-US" altLang="en-US" smtClean="0"/>
              <a:t>The NESHAP has been specific about the use of the point count technique for proper sample quantitation of the % asbestos content.</a:t>
            </a:r>
          </a:p>
          <a:p>
            <a:r>
              <a:rPr lang="en-US" altLang="en-US" smtClean="0"/>
              <a:t>This method is helpful since some materials may have varying levels of asbestos above and below 1%.</a:t>
            </a:r>
          </a:p>
          <a:p>
            <a:r>
              <a:rPr lang="en-US" altLang="en-US" smtClean="0"/>
              <a:t>Distinguishing between 1% and 2% is difficult without use of this method.</a:t>
            </a:r>
          </a:p>
          <a:p>
            <a:r>
              <a:rPr lang="en-US" altLang="en-US" smtClean="0"/>
              <a:t>50 points that are “non-negative” are counted on each of 8 slides.  5 fibers in a 400 point count calculate to 1.25% which indicates a level of concern.</a:t>
            </a:r>
          </a:p>
          <a:p>
            <a:r>
              <a:rPr lang="en-US" altLang="en-US" smtClean="0"/>
              <a:t>Sometimes analysts will accidentally count more than 400 points and yield an odd %. If percentages do not make sense (ex. 1.62347) ask the lab how the % was obtained.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EPA inspectors collecting bulk samples should wear full-face, air-purifying respirators with HEPA filter cartridges. This includes NIOSH-approved, tight-fitting powered air purifying respirators (PAPRs) equipped with HEPA filters.</a:t>
            </a:r>
          </a:p>
          <a:p>
            <a:r>
              <a:rPr lang="en-US" altLang="en-US" smtClean="0"/>
              <a:t> </a:t>
            </a:r>
          </a:p>
          <a:p>
            <a:r>
              <a:rPr lang="en-US" altLang="en-US" smtClean="0"/>
              <a:t>In the absence of a negative exposure assessment (NEA), and where exposure assessment indicates the exposure level will not exceed 1 f/cm</a:t>
            </a:r>
            <a:r>
              <a:rPr lang="en-US" altLang="en-US" baseline="30000" smtClean="0"/>
              <a:t>3</a:t>
            </a:r>
            <a:r>
              <a:rPr lang="en-US" altLang="en-US" smtClean="0"/>
              <a:t> as an 8-hour time-weighted average, an individual within a regulated area where Class I work is being performed must be provided, as minimal protection, a PAPR equipped with high efficiency filters. [OSHA 1926.1101(h)(2)(iv)]</a:t>
            </a:r>
          </a:p>
          <a:p>
            <a:endParaRPr lang="en-US" alt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50 “non-negative” points per slide x 8 slides = 400 points.</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When a sample is “point counted,” it supersedes visual estimations.</a:t>
            </a:r>
          </a:p>
          <a:p>
            <a:r>
              <a:rPr lang="en-US" altLang="en-US" smtClean="0"/>
              <a:t>The NESHAP has required point counting for all samples </a:t>
            </a:r>
            <a:r>
              <a:rPr lang="en-US" altLang="en-US" smtClean="0">
                <a:cs typeface="Times New Roman" pitchFamily="18" charset="0"/>
              </a:rPr>
              <a:t>≤ 10%.</a:t>
            </a:r>
          </a:p>
          <a:p>
            <a:r>
              <a:rPr lang="en-US" altLang="en-US" smtClean="0">
                <a:cs typeface="Times New Roman" pitchFamily="18" charset="0"/>
              </a:rPr>
              <a:t>A 1991 EPA memo does allow for visual estimations when the client is aware of the limitations of using the data.</a:t>
            </a:r>
          </a:p>
          <a:p>
            <a:r>
              <a:rPr lang="en-US" altLang="en-US" smtClean="0">
                <a:cs typeface="Times New Roman" pitchFamily="18" charset="0"/>
              </a:rPr>
              <a:t>Point counting is most often used to determine if a sample is &gt;1% asbestos.</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Gravimetry is a process in which acids, solvents and ashing (heating the sample to burn off organic materials) are used to selectively remove the binder components from a sample. Gravimetric procedures are designed to meet the following objectives: </a:t>
            </a:r>
          </a:p>
          <a:p>
            <a:r>
              <a:rPr lang="en-US" altLang="en-US" smtClean="0"/>
              <a:t> </a:t>
            </a:r>
          </a:p>
          <a:p>
            <a:r>
              <a:rPr lang="en-US" altLang="en-US" smtClean="0"/>
              <a:t>Isolate asbestos from the sample to allow weight determination; </a:t>
            </a:r>
          </a:p>
          <a:p>
            <a:r>
              <a:rPr lang="en-US" altLang="en-US" smtClean="0"/>
              <a:t> </a:t>
            </a:r>
          </a:p>
          <a:p>
            <a:r>
              <a:rPr lang="en-US" altLang="en-US" smtClean="0"/>
              <a:t>Concentrate asbestos, thereby lowering the detection limit in the total sample; </a:t>
            </a:r>
          </a:p>
          <a:p>
            <a:r>
              <a:rPr lang="en-US" altLang="en-US" smtClean="0"/>
              <a:t> </a:t>
            </a:r>
          </a:p>
          <a:p>
            <a:r>
              <a:rPr lang="en-US" altLang="en-US" smtClean="0"/>
              <a:t>Aid in the detection and identification of fibrous components; and </a:t>
            </a:r>
          </a:p>
          <a:p>
            <a:r>
              <a:rPr lang="en-US" altLang="en-US" smtClean="0"/>
              <a:t> </a:t>
            </a:r>
          </a:p>
          <a:p>
            <a:r>
              <a:rPr lang="en-US" altLang="en-US" smtClean="0"/>
              <a:t>Remove organic fibers that are optically similar to asbestos. </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If the sample is friable and contains organic components, the ashing procedure should be followed. If the sample is friable and contains HCl-soluble components, the acid dissolution procedure should be followed. If the sample is friable and contains both types of components, or if the sample is nonfriable; e.g., floor tiles, the two procedures can be applied, preferably with acid dissolution following ashing. </a:t>
            </a:r>
          </a:p>
          <a:p>
            <a:r>
              <a:rPr lang="en-US" altLang="en-US" smtClean="0"/>
              <a:t> </a:t>
            </a:r>
          </a:p>
          <a:p>
            <a:r>
              <a:rPr lang="en-US" altLang="en-US" smtClean="0"/>
              <a:t>Gravimetry is not an identification technique, but is used to aid in qualitative PLM, AEM, or XRD. </a:t>
            </a:r>
          </a:p>
          <a:p>
            <a:r>
              <a:rPr lang="en-US" altLang="en-US" i="1" smtClean="0"/>
              <a:t> </a:t>
            </a:r>
            <a:endParaRPr lang="en-US" altLang="en-US" smtClean="0"/>
          </a:p>
          <a:p>
            <a:r>
              <a:rPr lang="en-US" altLang="en-US" smtClean="0"/>
              <a:t>A sufficient amount of suspect ACM should be collected and the laboratory should be informed to analyze only a portion of the sample via gravimetry. The remainder must be retained as evidence. </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XRD, a technique that reveals a mineral's unique "fingerprint" on film, is typically used in conjunction with PLM or AEM. The technique is more expensive than PLM and cannot distinguish between fibrous and non-fibrous forms of asbestos. However, qualitative, semi-quantitative and quantitative results may be obtained from XRD.</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AEM analysis, often referred to as “TEM” analysis, is a reliable although more expensive method for the detection and positive identification of asbestos in some bulk building materials. The method is particularly useful in the analysis of floor tiles and plasters, materials that contain a large amount of interfering materials and which contain asbestos fibers that may not be resolved by PLM techniques. The AEM method can also be used to quantify asbestos concentrations. </a:t>
            </a:r>
          </a:p>
          <a:p>
            <a:r>
              <a:rPr lang="en-US" altLang="en-US" smtClean="0"/>
              <a:t> </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AEM analysis, often referred to as “TEM” analysis, is a reliable although more expensive method for the detection and positive identification of asbestos in some bulk building materials. The method is particularly useful in the analysis of floor tiles and plasters, materials that contain a large amount of interfering materials and which contain asbestos fibers that may not be resolved by PLM techniques. The AEM method can also be used to quantify asbestos concentrations. </a:t>
            </a:r>
          </a:p>
          <a:p>
            <a:r>
              <a:rPr lang="en-US" altLang="en-US" smtClean="0"/>
              <a:t> </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Scanning electron microscopy is very useful for observing surface features in complex particle matrices and for determining elemental compositions. SEM cannot, however, detect small diameter fibers (~&lt;0.2 mm) and cannot determine crystal structure. </a:t>
            </a:r>
          </a:p>
          <a:p>
            <a:r>
              <a:rPr lang="en-US" altLang="en-US" smtClean="0"/>
              <a:t> </a:t>
            </a:r>
          </a:p>
          <a:p>
            <a:r>
              <a:rPr lang="en-US" altLang="en-US" smtClean="0"/>
              <a:t>Field test kits should never be used to confirm the presence or absence of asbestos since their results are unreliable. </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Scanning electron microscopy is very useful for observing surface features in complex particle matrices and for determining elemental compositions. SEM cannot, however, detect small diameter fibers (~&lt;0.2 mm) and cannot determine crystal structure. </a:t>
            </a:r>
          </a:p>
          <a:p>
            <a:r>
              <a:rPr lang="en-US" altLang="en-US" smtClean="0"/>
              <a:t> </a:t>
            </a:r>
          </a:p>
          <a:p>
            <a:r>
              <a:rPr lang="en-US" altLang="en-US" smtClean="0"/>
              <a:t>Field test kits should never be used to confirm the presence or absence of asbestos since their results are unreliable. </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unique identification number must be assigned to each sample. This number could be a combination of a site code and the date and time the sample was taken. For example, a sample obtained at St. Joseph's Hospital on July 1, 2010 at 2:17 pm, could be assigned the following number: </a:t>
            </a:r>
          </a:p>
          <a:p>
            <a:r>
              <a:rPr lang="en-US" altLang="en-US" smtClean="0"/>
              <a:t> </a:t>
            </a:r>
          </a:p>
          <a:p>
            <a:r>
              <a:rPr lang="en-US" altLang="en-US" b="1" smtClean="0"/>
              <a:t>SJH 100701 1417</a:t>
            </a: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following items are recommended for use during bulk sampling procedures: </a:t>
            </a:r>
          </a:p>
          <a:p>
            <a:r>
              <a:rPr lang="en-US" altLang="en-US" smtClean="0"/>
              <a:t> </a:t>
            </a:r>
          </a:p>
          <a:p>
            <a:r>
              <a:rPr lang="en-US" altLang="en-US" i="1" smtClean="0"/>
              <a:t>Sample containers.</a:t>
            </a:r>
            <a:r>
              <a:rPr lang="en-US" altLang="en-US" smtClean="0"/>
              <a:t> Use any dry, sealable and clean container, such as a 35-mm film canister or plastic vial. Always wash canisters before use and never reuse containers that have contained asbestos. Otherwise, the inspector may be cross-examined about a lack of thorough cleaning. This could compromise the enforcement case. Although many inspectors use resealable plastic bags as sample containers, OSHA §1926.1101, Appendix K, </a:t>
            </a:r>
            <a:r>
              <a:rPr lang="en-US" altLang="en-US" i="1" smtClean="0"/>
              <a:t>Polarized Light Microscopy of Asbestos (Non-Mandatory</a:t>
            </a:r>
            <a:r>
              <a:rPr lang="en-US" altLang="en-US" smtClean="0"/>
              <a:t>), states: </a:t>
            </a:r>
          </a:p>
          <a:p>
            <a:r>
              <a:rPr lang="en-US" altLang="en-US" smtClean="0"/>
              <a:t> </a:t>
            </a:r>
          </a:p>
          <a:p>
            <a:r>
              <a:rPr lang="en-US" altLang="en-US" b="1" smtClean="0"/>
              <a:t>“</a:t>
            </a:r>
            <a:r>
              <a:rPr lang="en-US" altLang="en-US" smtClean="0"/>
              <a:t>Do not use envelopes, plastic, or paper bags of any kind to collect samples. The use of plastic bags presents a contamination hazard to laboratory personnel and to other samples. When these containers are opened, a bellows effect blows fibers out of the container onto everything, including the person opening the container. “</a:t>
            </a:r>
          </a:p>
          <a:p>
            <a:r>
              <a:rPr lang="en-US" altLang="en-US" smtClean="0"/>
              <a:t> </a:t>
            </a:r>
          </a:p>
          <a:p>
            <a:r>
              <a:rPr lang="en-US" altLang="en-US" smtClean="0"/>
              <a:t>OSHA recommends the use of 20 ml scintillation or similar vials.</a:t>
            </a:r>
          </a:p>
          <a:p>
            <a:r>
              <a:rPr lang="en-US" altLang="en-US" smtClean="0"/>
              <a:t> </a:t>
            </a:r>
          </a:p>
          <a:p>
            <a:r>
              <a:rPr lang="en-US" altLang="en-US" smtClean="0"/>
              <a:t>Larger containers, such as quart- or gallon-sized zip-top bags may be needed, however, for samples of roofing, flooring, asbestos cements, etc., that are difficult to break down into small sizes.</a:t>
            </a:r>
          </a:p>
          <a:p>
            <a:r>
              <a:rPr lang="en-US" altLang="en-US" smtClean="0"/>
              <a:t> </a:t>
            </a:r>
          </a:p>
          <a:p>
            <a:r>
              <a:rPr lang="en-US" altLang="en-US" smtClean="0"/>
              <a:t>Be sure to clean the sealed sample containers to prevent contamination of subsequent samples or individuals who might encounter the containers after they leave the project site.</a:t>
            </a:r>
          </a:p>
          <a:p>
            <a:r>
              <a:rPr lang="en-US" altLang="en-US" smtClean="0"/>
              <a:t> </a:t>
            </a:r>
          </a:p>
          <a:p>
            <a:r>
              <a:rPr lang="en-US" altLang="en-US" i="1" smtClean="0"/>
              <a:t>Spray bottle. </a:t>
            </a:r>
            <a:r>
              <a:rPr lang="en-US" altLang="en-US" smtClean="0"/>
              <a:t>For wetting a surface (using amended water) prior to sampling to prevent generation of dust and for decontamination purposes. Asbestos compliance inspectors may use commercially available surfactants or create their own amended water by adding one (or no more than a few) drops of dishwashing liquid to a liter of water.</a:t>
            </a:r>
          </a:p>
          <a:p>
            <a:r>
              <a:rPr lang="en-US" altLang="en-US" smtClean="0"/>
              <a:t> </a:t>
            </a:r>
          </a:p>
          <a:p>
            <a:r>
              <a:rPr lang="en-US" altLang="en-US" i="1" smtClean="0"/>
              <a:t>Duct tape</a:t>
            </a:r>
            <a:r>
              <a:rPr lang="en-US" altLang="en-US" smtClean="0"/>
              <a:t>. To temporarily repair a sampled area.</a:t>
            </a:r>
          </a:p>
          <a:p>
            <a:r>
              <a:rPr lang="en-US" altLang="en-US" smtClean="0"/>
              <a:t> </a:t>
            </a:r>
          </a:p>
          <a:p>
            <a:r>
              <a:rPr lang="en-US" altLang="en-US" i="1" smtClean="0"/>
              <a:t>Bathroom caulking, water-activated repair cloth or prepared encapsulant (hand-pump sprayer only)</a:t>
            </a:r>
            <a:r>
              <a:rPr lang="en-US" altLang="en-US" smtClean="0"/>
              <a:t>. To temporarily repair a sampled area in a noncontaminated environment.</a:t>
            </a:r>
          </a:p>
          <a:p>
            <a:r>
              <a:rPr lang="en-US" altLang="en-US" smtClean="0"/>
              <a:t> </a:t>
            </a:r>
          </a:p>
          <a:p>
            <a:r>
              <a:rPr lang="en-US" altLang="en-US" i="1" smtClean="0"/>
              <a:t>Tamperproof tape/labels</a:t>
            </a:r>
            <a:r>
              <a:rPr lang="en-US" altLang="en-US" smtClean="0"/>
              <a:t>. To seal sample containers and evidence envelopes.</a:t>
            </a:r>
          </a:p>
          <a:p>
            <a:endParaRPr lang="en-US" alt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Use of such a numbering system can help reduce a microscopist's potential bias. For example, if the numbering system chosen clearly indicates that seven samples were taken from the same room, a microscopist might not be objective when analyzing each sample. </a:t>
            </a:r>
          </a:p>
          <a:p>
            <a:r>
              <a:rPr lang="en-US" altLang="en-US" smtClean="0"/>
              <a:t> </a:t>
            </a:r>
          </a:p>
          <a:p>
            <a:r>
              <a:rPr lang="en-US" altLang="en-US" smtClean="0"/>
              <a:t>Be sure to reference sample numbers properly in project notes, COC forms and final reports. Failure to do so can attract negative scrutiny.</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order to ensure that all samples are properly identified and tracked from the point of sample collection through receipt by the analytical laboratory, EPA requires that a COC form be completed and accompany the samples when they leave the possession of the inspector. (See Figure 6-1.) </a:t>
            </a:r>
          </a:p>
          <a:p>
            <a:r>
              <a:rPr lang="en-US" altLang="en-US" smtClean="0"/>
              <a:t> </a:t>
            </a:r>
          </a:p>
          <a:p>
            <a:r>
              <a:rPr lang="en-US" altLang="en-US" smtClean="0"/>
              <a:t>A COC form should contain the following information: </a:t>
            </a:r>
          </a:p>
          <a:p>
            <a:r>
              <a:rPr lang="en-US" altLang="en-US" smtClean="0"/>
              <a:t> </a:t>
            </a:r>
          </a:p>
          <a:p>
            <a:r>
              <a:rPr lang="en-US" altLang="en-US" smtClean="0"/>
              <a:t>Project name and address; </a:t>
            </a:r>
          </a:p>
          <a:p>
            <a:r>
              <a:rPr lang="en-US" altLang="en-US" smtClean="0"/>
              <a:t> </a:t>
            </a:r>
          </a:p>
          <a:p>
            <a:r>
              <a:rPr lang="en-US" altLang="en-US" smtClean="0"/>
              <a:t>Date of inspection/sampling; </a:t>
            </a:r>
          </a:p>
          <a:p>
            <a:r>
              <a:rPr lang="en-US" altLang="en-US" smtClean="0"/>
              <a:t> </a:t>
            </a:r>
          </a:p>
          <a:p>
            <a:r>
              <a:rPr lang="en-US" altLang="en-US" smtClean="0"/>
              <a:t>Sample identification numbers; </a:t>
            </a:r>
          </a:p>
          <a:p>
            <a:r>
              <a:rPr lang="en-US" altLang="en-US" smtClean="0"/>
              <a:t> </a:t>
            </a:r>
          </a:p>
          <a:p>
            <a:r>
              <a:rPr lang="en-US" altLang="en-US" smtClean="0"/>
              <a:t>Name/signature of sampler and date; </a:t>
            </a:r>
          </a:p>
          <a:p>
            <a:r>
              <a:rPr lang="en-US" altLang="en-US" smtClean="0"/>
              <a:t> </a:t>
            </a:r>
          </a:p>
          <a:p>
            <a:r>
              <a:rPr lang="en-US" altLang="en-US" smtClean="0"/>
              <a:t>Name/signature of recipient(s) and date; </a:t>
            </a:r>
          </a:p>
          <a:p>
            <a:r>
              <a:rPr lang="en-US" altLang="en-US" smtClean="0"/>
              <a:t> </a:t>
            </a:r>
          </a:p>
          <a:p>
            <a:r>
              <a:rPr lang="en-US" altLang="en-US" smtClean="0"/>
              <a:t>Type of analysis to be performed;</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Other pertinent information; e.g., use of glove-bag sampling method, use of unusual sample container, dry material wetted by inspector, etc. It is very important that the glove-bag technique be noted on the COC form. When using the glove-bag technique the inspector may NOT wet the sample as would ordinarily be done. The laboratory probably will note that a particular sample was received “dry” and others were “wet.” In the absence of glove-bag notations, improper sampling techniques may be alleged. </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Avoid lengthy notes on the COC form. The COC form should contain only information which uniquely identifies each sample. </a:t>
            </a:r>
          </a:p>
          <a:p>
            <a:r>
              <a:rPr lang="en-US" altLang="en-US" smtClean="0"/>
              <a:t> </a:t>
            </a:r>
          </a:p>
          <a:p>
            <a:r>
              <a:rPr lang="en-US" altLang="en-US" smtClean="0"/>
              <a:t>Since some laboratories require the use of their own COC forms, inspectors should contact them ahead of time to learn proper procedures. </a:t>
            </a:r>
          </a:p>
          <a:p>
            <a:r>
              <a:rPr lang="en-US" altLang="en-US" smtClean="0"/>
              <a:t> </a:t>
            </a:r>
          </a:p>
          <a:p>
            <a:r>
              <a:rPr lang="en-US" altLang="en-US" smtClean="0"/>
              <a:t>A COC form should be completed immediately after the inspection. If mistakes are made in transferring information from field notes or sample containers to the form, a new form should be completed.</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shows an example of a Chain of Custody Form.  </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form should not be signed until just before the samples leave the custody of the inspector.</a:t>
            </a:r>
          </a:p>
          <a:p>
            <a:r>
              <a:rPr lang="en-US" altLang="en-US" smtClean="0"/>
              <a:t> </a:t>
            </a:r>
          </a:p>
          <a:p>
            <a:r>
              <a:rPr lang="en-US" altLang="en-US" smtClean="0"/>
              <a:t>Every person who takes custody of the collected samples must sign the COC form. Samples should remain in the custody of one inspector until they are released to the laboratory in order to mitigate negative scrutiny on how the samples were handled post-inspection.</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Collection of side-by-side duplicates is recommended at the rate of one QC sample per building or one QC sample for every 20 samples taken, whichever is larger. Since analyses of QC samples can help determine both sampling and analytical precision, it is important that the laboratory conducting the analysis not know which samples are QC samples. </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Inspectors can help ensure nonbiased analysis by collecting a side-by-side sample non-sequentially. The inspector should gather several samples at the facility and then go back to one of the sample locations for the side-by-side duplicate. In this way the side-by-side samples' identification numbers are not consecutive in time or number. </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Side-by-side duplicates are analyzed to determine the consistency of analysis within a laboratory. Significant differences in analytical results for duplicate samples should not be encountered. Splits of side-by side duplicates may also be sent to a second laboratory to confirm the results of the first analyses. Any significant disagreements should be investigated. It may be necessary for samples to be reanalyzed or additional samples to be collected.</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To diminish the likelihood of challenges to the accuracy of laboratory results, regulatory agencies should only use laboratories which have participated in and been NVLAP-accredited by the National Institute for Standards and Technology (NIST). A list of accredited laboratories can be obtained through the EPA regional asbestos coordinator, the TSCA Hotline (202-554-1404) or the NVLAP (301-975-4016).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4935" name="Rectangle 7"/>
          <p:cNvSpPr>
            <a:spLocks noGrp="1" noChangeArrowheads="1"/>
          </p:cNvSpPr>
          <p:nvPr>
            <p:ph type="ctrTitle" sz="quarter"/>
          </p:nvPr>
        </p:nvSpPr>
        <p:spPr>
          <a:xfrm>
            <a:off x="685800" y="1143000"/>
            <a:ext cx="7772400" cy="1143000"/>
          </a:xfrm>
        </p:spPr>
        <p:txBody>
          <a:bodyPr/>
          <a:lstStyle>
            <a:lvl1pPr>
              <a:defRPr>
                <a:solidFill>
                  <a:schemeClr val="bg1"/>
                </a:solidFill>
              </a:defRPr>
            </a:lvl1pPr>
          </a:lstStyle>
          <a:p>
            <a:r>
              <a:rPr lang="en-US"/>
              <a:t>Click to edit Master title style</a:t>
            </a:r>
          </a:p>
        </p:txBody>
      </p:sp>
      <p:sp>
        <p:nvSpPr>
          <p:cNvPr id="124936" name="Rectangle 8"/>
          <p:cNvSpPr>
            <a:spLocks noGrp="1" noChangeArrowheads="1"/>
          </p:cNvSpPr>
          <p:nvPr>
            <p:ph type="subTitle" sz="quarter" idx="1"/>
          </p:nvPr>
        </p:nvSpPr>
        <p:spPr>
          <a:xfrm>
            <a:off x="1371600" y="2819400"/>
            <a:ext cx="6400800" cy="1752600"/>
          </a:xfrm>
        </p:spPr>
        <p:txBody>
          <a:bodyPr/>
          <a:lstStyle>
            <a:lvl1pPr marL="0" indent="0" algn="ctr">
              <a:buFontTx/>
              <a:buNone/>
              <a:defRPr/>
            </a:lvl1pPr>
          </a:lstStyle>
          <a:p>
            <a:r>
              <a:rPr lang="en-US" dirty="0"/>
              <a:t>Click to edit Master subtitle style</a:t>
            </a:r>
          </a:p>
        </p:txBody>
      </p:sp>
      <p:sp>
        <p:nvSpPr>
          <p:cNvPr id="4" name="Rectangle 9"/>
          <p:cNvSpPr>
            <a:spLocks noGrp="1" noChangeArrowheads="1"/>
          </p:cNvSpPr>
          <p:nvPr>
            <p:ph type="dt" sz="half" idx="10"/>
          </p:nvPr>
        </p:nvSpPr>
        <p:spPr>
          <a:ln/>
        </p:spPr>
        <p:txBody>
          <a:bodyPr/>
          <a:lstStyle>
            <a:lvl1pPr>
              <a:defRPr/>
            </a:lvl1pPr>
          </a:lstStyle>
          <a:p>
            <a:pPr>
              <a:defRPr/>
            </a:pPr>
            <a:fld id="{7B584CC6-CA39-4105-B9EB-F19110B9DD40}" type="datetime1">
              <a:rPr lang="en-US"/>
              <a:pPr>
                <a:defRPr/>
              </a:pPr>
              <a:t>3/31/2015</a:t>
            </a:fld>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1BED61E4-D2D5-49CB-8FD5-F315CFF15DFE}" type="slidenum">
              <a:rPr lang="en-US"/>
              <a:pPr>
                <a:defRPr/>
              </a:pPr>
              <a:t>‹#›</a:t>
            </a:fld>
            <a:endParaRPr lang="en-US"/>
          </a:p>
        </p:txBody>
      </p:sp>
      <p:sp>
        <p:nvSpPr>
          <p:cNvPr id="6" name="Rectangle 11"/>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73478709"/>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685B72CD-88F5-4D18-88BC-4175592B0D09}" type="datetime1">
              <a:rPr lang="en-US"/>
              <a:pPr>
                <a:defRPr/>
              </a:pPr>
              <a:t>3/31/2015</a:t>
            </a:fld>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B1BE72D5-83AA-49FB-86FD-2328CFC66CF3}" type="slidenum">
              <a:rPr lang="en-US"/>
              <a:pPr>
                <a:defRPr/>
              </a:pPr>
              <a:t>‹#›</a:t>
            </a:fld>
            <a:endParaRPr lang="en-US"/>
          </a:p>
        </p:txBody>
      </p:sp>
      <p:sp>
        <p:nvSpPr>
          <p:cNvPr id="6" name="Rectangle 11"/>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37119216"/>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B3F2DFFC-414F-4380-BF25-A754CCF11CA2}" type="datetime1">
              <a:rPr lang="en-US"/>
              <a:pPr>
                <a:defRPr/>
              </a:pPr>
              <a:t>3/31/2015</a:t>
            </a:fld>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1B63FE31-6365-4DD2-9284-C48B41E1E8CA}" type="slidenum">
              <a:rPr lang="en-US"/>
              <a:pPr>
                <a:defRPr/>
              </a:pPr>
              <a:t>‹#›</a:t>
            </a:fld>
            <a:endParaRPr lang="en-US"/>
          </a:p>
        </p:txBody>
      </p:sp>
      <p:sp>
        <p:nvSpPr>
          <p:cNvPr id="6" name="Rectangle 11"/>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2860434"/>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228600"/>
            <a:ext cx="7772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fld id="{A818B9F6-6C95-4F91-89D3-288D92FAA719}" type="datetime1">
              <a:rPr lang="en-US"/>
              <a:pPr>
                <a:defRPr/>
              </a:pPr>
              <a:t>3/31/2015</a:t>
            </a:fld>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A2A9E704-E404-442C-8254-983438549EC0}" type="slidenum">
              <a:rPr lang="en-US"/>
              <a:pPr>
                <a:defRPr/>
              </a:pPr>
              <a:t>‹#›</a:t>
            </a:fld>
            <a:endParaRPr lang="en-US"/>
          </a:p>
        </p:txBody>
      </p:sp>
      <p:sp>
        <p:nvSpPr>
          <p:cNvPr id="5" name="Rectangle 11"/>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8460131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A7F24669-6925-456D-B8F1-356AA2B7ED36}" type="datetime1">
              <a:rPr lang="en-US"/>
              <a:pPr>
                <a:defRPr/>
              </a:pPr>
              <a:t>3/31/2015</a:t>
            </a:fld>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B532B0D8-B31C-4F54-A02F-C74CC5257DEA}" type="slidenum">
              <a:rPr lang="en-US"/>
              <a:pPr>
                <a:defRPr/>
              </a:pPr>
              <a:t>‹#›</a:t>
            </a:fld>
            <a:endParaRPr lang="en-US"/>
          </a:p>
        </p:txBody>
      </p:sp>
      <p:sp>
        <p:nvSpPr>
          <p:cNvPr id="6" name="Rectangle 11"/>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21535329"/>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fld id="{0F7FDE19-26A1-4D7C-9353-FE48B8400DC6}" type="datetime1">
              <a:rPr lang="en-US"/>
              <a:pPr>
                <a:defRPr/>
              </a:pPr>
              <a:t>3/31/2015</a:t>
            </a:fld>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F6A25FD8-7121-4184-9B42-012937047B3A}" type="slidenum">
              <a:rPr lang="en-US"/>
              <a:pPr>
                <a:defRPr/>
              </a:pPr>
              <a:t>‹#›</a:t>
            </a:fld>
            <a:endParaRPr lang="en-US"/>
          </a:p>
        </p:txBody>
      </p:sp>
      <p:sp>
        <p:nvSpPr>
          <p:cNvPr id="6" name="Rectangle 11"/>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16719774"/>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6C5437DC-9439-4595-B4E7-F01B0314C64D}" type="datetime1">
              <a:rPr lang="en-US"/>
              <a:pPr>
                <a:defRPr/>
              </a:pPr>
              <a:t>3/31/2015</a:t>
            </a:fld>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437F99D5-F1FE-4719-BBE6-9C1F6FFCCB7A}" type="slidenum">
              <a:rPr lang="en-US"/>
              <a:pPr>
                <a:defRPr/>
              </a:pPr>
              <a:t>‹#›</a:t>
            </a:fld>
            <a:endParaRPr lang="en-US"/>
          </a:p>
        </p:txBody>
      </p:sp>
      <p:sp>
        <p:nvSpPr>
          <p:cNvPr id="7" name="Rectangle 11"/>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94959405"/>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fld id="{8AA76046-7418-4342-87EE-43B87ADE3C58}" type="datetime1">
              <a:rPr lang="en-US"/>
              <a:pPr>
                <a:defRPr/>
              </a:pPr>
              <a:t>3/31/2015</a:t>
            </a:fld>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CBF102CF-42CF-4E30-A2CA-6EF5A3493B97}" type="slidenum">
              <a:rPr lang="en-US"/>
              <a:pPr>
                <a:defRPr/>
              </a:pPr>
              <a:t>‹#›</a:t>
            </a:fld>
            <a:endParaRPr lang="en-US"/>
          </a:p>
        </p:txBody>
      </p:sp>
      <p:sp>
        <p:nvSpPr>
          <p:cNvPr id="9" name="Rectangle 11"/>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99201397"/>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fld id="{17CEE281-29E3-42B6-97B6-DA020FEEBD7D}" type="datetime1">
              <a:rPr lang="en-US"/>
              <a:pPr>
                <a:defRPr/>
              </a:pPr>
              <a:t>3/31/2015</a:t>
            </a:fld>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48A39D15-D4E3-4375-B867-64ED43CE7BFB}" type="slidenum">
              <a:rPr lang="en-US"/>
              <a:pPr>
                <a:defRPr/>
              </a:pPr>
              <a:t>‹#›</a:t>
            </a:fld>
            <a:endParaRPr lang="en-US"/>
          </a:p>
        </p:txBody>
      </p:sp>
      <p:sp>
        <p:nvSpPr>
          <p:cNvPr id="5" name="Rectangle 11"/>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72789267"/>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CAE1D53E-8455-44B1-89D7-C5EC95A46617}" type="datetime1">
              <a:rPr lang="en-US"/>
              <a:pPr>
                <a:defRPr/>
              </a:pPr>
              <a:t>3/31/2015</a:t>
            </a:fld>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8BCB53FB-4B76-471C-8070-DF6B8C7011C6}" type="slidenum">
              <a:rPr lang="en-US"/>
              <a:pPr>
                <a:defRPr/>
              </a:pPr>
              <a:t>‹#›</a:t>
            </a:fld>
            <a:endParaRPr lang="en-US"/>
          </a:p>
        </p:txBody>
      </p:sp>
      <p:sp>
        <p:nvSpPr>
          <p:cNvPr id="4" name="Rectangle 11"/>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82965915"/>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C36680B1-95B3-4EBD-9ACB-007643AE08DF}" type="datetime1">
              <a:rPr lang="en-US"/>
              <a:pPr>
                <a:defRPr/>
              </a:pPr>
              <a:t>3/31/2015</a:t>
            </a:fld>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A333D937-AB07-4D2F-BC57-1273A3FE0D32}" type="slidenum">
              <a:rPr lang="en-US"/>
              <a:pPr>
                <a:defRPr/>
              </a:pPr>
              <a:t>‹#›</a:t>
            </a:fld>
            <a:endParaRPr lang="en-US"/>
          </a:p>
        </p:txBody>
      </p:sp>
      <p:sp>
        <p:nvSpPr>
          <p:cNvPr id="7" name="Rectangle 11"/>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23226217"/>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162523A3-1689-44F4-92CF-B65AC6287871}" type="datetime1">
              <a:rPr lang="en-US"/>
              <a:pPr>
                <a:defRPr/>
              </a:pPr>
              <a:t>3/31/2015</a:t>
            </a:fld>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DC1BE39A-AECE-4239-AF9F-DDE446E18E55}" type="slidenum">
              <a:rPr lang="en-US"/>
              <a:pPr>
                <a:defRPr/>
              </a:pPr>
              <a:t>‹#›</a:t>
            </a:fld>
            <a:endParaRPr lang="en-US"/>
          </a:p>
        </p:txBody>
      </p:sp>
      <p:sp>
        <p:nvSpPr>
          <p:cNvPr id="7" name="Rectangle 11"/>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05199515"/>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23911" name="Rectangle 7"/>
          <p:cNvSpPr>
            <a:spLocks noGrp="1" noChangeArrowheads="1"/>
          </p:cNvSpPr>
          <p:nvPr>
            <p:ph type="title"/>
          </p:nvPr>
        </p:nvSpPr>
        <p:spPr bwMode="auto">
          <a:xfrm>
            <a:off x="685800" y="228600"/>
            <a:ext cx="7772400" cy="1219200"/>
          </a:xfrm>
          <a:prstGeom prst="rect">
            <a:avLst/>
          </a:prstGeom>
          <a:noFill/>
          <a:ln w="9525">
            <a:solidFill>
              <a:schemeClr val="accent3"/>
            </a:solid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1027" name="Rectangle 8"/>
          <p:cNvSpPr>
            <a:spLocks noGrp="1" noChangeArrowheads="1"/>
          </p:cNvSpPr>
          <p:nvPr>
            <p:ph type="body" idx="1"/>
          </p:nvPr>
        </p:nvSpPr>
        <p:spPr bwMode="auto">
          <a:xfrm>
            <a:off x="685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13"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fld id="{A20A66DD-52B2-4B79-8AFA-79B6A5AC1C44}" type="datetime1">
              <a:rPr lang="en-US"/>
              <a:pPr>
                <a:defRPr/>
              </a:pPr>
              <a:t>3/31/2015</a:t>
            </a:fld>
            <a:endParaRPr lang="en-US"/>
          </a:p>
        </p:txBody>
      </p:sp>
      <p:sp>
        <p:nvSpPr>
          <p:cNvPr id="123914" name="Rectangle 1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bg1"/>
                </a:solidFill>
              </a:defRPr>
            </a:lvl1pPr>
          </a:lstStyle>
          <a:p>
            <a:pPr>
              <a:defRPr/>
            </a:pPr>
            <a:fld id="{AB7C581F-1F43-4EB7-A8C7-A3C4BB61E459}" type="slidenum">
              <a:rPr lang="en-US"/>
              <a:pPr>
                <a:defRPr/>
              </a:pPr>
              <a:t>‹#›</a:t>
            </a:fld>
            <a:endParaRPr lang="en-US"/>
          </a:p>
        </p:txBody>
      </p:sp>
      <p:sp>
        <p:nvSpPr>
          <p:cNvPr id="123915" name="Rectangle 1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p:random/>
  </p:transition>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effectLst>
            <a:outerShdw blurRad="38100" dist="38100" dir="2700000" algn="tl">
              <a:srgbClr val="C0C0C0"/>
            </a:outerShdw>
          </a:effectLst>
          <a:latin typeface="Arial" pitchFamily="34" charset="0"/>
        </a:defRPr>
      </a:lvl2pPr>
      <a:lvl3pPr algn="ctr" rtl="0" eaLnBrk="0" fontAlgn="base" hangingPunct="0">
        <a:spcBef>
          <a:spcPct val="0"/>
        </a:spcBef>
        <a:spcAft>
          <a:spcPct val="0"/>
        </a:spcAft>
        <a:defRPr sz="4400">
          <a:solidFill>
            <a:schemeClr val="bg1"/>
          </a:solidFill>
          <a:effectLst>
            <a:outerShdw blurRad="38100" dist="38100" dir="2700000" algn="tl">
              <a:srgbClr val="C0C0C0"/>
            </a:outerShdw>
          </a:effectLst>
          <a:latin typeface="Arial" pitchFamily="34" charset="0"/>
        </a:defRPr>
      </a:lvl3pPr>
      <a:lvl4pPr algn="ctr" rtl="0" eaLnBrk="0" fontAlgn="base" hangingPunct="0">
        <a:spcBef>
          <a:spcPct val="0"/>
        </a:spcBef>
        <a:spcAft>
          <a:spcPct val="0"/>
        </a:spcAft>
        <a:defRPr sz="4400">
          <a:solidFill>
            <a:schemeClr val="bg1"/>
          </a:solidFill>
          <a:effectLst>
            <a:outerShdw blurRad="38100" dist="38100" dir="2700000" algn="tl">
              <a:srgbClr val="C0C0C0"/>
            </a:outerShdw>
          </a:effectLst>
          <a:latin typeface="Arial" pitchFamily="34" charset="0"/>
        </a:defRPr>
      </a:lvl4pPr>
      <a:lvl5pPr algn="ctr" rtl="0" eaLnBrk="0" fontAlgn="base" hangingPunct="0">
        <a:spcBef>
          <a:spcPct val="0"/>
        </a:spcBef>
        <a:spcAft>
          <a:spcPct val="0"/>
        </a:spcAft>
        <a:defRPr sz="4400">
          <a:solidFill>
            <a:schemeClr val="bg1"/>
          </a:solidFill>
          <a:effectLst>
            <a:outerShdw blurRad="38100" dist="38100" dir="2700000" algn="tl">
              <a:srgbClr val="C0C0C0"/>
            </a:outerShdw>
          </a:effectLst>
          <a:latin typeface="Arial" pitchFamily="34"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pitchFamily="34"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pitchFamily="34"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pitchFamily="34"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pitchFamily="34" charset="0"/>
        </a:defRPr>
      </a:lvl9pPr>
    </p:titleStyle>
    <p:bodyStyle>
      <a:lvl1pPr marL="342900" indent="-342900" algn="l" rtl="0" eaLnBrk="0" fontAlgn="base" hangingPunct="0">
        <a:spcBef>
          <a:spcPct val="20000"/>
        </a:spcBef>
        <a:spcAft>
          <a:spcPct val="0"/>
        </a:spcAft>
        <a:buClr>
          <a:schemeClr val="bg1"/>
        </a:buClr>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lr>
          <a:schemeClr val="bg1"/>
        </a:buClr>
        <a:buChar char="•"/>
        <a:defRPr sz="2800">
          <a:solidFill>
            <a:schemeClr val="bg1"/>
          </a:solidFill>
          <a:latin typeface="+mn-lt"/>
        </a:defRPr>
      </a:lvl2pPr>
      <a:lvl3pPr marL="1143000" indent="-228600" algn="l" rtl="0" eaLnBrk="0" fontAlgn="base" hangingPunct="0">
        <a:spcBef>
          <a:spcPct val="20000"/>
        </a:spcBef>
        <a:spcAft>
          <a:spcPct val="0"/>
        </a:spcAft>
        <a:buClr>
          <a:schemeClr val="bg1"/>
        </a:buClr>
        <a:buChar char="•"/>
        <a:defRPr sz="2400">
          <a:solidFill>
            <a:schemeClr val="bg1"/>
          </a:solidFill>
          <a:latin typeface="+mn-lt"/>
        </a:defRPr>
      </a:lvl3pPr>
      <a:lvl4pPr marL="1600200" indent="-228600" algn="l" rtl="0" eaLnBrk="0" fontAlgn="base" hangingPunct="0">
        <a:spcBef>
          <a:spcPct val="20000"/>
        </a:spcBef>
        <a:spcAft>
          <a:spcPct val="0"/>
        </a:spcAft>
        <a:buClr>
          <a:schemeClr val="bg1"/>
        </a:buClr>
        <a:buChar char="•"/>
        <a:defRPr sz="2000">
          <a:solidFill>
            <a:schemeClr val="bg1"/>
          </a:solidFill>
          <a:latin typeface="+mn-lt"/>
        </a:defRPr>
      </a:lvl4pPr>
      <a:lvl5pPr marL="2057400" indent="-228600" algn="l" rtl="0" eaLnBrk="0" fontAlgn="base" hangingPunct="0">
        <a:spcBef>
          <a:spcPct val="20000"/>
        </a:spcBef>
        <a:spcAft>
          <a:spcPct val="0"/>
        </a:spcAft>
        <a:buClr>
          <a:schemeClr val="bg1"/>
        </a:buClr>
        <a:buChar char="•"/>
        <a:defRPr sz="2000">
          <a:solidFill>
            <a:schemeClr val="bg1"/>
          </a:solidFill>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ags" Target="../tags/tag103.xml"/><Relationship Id="rId4" Type="http://schemas.openxmlformats.org/officeDocument/2006/relationships/image" Target="../media/image58.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notesSlide" Target="../notesSlides/notesSlide14.xml"/><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31.xml"/><Relationship Id="rId5" Type="http://schemas.openxmlformats.org/officeDocument/2006/relationships/image" Target="../media/image20.jpeg"/><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42.xml"/><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7.xml"/><Relationship Id="rId5" Type="http://schemas.openxmlformats.org/officeDocument/2006/relationships/image" Target="../media/image34.jpeg"/><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6.xml"/><Relationship Id="rId5" Type="http://schemas.openxmlformats.org/officeDocument/2006/relationships/image" Target="../media/image36.jpeg"/><Relationship Id="rId4" Type="http://schemas.openxmlformats.org/officeDocument/2006/relationships/image" Target="../media/image35.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2.xml"/><Relationship Id="rId1" Type="http://schemas.openxmlformats.org/officeDocument/2006/relationships/tags" Target="../tags/tag59.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wmf"/></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image" Target="../media/image40.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tags" Target="../tags/tag74.xml"/><Relationship Id="rId4" Type="http://schemas.openxmlformats.org/officeDocument/2006/relationships/image" Target="../media/image41.jpe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tags" Target="../tags/tag75.xml"/><Relationship Id="rId4" Type="http://schemas.openxmlformats.org/officeDocument/2006/relationships/image" Target="../media/image42.jpe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tags" Target="../tags/tag76.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tags" Target="../tags/tag77.xml"/><Relationship Id="rId5" Type="http://schemas.openxmlformats.org/officeDocument/2006/relationships/image" Target="../media/image47.jpeg"/><Relationship Id="rId4" Type="http://schemas.openxmlformats.org/officeDocument/2006/relationships/image" Target="../media/image46.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jpe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tags" Target="../tags/tag81.xml"/><Relationship Id="rId4" Type="http://schemas.openxmlformats.org/officeDocument/2006/relationships/image" Target="../media/image48.jpe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86.xml"/><Relationship Id="rId4" Type="http://schemas.openxmlformats.org/officeDocument/2006/relationships/image" Target="../media/image49.jpe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87.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slideLayout" Target="../slideLayouts/slideLayout6.xml"/><Relationship Id="rId1" Type="http://schemas.openxmlformats.org/officeDocument/2006/relationships/tags" Target="../tags/tag88.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tags" Target="../tags/tag9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ags" Target="../tags/tag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1"/>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9168631-505A-489D-A473-2FFF98E072DA}" type="slidenum">
              <a:rPr lang="en-US" altLang="en-US" sz="1400" smtClean="0">
                <a:solidFill>
                  <a:schemeClr val="bg1"/>
                </a:solidFill>
              </a:rPr>
              <a:pPr/>
              <a:t>1</a:t>
            </a:fld>
            <a:endParaRPr lang="en-US" altLang="en-US" sz="1400" smtClean="0">
              <a:solidFill>
                <a:schemeClr val="bg1"/>
              </a:solidFill>
            </a:endParaRPr>
          </a:p>
        </p:txBody>
      </p:sp>
      <p:sp>
        <p:nvSpPr>
          <p:cNvPr id="2051" name="Text Box 3"/>
          <p:cNvSpPr txBox="1">
            <a:spLocks noChangeArrowheads="1"/>
          </p:cNvSpPr>
          <p:nvPr/>
        </p:nvSpPr>
        <p:spPr bwMode="auto">
          <a:xfrm>
            <a:off x="0" y="838200"/>
            <a:ext cx="9144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3200" b="1" i="1">
                <a:solidFill>
                  <a:schemeClr val="bg1"/>
                </a:solidFill>
                <a:latin typeface="Arial" charset="0"/>
              </a:rPr>
              <a:t>Asbestos NESHAP</a:t>
            </a:r>
          </a:p>
          <a:p>
            <a:pPr algn="ctr"/>
            <a:r>
              <a:rPr lang="en-US" altLang="en-US" sz="3200" b="1" i="1">
                <a:solidFill>
                  <a:schemeClr val="bg1"/>
                </a:solidFill>
                <a:latin typeface="Arial" charset="0"/>
              </a:rPr>
              <a:t>Inspection and Safety Procedures</a:t>
            </a:r>
          </a:p>
          <a:p>
            <a:pPr algn="ctr"/>
            <a:r>
              <a:rPr lang="en-US" altLang="en-US" sz="3200" b="1" i="1">
                <a:solidFill>
                  <a:schemeClr val="bg1"/>
                </a:solidFill>
                <a:latin typeface="Arial" charset="0"/>
              </a:rPr>
              <a:t>Course</a:t>
            </a:r>
          </a:p>
        </p:txBody>
      </p:sp>
      <p:sp>
        <p:nvSpPr>
          <p:cNvPr id="2052" name="Text Box 4"/>
          <p:cNvSpPr txBox="1">
            <a:spLocks noChangeArrowheads="1"/>
          </p:cNvSpPr>
          <p:nvPr/>
        </p:nvSpPr>
        <p:spPr bwMode="auto">
          <a:xfrm>
            <a:off x="0" y="2895600"/>
            <a:ext cx="91440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3200" b="1" i="1">
                <a:solidFill>
                  <a:schemeClr val="bg1"/>
                </a:solidFill>
                <a:latin typeface="Arial" charset="0"/>
              </a:rPr>
              <a:t>Chapter 6</a:t>
            </a:r>
          </a:p>
          <a:p>
            <a:pPr algn="ctr"/>
            <a:endParaRPr lang="en-US" altLang="en-US" sz="3200" b="1" i="1">
              <a:solidFill>
                <a:schemeClr val="bg1"/>
              </a:solidFill>
              <a:latin typeface="Arial" charset="0"/>
            </a:endParaRPr>
          </a:p>
          <a:p>
            <a:pPr algn="ctr"/>
            <a:r>
              <a:rPr lang="en-US" altLang="en-US" sz="3200" b="1" i="1">
                <a:solidFill>
                  <a:schemeClr val="bg1"/>
                </a:solidFill>
                <a:latin typeface="Arial" charset="0"/>
              </a:rPr>
              <a:t>Asbestos Bulk Sampling</a:t>
            </a:r>
          </a:p>
          <a:p>
            <a:pPr algn="ctr"/>
            <a:r>
              <a:rPr lang="en-US" altLang="en-US" sz="3200" b="1" i="1">
                <a:solidFill>
                  <a:schemeClr val="bg1"/>
                </a:solidFill>
                <a:latin typeface="Arial" charset="0"/>
              </a:rPr>
              <a:t>And Analysis</a:t>
            </a:r>
          </a:p>
        </p:txBody>
      </p:sp>
      <p:sp>
        <p:nvSpPr>
          <p:cNvPr id="2053" name="Text Box 5"/>
          <p:cNvSpPr txBox="1">
            <a:spLocks noChangeArrowheads="1"/>
          </p:cNvSpPr>
          <p:nvPr/>
        </p:nvSpPr>
        <p:spPr bwMode="auto">
          <a:xfrm>
            <a:off x="0" y="54467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dirty="0" smtClean="0">
                <a:solidFill>
                  <a:schemeClr val="bg1"/>
                </a:solidFill>
                <a:latin typeface="Arial" charset="0"/>
              </a:rPr>
              <a:t>2014</a:t>
            </a:r>
            <a:endParaRPr lang="en-US" altLang="en-US" sz="1800" dirty="0">
              <a:solidFill>
                <a:schemeClr val="bg1"/>
              </a:solidFill>
              <a:latin typeface="Arial" charset="0"/>
            </a:endParaRPr>
          </a:p>
        </p:txBody>
      </p:sp>
    </p:spTree>
    <p:custDataLst>
      <p:tags r:id="rId1"/>
    </p:custData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A24C5D2-0B97-41F6-8146-47542BFED864}" type="slidenum">
              <a:rPr lang="en-US" altLang="en-US" sz="1400" smtClean="0">
                <a:solidFill>
                  <a:schemeClr val="bg1"/>
                </a:solidFill>
              </a:rPr>
              <a:pPr/>
              <a:t>10</a:t>
            </a:fld>
            <a:endParaRPr lang="en-US" altLang="en-US" sz="1400" smtClean="0">
              <a:solidFill>
                <a:schemeClr val="bg1"/>
              </a:solidFill>
            </a:endParaRPr>
          </a:p>
        </p:txBody>
      </p:sp>
      <p:sp>
        <p:nvSpPr>
          <p:cNvPr id="11267" name="Rectangle 2"/>
          <p:cNvSpPr>
            <a:spLocks noGrp="1" noChangeArrowheads="1"/>
          </p:cNvSpPr>
          <p:nvPr>
            <p:ph type="title"/>
          </p:nvPr>
        </p:nvSpPr>
        <p:spPr>
          <a:xfrm>
            <a:off x="685800" y="228600"/>
            <a:ext cx="7772400" cy="838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Sample Equipment/Materials</a:t>
            </a:r>
          </a:p>
        </p:txBody>
      </p:sp>
      <p:sp>
        <p:nvSpPr>
          <p:cNvPr id="11268" name="Rectangle 3"/>
          <p:cNvSpPr>
            <a:spLocks noGrp="1" noChangeArrowheads="1"/>
          </p:cNvSpPr>
          <p:nvPr>
            <p:ph type="body" sz="half" idx="1"/>
          </p:nvPr>
        </p:nvSpPr>
        <p:spPr>
          <a:xfrm>
            <a:off x="685800" y="1600200"/>
            <a:ext cx="7772400" cy="4648200"/>
          </a:xfrm>
        </p:spPr>
        <p:txBody>
          <a:bodyPr/>
          <a:lstStyle/>
          <a:p>
            <a:pPr lvl="1"/>
            <a:r>
              <a:rPr lang="en-US" altLang="en-US" sz="3200" smtClean="0"/>
              <a:t>Bathroom caulking, water-activated repair cloth or encapsulant</a:t>
            </a:r>
          </a:p>
          <a:p>
            <a:pPr lvl="2"/>
            <a:r>
              <a:rPr lang="en-US" altLang="en-US" sz="2400" smtClean="0"/>
              <a:t>To repair sampled area</a:t>
            </a:r>
          </a:p>
          <a:p>
            <a:pPr lvl="2"/>
            <a:endParaRPr lang="en-US" altLang="en-US" sz="2400" smtClean="0"/>
          </a:p>
          <a:p>
            <a:pPr lvl="1"/>
            <a:r>
              <a:rPr lang="en-US" altLang="en-US" sz="3200" smtClean="0"/>
              <a:t>Tamperproof tape/labels</a:t>
            </a:r>
          </a:p>
          <a:p>
            <a:pPr lvl="1"/>
            <a:endParaRPr lang="en-US" altLang="en-US" sz="2800" smtClean="0"/>
          </a:p>
        </p:txBody>
      </p:sp>
      <p:sp>
        <p:nvSpPr>
          <p:cNvPr id="11269"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93D0DFE7-493E-43AB-B370-69C215962BDA}" type="slidenum">
              <a:rPr lang="en-US" altLang="en-US" sz="1400">
                <a:solidFill>
                  <a:schemeClr val="bg1"/>
                </a:solidFill>
              </a:rPr>
              <a:pPr algn="r"/>
              <a:t>10</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FFACB48-6F1E-44C8-91BD-878875F1C256}" type="slidenum">
              <a:rPr lang="en-US" altLang="en-US" sz="1400" smtClean="0">
                <a:solidFill>
                  <a:schemeClr val="bg1"/>
                </a:solidFill>
              </a:rPr>
              <a:pPr/>
              <a:t>100</a:t>
            </a:fld>
            <a:endParaRPr lang="en-US" altLang="en-US" sz="1400" smtClean="0">
              <a:solidFill>
                <a:schemeClr val="bg1"/>
              </a:solidFill>
            </a:endParaRPr>
          </a:p>
        </p:txBody>
      </p:sp>
      <p:sp>
        <p:nvSpPr>
          <p:cNvPr id="103427"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4800" smtClean="0">
                <a:cs typeface="Arial" charset="0"/>
              </a:rPr>
              <a:t>Accredited Laboratories</a:t>
            </a:r>
          </a:p>
        </p:txBody>
      </p:sp>
      <p:sp>
        <p:nvSpPr>
          <p:cNvPr id="101380" name="Rectangle 3"/>
          <p:cNvSpPr>
            <a:spLocks noGrp="1" noChangeArrowheads="1"/>
          </p:cNvSpPr>
          <p:nvPr>
            <p:ph type="body" idx="1"/>
          </p:nvPr>
        </p:nvSpPr>
        <p:spPr/>
        <p:txBody>
          <a:bodyPr/>
          <a:lstStyle/>
          <a:p>
            <a:pPr>
              <a:buFont typeface="Arial" pitchFamily="34" charset="0"/>
              <a:buChar char="•"/>
              <a:defRPr/>
            </a:pPr>
            <a:r>
              <a:rPr lang="en-US" dirty="0" smtClean="0">
                <a:cs typeface="Arial" charset="0"/>
              </a:rPr>
              <a:t>NIST/NVLAP Accreditation Programs</a:t>
            </a:r>
          </a:p>
          <a:p>
            <a:pPr marL="457200" lvl="1" indent="0">
              <a:buFontTx/>
              <a:buNone/>
              <a:defRPr/>
            </a:pPr>
            <a:r>
              <a:rPr lang="en-US" dirty="0" smtClean="0">
                <a:cs typeface="Arial" charset="0"/>
              </a:rPr>
              <a:t>For PLM and TEM labs performing work for AHERA-related analysis.</a:t>
            </a:r>
          </a:p>
          <a:p>
            <a:pPr lvl="1">
              <a:buFont typeface="Arial" pitchFamily="34" charset="0"/>
              <a:buChar char="•"/>
              <a:defRPr/>
            </a:pPr>
            <a:r>
              <a:rPr lang="en-US" dirty="0" smtClean="0">
                <a:cs typeface="Arial" charset="0"/>
              </a:rPr>
              <a:t>Required by many government agencies for NESHAP inspections.</a:t>
            </a:r>
          </a:p>
          <a:p>
            <a:pPr>
              <a:buFont typeface="Arial" pitchFamily="34" charset="0"/>
              <a:buChar char="•"/>
              <a:defRPr/>
            </a:pPr>
            <a:r>
              <a:rPr lang="en-US" dirty="0" smtClean="0">
                <a:cs typeface="Arial" charset="0"/>
              </a:rPr>
              <a:t>AIHA Lab Accreditation</a:t>
            </a:r>
          </a:p>
          <a:p>
            <a:pPr lvl="1">
              <a:buFont typeface="Arial" pitchFamily="34" charset="0"/>
              <a:buChar char="•"/>
              <a:defRPr/>
            </a:pPr>
            <a:r>
              <a:rPr lang="en-US" dirty="0" smtClean="0">
                <a:cs typeface="Arial" charset="0"/>
              </a:rPr>
              <a:t>Available for PLM labs</a:t>
            </a:r>
          </a:p>
          <a:p>
            <a:pPr lvl="1">
              <a:buFont typeface="Arial" pitchFamily="34" charset="0"/>
              <a:buChar char="•"/>
              <a:defRPr/>
            </a:pPr>
            <a:r>
              <a:rPr lang="en-US" dirty="0" smtClean="0">
                <a:cs typeface="Arial" charset="0"/>
              </a:rPr>
              <a:t>Acceptable for Non-AHERA compliance</a:t>
            </a:r>
          </a:p>
        </p:txBody>
      </p:sp>
      <p:sp>
        <p:nvSpPr>
          <p:cNvPr id="103429"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62AB151B-3E81-4125-B92B-EB41A219C74A}" type="slidenum">
              <a:rPr lang="en-US" altLang="en-US" sz="1400">
                <a:solidFill>
                  <a:schemeClr val="bg1"/>
                </a:solidFill>
              </a:rPr>
              <a:pPr algn="r"/>
              <a:t>100</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71CBA10-793C-489F-86CE-D1954D569BB3}" type="slidenum">
              <a:rPr lang="en-US" altLang="en-US" sz="1400" smtClean="0">
                <a:solidFill>
                  <a:schemeClr val="bg1"/>
                </a:solidFill>
              </a:rPr>
              <a:pPr/>
              <a:t>101</a:t>
            </a:fld>
            <a:endParaRPr lang="en-US" altLang="en-US" sz="1400" smtClean="0">
              <a:solidFill>
                <a:schemeClr val="bg1"/>
              </a:solidFill>
            </a:endParaRPr>
          </a:p>
        </p:txBody>
      </p:sp>
      <p:sp>
        <p:nvSpPr>
          <p:cNvPr id="104451"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4800" smtClean="0">
                <a:cs typeface="Arial" charset="0"/>
              </a:rPr>
              <a:t>Accredited Laboratories</a:t>
            </a:r>
          </a:p>
        </p:txBody>
      </p:sp>
      <p:sp>
        <p:nvSpPr>
          <p:cNvPr id="104452" name="Rectangle 3"/>
          <p:cNvSpPr>
            <a:spLocks noGrp="1" noChangeArrowheads="1"/>
          </p:cNvSpPr>
          <p:nvPr>
            <p:ph type="body" idx="1"/>
          </p:nvPr>
        </p:nvSpPr>
        <p:spPr>
          <a:xfrm>
            <a:off x="685800" y="1447800"/>
            <a:ext cx="7772400" cy="4495800"/>
          </a:xfrm>
        </p:spPr>
        <p:txBody>
          <a:bodyPr/>
          <a:lstStyle/>
          <a:p>
            <a:r>
              <a:rPr lang="en-US" altLang="en-US" sz="2800" smtClean="0"/>
              <a:t>Be sure to contact the laboratory before conducting the inspection and discuss the following:</a:t>
            </a:r>
          </a:p>
          <a:p>
            <a:pPr lvl="1"/>
            <a:r>
              <a:rPr lang="en-US" altLang="en-US" sz="2400" smtClean="0"/>
              <a:t>Required type of analysis</a:t>
            </a:r>
            <a:endParaRPr lang="en-US" altLang="en-US" smtClean="0"/>
          </a:p>
          <a:p>
            <a:pPr lvl="1"/>
            <a:r>
              <a:rPr lang="en-US" altLang="en-US" sz="2400" smtClean="0"/>
              <a:t>Sampling procedures</a:t>
            </a:r>
            <a:endParaRPr lang="en-US" altLang="en-US" smtClean="0"/>
          </a:p>
          <a:p>
            <a:pPr lvl="1"/>
            <a:r>
              <a:rPr lang="en-US" altLang="en-US" sz="2400" smtClean="0"/>
              <a:t>Sample amounts</a:t>
            </a:r>
            <a:r>
              <a:rPr lang="en-US" altLang="en-US" smtClean="0"/>
              <a:t> </a:t>
            </a:r>
          </a:p>
          <a:p>
            <a:pPr lvl="1"/>
            <a:r>
              <a:rPr lang="en-US" altLang="en-US" sz="2400" smtClean="0"/>
              <a:t>Sample containers</a:t>
            </a:r>
            <a:endParaRPr lang="en-US" altLang="en-US" smtClean="0"/>
          </a:p>
          <a:p>
            <a:pPr lvl="1"/>
            <a:r>
              <a:rPr lang="en-US" altLang="en-US" sz="2400" smtClean="0"/>
              <a:t>Chain of custody forms</a:t>
            </a:r>
            <a:endParaRPr lang="en-US" altLang="en-US" smtClean="0"/>
          </a:p>
          <a:p>
            <a:pPr lvl="1"/>
            <a:r>
              <a:rPr lang="en-US" altLang="en-US" sz="2400" smtClean="0"/>
              <a:t>Packaging of materials for shipment</a:t>
            </a:r>
            <a:endParaRPr lang="en-US" altLang="en-US" smtClean="0"/>
          </a:p>
          <a:p>
            <a:pPr lvl="1"/>
            <a:r>
              <a:rPr lang="en-US" altLang="en-US" sz="2400" smtClean="0"/>
              <a:t>Turnaround time for analysis</a:t>
            </a:r>
            <a:endParaRPr lang="en-US" altLang="en-US" smtClean="0"/>
          </a:p>
          <a:p>
            <a:pPr lvl="1"/>
            <a:r>
              <a:rPr lang="en-US" altLang="en-US" sz="2400" smtClean="0"/>
              <a:t>Cost of analysis</a:t>
            </a:r>
            <a:endParaRPr lang="en-US" altLang="en-US" sz="2400" smtClean="0">
              <a:cs typeface="Arial" charset="0"/>
            </a:endParaRPr>
          </a:p>
        </p:txBody>
      </p:sp>
      <p:sp>
        <p:nvSpPr>
          <p:cNvPr id="104453"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940357C5-B8D4-4764-AD80-E16EA3AD3339}" type="slidenum">
              <a:rPr lang="en-US" altLang="en-US" sz="1400">
                <a:solidFill>
                  <a:schemeClr val="bg1"/>
                </a:solidFill>
              </a:rPr>
              <a:pPr algn="r"/>
              <a:t>101</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1635483-8B64-4302-AFEA-CC74D8A22794}" type="slidenum">
              <a:rPr lang="en-US" altLang="en-US" sz="1400" smtClean="0">
                <a:solidFill>
                  <a:schemeClr val="bg1"/>
                </a:solidFill>
              </a:rPr>
              <a:pPr/>
              <a:t>102</a:t>
            </a:fld>
            <a:endParaRPr lang="en-US" altLang="en-US" sz="1400" smtClean="0">
              <a:solidFill>
                <a:schemeClr val="bg1"/>
              </a:solidFill>
            </a:endParaRPr>
          </a:p>
        </p:txBody>
      </p:sp>
      <p:sp>
        <p:nvSpPr>
          <p:cNvPr id="105475" name="Rectangle 2"/>
          <p:cNvSpPr>
            <a:spLocks noGrp="1" noChangeArrowheads="1"/>
          </p:cNvSpPr>
          <p:nvPr>
            <p:ph type="title"/>
          </p:nvPr>
        </p:nvSpPr>
        <p:spPr>
          <a:xfrm>
            <a:off x="685800" y="1295400"/>
            <a:ext cx="7772400" cy="1219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6000" smtClean="0"/>
              <a:t>QUESTIONS?</a:t>
            </a:r>
          </a:p>
        </p:txBody>
      </p:sp>
      <p:pic>
        <p:nvPicPr>
          <p:cNvPr id="105476" name="Picture 7" descr="MCj007871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2971800"/>
            <a:ext cx="13509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D4758823-766F-4673-9743-046134FB3A42}" type="slidenum">
              <a:rPr lang="en-US" altLang="en-US" sz="1400">
                <a:solidFill>
                  <a:schemeClr val="bg1"/>
                </a:solidFill>
              </a:rPr>
              <a:pPr algn="r"/>
              <a:t>102</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BD7DE03-F870-4341-87F2-CA4896535F35}" type="slidenum">
              <a:rPr lang="en-US" altLang="en-US" sz="1400" smtClean="0">
                <a:solidFill>
                  <a:schemeClr val="bg1"/>
                </a:solidFill>
              </a:rPr>
              <a:pPr/>
              <a:t>11</a:t>
            </a:fld>
            <a:endParaRPr lang="en-US" altLang="en-US" sz="1400" smtClean="0">
              <a:solidFill>
                <a:schemeClr val="bg1"/>
              </a:solidFill>
            </a:endParaRPr>
          </a:p>
        </p:txBody>
      </p:sp>
      <p:sp>
        <p:nvSpPr>
          <p:cNvPr id="12291" name="Rectangle 2"/>
          <p:cNvSpPr>
            <a:spLocks noGrp="1" noChangeArrowheads="1"/>
          </p:cNvSpPr>
          <p:nvPr>
            <p:ph type="title"/>
          </p:nvPr>
        </p:nvSpPr>
        <p:spPr>
          <a:xfrm>
            <a:off x="685800" y="228600"/>
            <a:ext cx="7772400" cy="838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Sample Equipment/Materials</a:t>
            </a:r>
          </a:p>
        </p:txBody>
      </p:sp>
      <p:sp>
        <p:nvSpPr>
          <p:cNvPr id="12292" name="Rectangle 3"/>
          <p:cNvSpPr>
            <a:spLocks noGrp="1" noChangeArrowheads="1"/>
          </p:cNvSpPr>
          <p:nvPr>
            <p:ph type="body" sz="half" idx="1"/>
          </p:nvPr>
        </p:nvSpPr>
        <p:spPr>
          <a:xfrm>
            <a:off x="688975" y="1389063"/>
            <a:ext cx="7772400" cy="4724400"/>
          </a:xfrm>
        </p:spPr>
        <p:txBody>
          <a:bodyPr/>
          <a:lstStyle/>
          <a:p>
            <a:pPr lvl="1"/>
            <a:r>
              <a:rPr lang="en-US" altLang="en-US" sz="3200" smtClean="0"/>
              <a:t>Tools</a:t>
            </a:r>
          </a:p>
          <a:p>
            <a:pPr lvl="2"/>
            <a:r>
              <a:rPr lang="en-US" altLang="en-US" sz="2800" smtClean="0"/>
              <a:t>Forceps, locking-blade knife, coring devices, screwdrivers, needle-nose pliers and laboratory spatula</a:t>
            </a:r>
          </a:p>
          <a:p>
            <a:pPr lvl="2"/>
            <a:endParaRPr lang="en-US" altLang="en-US" sz="3200" smtClean="0"/>
          </a:p>
          <a:p>
            <a:pPr lvl="1"/>
            <a:r>
              <a:rPr lang="en-US" altLang="en-US" sz="3200" smtClean="0"/>
              <a:t>Pre-Moistened wipes</a:t>
            </a:r>
          </a:p>
          <a:p>
            <a:pPr lvl="1"/>
            <a:endParaRPr lang="en-US" altLang="en-US" sz="3200" smtClean="0"/>
          </a:p>
          <a:p>
            <a:pPr lvl="1"/>
            <a:r>
              <a:rPr lang="en-US" altLang="en-US" sz="3200" smtClean="0"/>
              <a:t>Plastic bags</a:t>
            </a:r>
          </a:p>
        </p:txBody>
      </p:sp>
      <p:sp>
        <p:nvSpPr>
          <p:cNvPr id="12293"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1613E99D-A3CD-4F2C-A7E5-E2C7961AF42B}" type="slidenum">
              <a:rPr lang="en-US" altLang="en-US" sz="1400">
                <a:solidFill>
                  <a:schemeClr val="bg1"/>
                </a:solidFill>
              </a:rPr>
              <a:pPr algn="r"/>
              <a:t>11</a:t>
            </a:fld>
            <a:endParaRPr lang="en-US" altLang="en-US" sz="1400">
              <a:solidFill>
                <a:schemeClr val="bg1"/>
              </a:solidFill>
            </a:endParaRPr>
          </a:p>
        </p:txBody>
      </p:sp>
      <p:pic>
        <p:nvPicPr>
          <p:cNvPr id="1229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733800"/>
            <a:ext cx="2166938" cy="216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D4D2136-3EAF-4DC0-B25C-446CF79E9839}" type="slidenum">
              <a:rPr lang="en-US" altLang="en-US" sz="1400" smtClean="0">
                <a:solidFill>
                  <a:schemeClr val="bg1"/>
                </a:solidFill>
              </a:rPr>
              <a:pPr/>
              <a:t>12</a:t>
            </a:fld>
            <a:endParaRPr lang="en-US" altLang="en-US" sz="1400" smtClean="0">
              <a:solidFill>
                <a:schemeClr val="bg1"/>
              </a:solidFill>
            </a:endParaRPr>
          </a:p>
        </p:txBody>
      </p:sp>
      <p:sp>
        <p:nvSpPr>
          <p:cNvPr id="13315" name="Rectangle 2"/>
          <p:cNvSpPr>
            <a:spLocks noGrp="1" noChangeArrowheads="1"/>
          </p:cNvSpPr>
          <p:nvPr>
            <p:ph type="title"/>
          </p:nvPr>
        </p:nvSpPr>
        <p:spPr>
          <a:xfrm>
            <a:off x="685800" y="228600"/>
            <a:ext cx="7772400" cy="838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Sample Equipment/Materials</a:t>
            </a:r>
          </a:p>
        </p:txBody>
      </p:sp>
      <p:sp>
        <p:nvSpPr>
          <p:cNvPr id="13316" name="Rectangle 3"/>
          <p:cNvSpPr>
            <a:spLocks noGrp="1" noChangeArrowheads="1"/>
          </p:cNvSpPr>
          <p:nvPr>
            <p:ph type="body" sz="half" idx="1"/>
          </p:nvPr>
        </p:nvSpPr>
        <p:spPr>
          <a:xfrm>
            <a:off x="685800" y="1447800"/>
            <a:ext cx="7772400" cy="4800600"/>
          </a:xfrm>
        </p:spPr>
        <p:txBody>
          <a:bodyPr/>
          <a:lstStyle/>
          <a:p>
            <a:pPr lvl="1"/>
            <a:r>
              <a:rPr lang="en-US" altLang="en-US" sz="3200" smtClean="0"/>
              <a:t>Documentation Materials</a:t>
            </a:r>
          </a:p>
          <a:p>
            <a:pPr lvl="2"/>
            <a:r>
              <a:rPr lang="en-US" altLang="en-US" sz="2800" smtClean="0"/>
              <a:t>Field logbook</a:t>
            </a:r>
          </a:p>
          <a:p>
            <a:pPr lvl="2"/>
            <a:r>
              <a:rPr lang="en-US" altLang="en-US" sz="2800" smtClean="0"/>
              <a:t>Plastic clipboard</a:t>
            </a:r>
          </a:p>
          <a:p>
            <a:pPr lvl="2"/>
            <a:r>
              <a:rPr lang="en-US" altLang="en-US" sz="2800" smtClean="0"/>
              <a:t>Inspection checklist</a:t>
            </a:r>
          </a:p>
          <a:p>
            <a:pPr lvl="2"/>
            <a:r>
              <a:rPr lang="en-US" altLang="en-US" sz="2800" smtClean="0"/>
              <a:t>Watch</a:t>
            </a:r>
          </a:p>
          <a:p>
            <a:pPr lvl="2"/>
            <a:r>
              <a:rPr lang="en-US" altLang="en-US" sz="2800" smtClean="0"/>
              <a:t>Sample labels</a:t>
            </a:r>
          </a:p>
          <a:p>
            <a:pPr lvl="2"/>
            <a:r>
              <a:rPr lang="en-US" altLang="en-US" sz="2800" smtClean="0"/>
              <a:t>Chain-of-custody forms</a:t>
            </a:r>
          </a:p>
          <a:p>
            <a:pPr lvl="2"/>
            <a:r>
              <a:rPr lang="en-US" altLang="en-US" sz="2800" smtClean="0"/>
              <a:t>Waterproof pens</a:t>
            </a:r>
          </a:p>
          <a:p>
            <a:pPr lvl="2"/>
            <a:r>
              <a:rPr lang="en-US" altLang="en-US" sz="2800" smtClean="0"/>
              <a:t>Overhead transparency sheets</a:t>
            </a:r>
          </a:p>
        </p:txBody>
      </p:sp>
      <p:sp>
        <p:nvSpPr>
          <p:cNvPr id="13317"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42F8051D-18B0-489D-92EE-DD9931AB8227}" type="slidenum">
              <a:rPr lang="en-US" altLang="en-US" sz="1400">
                <a:solidFill>
                  <a:schemeClr val="bg1"/>
                </a:solidFill>
              </a:rPr>
              <a:pPr algn="r"/>
              <a:t>12</a:t>
            </a:fld>
            <a:endParaRPr lang="en-US" altLang="en-US" sz="1400">
              <a:solidFill>
                <a:schemeClr val="bg1"/>
              </a:solidFill>
            </a:endParaRPr>
          </a:p>
        </p:txBody>
      </p:sp>
      <p:pic>
        <p:nvPicPr>
          <p:cNvPr id="13318" name="Picture 7" descr="C:\Users\dave.hogue\AppData\Local\Microsoft\Windows\Temporary Internet Files\Content.IE5\8L7GIQ1W\MP90043072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1336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26ED176-BBA1-4F4E-AC40-A5AF92B8EF2A}" type="slidenum">
              <a:rPr lang="en-US" altLang="en-US" sz="1400" smtClean="0">
                <a:solidFill>
                  <a:schemeClr val="bg1"/>
                </a:solidFill>
              </a:rPr>
              <a:pPr/>
              <a:t>13</a:t>
            </a:fld>
            <a:endParaRPr lang="en-US" altLang="en-US" sz="1400" smtClean="0">
              <a:solidFill>
                <a:schemeClr val="bg1"/>
              </a:solidFill>
            </a:endParaRPr>
          </a:p>
        </p:txBody>
      </p:sp>
      <p:sp>
        <p:nvSpPr>
          <p:cNvPr id="14339" name="Rectangle 2"/>
          <p:cNvSpPr>
            <a:spLocks noGrp="1" noChangeArrowheads="1"/>
          </p:cNvSpPr>
          <p:nvPr>
            <p:ph type="title"/>
          </p:nvPr>
        </p:nvSpPr>
        <p:spPr>
          <a:xfrm>
            <a:off x="685800" y="228600"/>
            <a:ext cx="7772400" cy="838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Sample Equipment/Materials</a:t>
            </a:r>
          </a:p>
        </p:txBody>
      </p:sp>
      <p:sp>
        <p:nvSpPr>
          <p:cNvPr id="14340" name="Rectangle 3"/>
          <p:cNvSpPr>
            <a:spLocks noGrp="1" noChangeArrowheads="1"/>
          </p:cNvSpPr>
          <p:nvPr>
            <p:ph type="body" sz="half" idx="1"/>
          </p:nvPr>
        </p:nvSpPr>
        <p:spPr>
          <a:xfrm>
            <a:off x="685800" y="1447800"/>
            <a:ext cx="7772400" cy="4800600"/>
          </a:xfrm>
        </p:spPr>
        <p:txBody>
          <a:bodyPr/>
          <a:lstStyle/>
          <a:p>
            <a:pPr lvl="1"/>
            <a:r>
              <a:rPr lang="en-US" altLang="en-US" sz="3200" smtClean="0"/>
              <a:t>Plastic drop cloth</a:t>
            </a:r>
          </a:p>
          <a:p>
            <a:pPr lvl="1"/>
            <a:endParaRPr lang="en-US" altLang="en-US" sz="3200" smtClean="0"/>
          </a:p>
          <a:p>
            <a:pPr lvl="1"/>
            <a:r>
              <a:rPr lang="en-US" altLang="en-US" sz="3200" smtClean="0"/>
              <a:t>Glove bags</a:t>
            </a:r>
          </a:p>
          <a:p>
            <a:pPr lvl="1"/>
            <a:endParaRPr lang="en-US" altLang="en-US" sz="3200" smtClean="0"/>
          </a:p>
          <a:p>
            <a:pPr lvl="1"/>
            <a:r>
              <a:rPr lang="en-US" altLang="en-US" sz="3200" smtClean="0"/>
              <a:t>Labeled waste disposal bags</a:t>
            </a:r>
          </a:p>
          <a:p>
            <a:pPr lvl="1"/>
            <a:endParaRPr lang="en-US" altLang="en-US" sz="3200" smtClean="0"/>
          </a:p>
          <a:p>
            <a:pPr lvl="1"/>
            <a:r>
              <a:rPr lang="en-US" altLang="en-US" sz="3200" smtClean="0"/>
              <a:t>See “Appendix A: Inspection Equipment Checklist” in the student manual.</a:t>
            </a:r>
          </a:p>
        </p:txBody>
      </p:sp>
      <p:sp>
        <p:nvSpPr>
          <p:cNvPr id="14341"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8BDD0EBB-3C9F-4EB0-919E-B952BF5975C5}" type="slidenum">
              <a:rPr lang="en-US" altLang="en-US" sz="1400">
                <a:solidFill>
                  <a:schemeClr val="bg1"/>
                </a:solidFill>
              </a:rPr>
              <a:pPr algn="r"/>
              <a:t>13</a:t>
            </a:fld>
            <a:endParaRPr lang="en-US" altLang="en-US" sz="1400">
              <a:solidFill>
                <a:schemeClr val="bg1"/>
              </a:solidFill>
            </a:endParaRPr>
          </a:p>
        </p:txBody>
      </p:sp>
      <p:pic>
        <p:nvPicPr>
          <p:cNvPr id="143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600200"/>
            <a:ext cx="1654175"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0"/>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A6D7071-4884-430B-9C1F-BC572736A532}" type="slidenum">
              <a:rPr lang="en-US" altLang="en-US" sz="1400" smtClean="0">
                <a:solidFill>
                  <a:schemeClr val="bg1"/>
                </a:solidFill>
              </a:rPr>
              <a:pPr/>
              <a:t>14</a:t>
            </a:fld>
            <a:endParaRPr lang="en-US" altLang="en-US" sz="1400" smtClean="0">
              <a:solidFill>
                <a:schemeClr val="bg1"/>
              </a:solidFill>
            </a:endParaRPr>
          </a:p>
        </p:txBody>
      </p:sp>
      <p:pic>
        <p:nvPicPr>
          <p:cNvPr id="15363" name="Picture 2" descr="bulksplto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0"/>
            <a:ext cx="7543800"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 descr="slide 3"/>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4038600" y="5257800"/>
            <a:ext cx="2667000" cy="1524000"/>
          </a:xfrm>
          <a:noFill/>
        </p:spPr>
      </p:pic>
      <p:sp>
        <p:nvSpPr>
          <p:cNvPr id="15365" name="Text Box 4"/>
          <p:cNvSpPr txBox="1">
            <a:spLocks noChangeArrowheads="1"/>
          </p:cNvSpPr>
          <p:nvPr/>
        </p:nvSpPr>
        <p:spPr bwMode="auto">
          <a:xfrm>
            <a:off x="2514600" y="4419600"/>
            <a:ext cx="4419600" cy="469900"/>
          </a:xfrm>
          <a:prstGeom prst="rect">
            <a:avLst/>
          </a:prstGeom>
          <a:solidFill>
            <a:schemeClr val="bg1"/>
          </a:solidFill>
          <a:ln w="12700">
            <a:solidFill>
              <a:schemeClr val="tx1"/>
            </a:solidFill>
            <a:miter lim="800000"/>
            <a:headEnd type="none" w="sm" len="sm"/>
            <a:tailEnd type="none" w="sm" len="sm"/>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a:latin typeface="Arial" charset="0"/>
              </a:rPr>
              <a:t>Asbestos Inspection Supplies</a:t>
            </a:r>
          </a:p>
        </p:txBody>
      </p:sp>
      <p:pic>
        <p:nvPicPr>
          <p:cNvPr id="15366" name="Picture 5" descr="StarterS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4876800"/>
            <a:ext cx="2438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6" descr="Irwin 4-Piece Wood Chisel Se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828800"/>
            <a:ext cx="1981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7" descr="Stanley 16 Oz. Graphite Hamm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200400"/>
            <a:ext cx="1524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8" descr="Stanley 2.5 Lb. Engineer FG Hamm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724400"/>
            <a:ext cx="9810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9" descr="pp-wc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5562600"/>
            <a:ext cx="14478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0" descr="plier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6208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AutoShape 11"/>
          <p:cNvSpPr>
            <a:spLocks noChangeArrowheads="1"/>
          </p:cNvSpPr>
          <p:nvPr/>
        </p:nvSpPr>
        <p:spPr bwMode="auto">
          <a:xfrm>
            <a:off x="5867400" y="5486400"/>
            <a:ext cx="609600" cy="609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66"/>
          </a:solidFill>
          <a:ln w="12700">
            <a:solidFill>
              <a:schemeClr val="tx1"/>
            </a:solidFill>
            <a:miter lim="800000"/>
            <a:headEnd type="none" w="sm" len="sm"/>
            <a:tailEnd type="none" w="sm" len="sm"/>
          </a:ln>
        </p:spPr>
        <p:txBody>
          <a:bodyPr wrap="none" anchor="ctr"/>
          <a:lstStyle/>
          <a:p>
            <a:endParaRPr lang="en-US"/>
          </a:p>
        </p:txBody>
      </p:sp>
      <p:sp>
        <p:nvSpPr>
          <p:cNvPr id="15373" name="Text Box 12"/>
          <p:cNvSpPr txBox="1">
            <a:spLocks noChangeArrowheads="1"/>
          </p:cNvSpPr>
          <p:nvPr/>
        </p:nvSpPr>
        <p:spPr bwMode="auto">
          <a:xfrm>
            <a:off x="1066800" y="5105400"/>
            <a:ext cx="1143000" cy="1752600"/>
          </a:xfrm>
          <a:prstGeom prst="rect">
            <a:avLst/>
          </a:prstGeom>
          <a:solidFill>
            <a:schemeClr val="bg1"/>
          </a:solidFill>
          <a:ln w="12700">
            <a:solidFill>
              <a:schemeClr val="tx1"/>
            </a:solidFill>
            <a:miter lim="800000"/>
            <a:headEnd type="none" w="sm" len="sm"/>
            <a:tailEnd type="none" w="sm" len="sm"/>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a:latin typeface="Tahoma" pitchFamily="34" charset="0"/>
              </a:rPr>
              <a:t>For sampling roofing, asbestos cement etc.</a:t>
            </a:r>
          </a:p>
        </p:txBody>
      </p:sp>
      <p:sp>
        <p:nvSpPr>
          <p:cNvPr id="15374" name="Line 13"/>
          <p:cNvSpPr>
            <a:spLocks noChangeShapeType="1"/>
          </p:cNvSpPr>
          <p:nvPr/>
        </p:nvSpPr>
        <p:spPr bwMode="auto">
          <a:xfrm flipH="1" flipV="1">
            <a:off x="609600" y="5486400"/>
            <a:ext cx="457200" cy="304800"/>
          </a:xfrm>
          <a:prstGeom prst="line">
            <a:avLst/>
          </a:prstGeom>
          <a:noFill/>
          <a:ln w="57150">
            <a:solidFill>
              <a:srgbClr val="FF0066"/>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5375" name="Line 14"/>
          <p:cNvSpPr>
            <a:spLocks noChangeShapeType="1"/>
          </p:cNvSpPr>
          <p:nvPr/>
        </p:nvSpPr>
        <p:spPr bwMode="auto">
          <a:xfrm flipV="1">
            <a:off x="2133600" y="6172200"/>
            <a:ext cx="838200" cy="152400"/>
          </a:xfrm>
          <a:prstGeom prst="line">
            <a:avLst/>
          </a:prstGeom>
          <a:noFill/>
          <a:ln w="57150">
            <a:solidFill>
              <a:srgbClr val="FF0066"/>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pic>
        <p:nvPicPr>
          <p:cNvPr id="15376" name="Picture 15" descr="thumb-20040929-check_mark"/>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43900" y="4876800"/>
            <a:ext cx="8001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7" name="Text Box 16"/>
          <p:cNvSpPr txBox="1">
            <a:spLocks noChangeArrowheads="1"/>
          </p:cNvSpPr>
          <p:nvPr/>
        </p:nvSpPr>
        <p:spPr bwMode="auto">
          <a:xfrm>
            <a:off x="4495800" y="6478588"/>
            <a:ext cx="1981200" cy="379412"/>
          </a:xfrm>
          <a:prstGeom prst="rect">
            <a:avLst/>
          </a:prstGeom>
          <a:solidFill>
            <a:schemeClr val="bg1"/>
          </a:solidFill>
          <a:ln w="12700">
            <a:solidFill>
              <a:schemeClr val="tx1"/>
            </a:solidFill>
            <a:miter lim="800000"/>
            <a:headEnd type="none" w="sm" len="sm"/>
            <a:tailEnd type="none" w="sm" len="sm"/>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800">
                <a:latin typeface="Tahoma" pitchFamily="34" charset="0"/>
              </a:rPr>
              <a:t>Difficult to clean!</a:t>
            </a:r>
          </a:p>
        </p:txBody>
      </p:sp>
      <p:pic>
        <p:nvPicPr>
          <p:cNvPr id="15378" name="Picture 17" descr="110f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77175" y="0"/>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9" name="AutoShape 18"/>
          <p:cNvSpPr>
            <a:spLocks noChangeArrowheads="1"/>
          </p:cNvSpPr>
          <p:nvPr/>
        </p:nvSpPr>
        <p:spPr bwMode="auto">
          <a:xfrm>
            <a:off x="7848600" y="1371600"/>
            <a:ext cx="1219200" cy="762000"/>
          </a:xfrm>
          <a:prstGeom prst="upArrowCallout">
            <a:avLst>
              <a:gd name="adj1" fmla="val 40000"/>
              <a:gd name="adj2" fmla="val 40000"/>
              <a:gd name="adj3" fmla="val 16667"/>
              <a:gd name="adj4" fmla="val 66667"/>
            </a:avLst>
          </a:prstGeom>
          <a:solidFill>
            <a:schemeClr val="bg1"/>
          </a:solidFill>
          <a:ln w="12700">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400" b="1">
                <a:latin typeface="Arial" charset="0"/>
              </a:rPr>
              <a:t>Folding </a:t>
            </a:r>
          </a:p>
          <a:p>
            <a:pPr algn="ctr"/>
            <a:r>
              <a:rPr lang="en-US" altLang="en-US" sz="1400" b="1">
                <a:latin typeface="Arial" charset="0"/>
              </a:rPr>
              <a:t>locking knife</a:t>
            </a:r>
          </a:p>
        </p:txBody>
      </p:sp>
      <p:sp>
        <p:nvSpPr>
          <p:cNvPr id="15380" name="Slide Number Placeholder 18"/>
          <p:cNvSpPr txBox="1">
            <a:spLocks noGrp="1"/>
          </p:cNvSpPr>
          <p:nvPr/>
        </p:nvSpPr>
        <p:spPr bwMode="auto">
          <a:xfrm>
            <a:off x="6858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2BB3FD71-6E23-4187-B740-960B310B416F}" type="slidenum">
              <a:rPr lang="en-US" altLang="en-US" sz="1400">
                <a:solidFill>
                  <a:schemeClr val="bg1"/>
                </a:solidFill>
              </a:rPr>
              <a:pPr algn="r"/>
              <a:t>14</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BD67F46-0908-4613-93F9-D30596D33C0F}" type="slidenum">
              <a:rPr lang="en-US" altLang="en-US" sz="1400" smtClean="0">
                <a:solidFill>
                  <a:schemeClr val="bg1"/>
                </a:solidFill>
              </a:rPr>
              <a:pPr/>
              <a:t>15</a:t>
            </a:fld>
            <a:endParaRPr lang="en-US" altLang="en-US" sz="1400" smtClean="0">
              <a:solidFill>
                <a:schemeClr val="bg1"/>
              </a:solidFill>
            </a:endParaRPr>
          </a:p>
        </p:txBody>
      </p:sp>
      <p:sp>
        <p:nvSpPr>
          <p:cNvPr id="16387" name="Rectangle 2"/>
          <p:cNvSpPr>
            <a:spLocks noGrp="1" noChangeArrowheads="1"/>
          </p:cNvSpPr>
          <p:nvPr>
            <p:ph type="title"/>
          </p:nvPr>
        </p:nvSpPr>
        <p:spPr>
          <a:xfrm>
            <a:off x="685800" y="228600"/>
            <a:ext cx="7772400" cy="838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Procedural Guidelines for Asbestos Sampling</a:t>
            </a:r>
          </a:p>
        </p:txBody>
      </p:sp>
      <p:sp>
        <p:nvSpPr>
          <p:cNvPr id="16388" name="Rectangle 3"/>
          <p:cNvSpPr>
            <a:spLocks noGrp="1" noChangeArrowheads="1"/>
          </p:cNvSpPr>
          <p:nvPr>
            <p:ph type="body" sz="half" idx="1"/>
          </p:nvPr>
        </p:nvSpPr>
        <p:spPr>
          <a:xfrm>
            <a:off x="685800" y="1905000"/>
            <a:ext cx="7772400" cy="4343400"/>
          </a:xfrm>
        </p:spPr>
        <p:txBody>
          <a:bodyPr/>
          <a:lstStyle/>
          <a:p>
            <a:pPr lvl="1"/>
            <a:r>
              <a:rPr lang="en-US" altLang="en-US" sz="3200" dirty="0" smtClean="0"/>
              <a:t>The asbestos NESHAP does not address techniques for taking bulk samples</a:t>
            </a:r>
          </a:p>
          <a:p>
            <a:pPr lvl="1"/>
            <a:r>
              <a:rPr lang="en-US" altLang="en-US" sz="3200" dirty="0" smtClean="0"/>
              <a:t>Several EPA and ASTM documents provide procedures</a:t>
            </a:r>
          </a:p>
          <a:p>
            <a:pPr lvl="2"/>
            <a:r>
              <a:rPr lang="en-US" altLang="en-US" dirty="0" smtClean="0"/>
              <a:t>EPA Purple Book (June 1985)</a:t>
            </a:r>
          </a:p>
          <a:p>
            <a:pPr lvl="2"/>
            <a:r>
              <a:rPr lang="en-US" altLang="en-US" dirty="0" smtClean="0"/>
              <a:t>EPA Pink Book (October 1985)</a:t>
            </a:r>
          </a:p>
          <a:p>
            <a:pPr lvl="2"/>
            <a:r>
              <a:rPr lang="en-US" altLang="en-US" i="1" dirty="0" smtClean="0"/>
              <a:t>Health and Safety Guidelines for EPA Asbestos Inspectors </a:t>
            </a:r>
            <a:r>
              <a:rPr lang="en-US" altLang="en-US" dirty="0" smtClean="0"/>
              <a:t>(March 1991)</a:t>
            </a:r>
          </a:p>
          <a:p>
            <a:pPr lvl="2"/>
            <a:r>
              <a:rPr lang="en-US" altLang="en-US" dirty="0" smtClean="0"/>
              <a:t>ASTM E2356</a:t>
            </a:r>
          </a:p>
          <a:p>
            <a:pPr lvl="2"/>
            <a:r>
              <a:rPr lang="en-US" altLang="en-US" dirty="0" smtClean="0"/>
              <a:t>Others (see course manual)</a:t>
            </a:r>
          </a:p>
        </p:txBody>
      </p:sp>
      <p:sp>
        <p:nvSpPr>
          <p:cNvPr id="16389"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0BD8283B-51F2-4539-9093-A85B218F5C8C}" type="slidenum">
              <a:rPr lang="en-US" altLang="en-US" sz="1400">
                <a:solidFill>
                  <a:schemeClr val="bg1"/>
                </a:solidFill>
              </a:rPr>
              <a:pPr algn="r"/>
              <a:t>15</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7D4DB31-C3EB-4B0C-91AA-15B087E287E4}" type="slidenum">
              <a:rPr lang="en-US" altLang="en-US" sz="1400" smtClean="0">
                <a:solidFill>
                  <a:schemeClr val="bg1"/>
                </a:solidFill>
              </a:rPr>
              <a:pPr/>
              <a:t>16</a:t>
            </a:fld>
            <a:endParaRPr lang="en-US" altLang="en-US" sz="1400" smtClean="0">
              <a:solidFill>
                <a:schemeClr val="bg1"/>
              </a:solidFill>
            </a:endParaRPr>
          </a:p>
        </p:txBody>
      </p:sp>
      <p:sp>
        <p:nvSpPr>
          <p:cNvPr id="17411" name="Rectangle 2"/>
          <p:cNvSpPr>
            <a:spLocks noGrp="1" noChangeArrowheads="1"/>
          </p:cNvSpPr>
          <p:nvPr>
            <p:ph type="title"/>
          </p:nvPr>
        </p:nvSpPr>
        <p:spPr>
          <a:xfrm>
            <a:off x="685800" y="0"/>
            <a:ext cx="7772400" cy="914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The Basics…</a:t>
            </a:r>
          </a:p>
        </p:txBody>
      </p:sp>
      <p:sp>
        <p:nvSpPr>
          <p:cNvPr id="5123" name="Rectangle 3"/>
          <p:cNvSpPr>
            <a:spLocks noGrp="1" noChangeArrowheads="1"/>
          </p:cNvSpPr>
          <p:nvPr>
            <p:ph type="body" idx="1"/>
          </p:nvPr>
        </p:nvSpPr>
        <p:spPr>
          <a:xfrm>
            <a:off x="457200" y="1524000"/>
            <a:ext cx="8153400" cy="5105400"/>
          </a:xfrm>
        </p:spPr>
        <p:txBody>
          <a:bodyPr/>
          <a:lstStyle/>
          <a:p>
            <a:r>
              <a:rPr lang="en-US" altLang="en-US" sz="3600" smtClean="0"/>
              <a:t>Bulk samples – an essential part of a NESHAP inspection</a:t>
            </a:r>
          </a:p>
          <a:p>
            <a:r>
              <a:rPr lang="en-US" altLang="en-US" sz="3600" smtClean="0"/>
              <a:t>Proving violations requires</a:t>
            </a:r>
          </a:p>
          <a:p>
            <a:pPr lvl="1"/>
            <a:r>
              <a:rPr lang="en-US" altLang="en-US" sz="3200" smtClean="0"/>
              <a:t>bulk samples</a:t>
            </a:r>
          </a:p>
          <a:p>
            <a:pPr lvl="1"/>
            <a:r>
              <a:rPr lang="en-US" altLang="en-US" sz="3200" smtClean="0"/>
              <a:t>proper sampling technique</a:t>
            </a:r>
          </a:p>
          <a:p>
            <a:pPr lvl="1"/>
            <a:r>
              <a:rPr lang="en-US" altLang="en-US" sz="3200" smtClean="0"/>
              <a:t>proper documentation</a:t>
            </a:r>
          </a:p>
          <a:p>
            <a:pPr lvl="1"/>
            <a:r>
              <a:rPr lang="en-US" altLang="en-US" sz="3200" smtClean="0"/>
              <a:t>proper analysis</a:t>
            </a:r>
          </a:p>
        </p:txBody>
      </p:sp>
      <p:sp>
        <p:nvSpPr>
          <p:cNvPr id="17413"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052E2120-254E-41A9-BBC7-76BA07E6BBE8}" type="slidenum">
              <a:rPr lang="en-US" altLang="en-US" sz="1400">
                <a:solidFill>
                  <a:schemeClr val="bg1"/>
                </a:solidFill>
              </a:rPr>
              <a:pPr algn="r"/>
              <a:t>16</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anim calcmode="lin" valueType="num">
                                      <p:cBhvr additive="base">
                                        <p:cTn id="11"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 calcmode="lin" valueType="num">
                                      <p:cBhvr additive="base">
                                        <p:cTn id="15"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2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 calcmode="lin" valueType="num">
                                      <p:cBhvr additive="base">
                                        <p:cTn id="19"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anim calcmode="lin" valueType="num">
                                      <p:cBhvr additive="base">
                                        <p:cTn id="23"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2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 calcmode="lin" valueType="num">
                                      <p:cBhvr additive="base">
                                        <p:cTn id="27"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695839A-04C0-4915-B742-FDD0FA25640E}" type="slidenum">
              <a:rPr lang="en-US" altLang="en-US" sz="1400" smtClean="0">
                <a:solidFill>
                  <a:schemeClr val="bg1"/>
                </a:solidFill>
              </a:rPr>
              <a:pPr/>
              <a:t>17</a:t>
            </a:fld>
            <a:endParaRPr lang="en-US" altLang="en-US" sz="1400" smtClean="0">
              <a:solidFill>
                <a:schemeClr val="bg1"/>
              </a:solidFill>
            </a:endParaRPr>
          </a:p>
        </p:txBody>
      </p:sp>
      <p:sp>
        <p:nvSpPr>
          <p:cNvPr id="18435" name="Rectangle 2"/>
          <p:cNvSpPr>
            <a:spLocks noGrp="1" noChangeArrowheads="1"/>
          </p:cNvSpPr>
          <p:nvPr>
            <p:ph type="title"/>
          </p:nvPr>
        </p:nvSpPr>
        <p:spPr>
          <a:xfrm>
            <a:off x="685800" y="152400"/>
            <a:ext cx="7772400" cy="762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4000" smtClean="0"/>
              <a:t>What is an Asbestos Inspection?</a:t>
            </a:r>
          </a:p>
        </p:txBody>
      </p:sp>
      <p:sp>
        <p:nvSpPr>
          <p:cNvPr id="18436" name="Rectangle 3"/>
          <p:cNvSpPr>
            <a:spLocks noGrp="1" noChangeArrowheads="1"/>
          </p:cNvSpPr>
          <p:nvPr>
            <p:ph type="body" idx="1"/>
          </p:nvPr>
        </p:nvSpPr>
        <p:spPr>
          <a:xfrm>
            <a:off x="228600" y="1066800"/>
            <a:ext cx="8534400" cy="5638800"/>
          </a:xfrm>
        </p:spPr>
        <p:txBody>
          <a:bodyPr/>
          <a:lstStyle/>
          <a:p>
            <a:r>
              <a:rPr lang="en-US" altLang="en-US" sz="2800" smtClean="0"/>
              <a:t>Documenting sampling locations and taking necessary field notes so that reports written later will accurately reflect site conditions.</a:t>
            </a:r>
          </a:p>
          <a:p>
            <a:r>
              <a:rPr lang="en-US" altLang="en-US" sz="2800" smtClean="0"/>
              <a:t>Taking photographs of materials found on the site and documenting on photo logs.</a:t>
            </a:r>
          </a:p>
          <a:p>
            <a:r>
              <a:rPr lang="en-US" altLang="en-US" sz="2800" smtClean="0"/>
              <a:t>Sending samples to a laboratory to be analyzed for asbestos type(s) and percentages.</a:t>
            </a:r>
          </a:p>
          <a:p>
            <a:r>
              <a:rPr lang="en-US" altLang="en-US" sz="2800" smtClean="0"/>
              <a:t>Generating reports that describe the activities, sampling and analytical results.</a:t>
            </a:r>
          </a:p>
          <a:p>
            <a:pPr lvl="1"/>
            <a:r>
              <a:rPr lang="en-US" altLang="en-US" sz="2400" smtClean="0"/>
              <a:t>The final reports from these activities will be the backbone of enforcement actions and potential litigation.</a:t>
            </a:r>
          </a:p>
        </p:txBody>
      </p:sp>
      <p:sp>
        <p:nvSpPr>
          <p:cNvPr id="18437"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F898E097-4118-4C0B-90E7-DC414F208879}" type="slidenum">
              <a:rPr lang="en-US" altLang="en-US" sz="1400">
                <a:solidFill>
                  <a:schemeClr val="bg1"/>
                </a:solidFill>
              </a:rPr>
              <a:pPr algn="r"/>
              <a:t>17</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D57F6AF-7516-4868-BD12-E1F74EDE3775}" type="slidenum">
              <a:rPr lang="en-US" altLang="en-US" sz="1400" smtClean="0">
                <a:solidFill>
                  <a:schemeClr val="bg1"/>
                </a:solidFill>
              </a:rPr>
              <a:pPr/>
              <a:t>18</a:t>
            </a:fld>
            <a:endParaRPr lang="en-US" altLang="en-US" sz="1400" smtClean="0">
              <a:solidFill>
                <a:schemeClr val="bg1"/>
              </a:solidFill>
            </a:endParaRPr>
          </a:p>
        </p:txBody>
      </p:sp>
      <p:sp>
        <p:nvSpPr>
          <p:cNvPr id="19459" name="Rectangle 1026"/>
          <p:cNvSpPr>
            <a:spLocks noGrp="1" noChangeArrowheads="1"/>
          </p:cNvSpPr>
          <p:nvPr>
            <p:ph type="title"/>
          </p:nvPr>
        </p:nvSpPr>
        <p:spPr>
          <a:xfrm>
            <a:off x="0" y="152400"/>
            <a:ext cx="9144000" cy="838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3600" smtClean="0"/>
              <a:t>NESHAP demolition and renovation requirements</a:t>
            </a:r>
          </a:p>
        </p:txBody>
      </p:sp>
      <p:sp>
        <p:nvSpPr>
          <p:cNvPr id="19460" name="Rectangle 1027"/>
          <p:cNvSpPr>
            <a:spLocks noGrp="1" noChangeArrowheads="1"/>
          </p:cNvSpPr>
          <p:nvPr>
            <p:ph type="body" idx="1"/>
          </p:nvPr>
        </p:nvSpPr>
        <p:spPr>
          <a:xfrm>
            <a:off x="228600" y="1371600"/>
            <a:ext cx="8686800" cy="5410200"/>
          </a:xfrm>
        </p:spPr>
        <p:txBody>
          <a:bodyPr/>
          <a:lstStyle/>
          <a:p>
            <a:r>
              <a:rPr lang="en-US" altLang="en-US" sz="3600" smtClean="0"/>
              <a:t>“Thoroughly inspect” prior to disturbance</a:t>
            </a:r>
          </a:p>
          <a:p>
            <a:r>
              <a:rPr lang="en-US" altLang="en-US" sz="3600" smtClean="0"/>
              <a:t>“Nondestructive AHERA” likely inadequate</a:t>
            </a:r>
          </a:p>
          <a:p>
            <a:pPr lvl="1"/>
            <a:r>
              <a:rPr lang="en-US" altLang="en-US" sz="3600" smtClean="0"/>
              <a:t>roofing material</a:t>
            </a:r>
          </a:p>
          <a:p>
            <a:pPr lvl="1"/>
            <a:r>
              <a:rPr lang="en-US" altLang="en-US" sz="3600" smtClean="0"/>
              <a:t>exterior materials</a:t>
            </a:r>
          </a:p>
          <a:p>
            <a:pPr lvl="1"/>
            <a:r>
              <a:rPr lang="en-US" altLang="en-US" sz="3600" smtClean="0"/>
              <a:t>beneath carpets</a:t>
            </a:r>
          </a:p>
          <a:p>
            <a:pPr lvl="1"/>
            <a:r>
              <a:rPr lang="en-US" altLang="en-US" sz="3600" smtClean="0"/>
              <a:t>between walls</a:t>
            </a:r>
          </a:p>
        </p:txBody>
      </p:sp>
      <p:sp>
        <p:nvSpPr>
          <p:cNvPr id="19461"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CCDA9F0F-5165-4653-B598-5540A1573899}" type="slidenum">
              <a:rPr lang="en-US" altLang="en-US" sz="1400">
                <a:solidFill>
                  <a:schemeClr val="bg1"/>
                </a:solidFill>
              </a:rPr>
              <a:pPr algn="r"/>
              <a:t>18</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5959B8F-658E-41C4-AE0F-5566E8DDEAC1}" type="slidenum">
              <a:rPr lang="en-US" altLang="en-US" sz="1400" smtClean="0">
                <a:solidFill>
                  <a:schemeClr val="bg1"/>
                </a:solidFill>
              </a:rPr>
              <a:pPr/>
              <a:t>19</a:t>
            </a:fld>
            <a:endParaRPr lang="en-US" altLang="en-US" sz="1400" smtClean="0">
              <a:solidFill>
                <a:schemeClr val="bg1"/>
              </a:solidFill>
            </a:endParaRPr>
          </a:p>
        </p:txBody>
      </p:sp>
      <p:sp>
        <p:nvSpPr>
          <p:cNvPr id="20483" name="Rectangle 1026"/>
          <p:cNvSpPr>
            <a:spLocks noGrp="1" noChangeArrowheads="1"/>
          </p:cNvSpPr>
          <p:nvPr>
            <p:ph type="title"/>
          </p:nvPr>
        </p:nvSpPr>
        <p:spPr>
          <a:xfrm>
            <a:off x="0" y="152400"/>
            <a:ext cx="9144000" cy="838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3600" smtClean="0"/>
              <a:t>NESHAP demolition and renovation requirements</a:t>
            </a:r>
          </a:p>
        </p:txBody>
      </p:sp>
      <p:sp>
        <p:nvSpPr>
          <p:cNvPr id="20484" name="Rectangle 1027"/>
          <p:cNvSpPr>
            <a:spLocks noGrp="1" noChangeArrowheads="1"/>
          </p:cNvSpPr>
          <p:nvPr>
            <p:ph type="body" idx="1"/>
          </p:nvPr>
        </p:nvSpPr>
        <p:spPr>
          <a:xfrm>
            <a:off x="228600" y="1524000"/>
            <a:ext cx="8686800" cy="5257800"/>
          </a:xfrm>
        </p:spPr>
        <p:txBody>
          <a:bodyPr/>
          <a:lstStyle/>
          <a:p>
            <a:pPr lvl="1"/>
            <a:r>
              <a:rPr lang="en-US" altLang="en-US" sz="3200" smtClean="0"/>
              <a:t>Determine presence of RACM, Category I or Category II nonfriable ACM, and friability</a:t>
            </a:r>
          </a:p>
          <a:p>
            <a:pPr lvl="1"/>
            <a:r>
              <a:rPr lang="en-US" altLang="en-US" sz="3200" smtClean="0"/>
              <a:t>Remove RACM prior to renovation or demolition.</a:t>
            </a:r>
          </a:p>
          <a:p>
            <a:pPr lvl="1"/>
            <a:r>
              <a:rPr lang="en-US" altLang="en-US" sz="3200" smtClean="0"/>
              <a:t>Notification to regulatory agency for </a:t>
            </a:r>
            <a:r>
              <a:rPr lang="en-US" altLang="en-US" sz="3200" b="1" i="1" u="sng" smtClean="0">
                <a:solidFill>
                  <a:srgbClr val="FFFF00"/>
                </a:solidFill>
              </a:rPr>
              <a:t>all</a:t>
            </a:r>
            <a:r>
              <a:rPr lang="en-US" altLang="en-US" sz="3200" smtClean="0"/>
              <a:t> demolitions and most renovation activities.</a:t>
            </a:r>
          </a:p>
          <a:p>
            <a:pPr lvl="2"/>
            <a:r>
              <a:rPr lang="en-US" altLang="en-US" sz="2800" smtClean="0"/>
              <a:t>Most agency NESHAP notification forms require evidence of a building inspection and inspector information.</a:t>
            </a:r>
          </a:p>
        </p:txBody>
      </p:sp>
      <p:sp>
        <p:nvSpPr>
          <p:cNvPr id="2048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743A1994-A0C4-47C1-A989-169FE6A7C7C0}" type="slidenum">
              <a:rPr lang="en-US" altLang="en-US" sz="1400">
                <a:solidFill>
                  <a:schemeClr val="bg1"/>
                </a:solidFill>
              </a:rPr>
              <a:pPr algn="r"/>
              <a:t>19</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2179683-A55D-4BBC-93A8-350C5236CD71}" type="slidenum">
              <a:rPr lang="en-US" altLang="en-US" sz="1400" smtClean="0">
                <a:solidFill>
                  <a:schemeClr val="bg1"/>
                </a:solidFill>
              </a:rPr>
              <a:pPr/>
              <a:t>2</a:t>
            </a:fld>
            <a:endParaRPr lang="en-US" altLang="en-US" sz="1400" smtClean="0">
              <a:solidFill>
                <a:schemeClr val="bg1"/>
              </a:solidFill>
            </a:endParaRPr>
          </a:p>
        </p:txBody>
      </p:sp>
      <p:sp>
        <p:nvSpPr>
          <p:cNvPr id="3075"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INTRODUCTION</a:t>
            </a:r>
          </a:p>
        </p:txBody>
      </p:sp>
      <p:sp>
        <p:nvSpPr>
          <p:cNvPr id="3076" name="Rectangle 3"/>
          <p:cNvSpPr>
            <a:spLocks noGrp="1" noChangeArrowheads="1"/>
          </p:cNvSpPr>
          <p:nvPr>
            <p:ph type="body" idx="1"/>
          </p:nvPr>
        </p:nvSpPr>
        <p:spPr>
          <a:xfrm>
            <a:off x="685800" y="1143000"/>
            <a:ext cx="8077200" cy="4876800"/>
          </a:xfrm>
        </p:spPr>
        <p:txBody>
          <a:bodyPr/>
          <a:lstStyle/>
          <a:p>
            <a:r>
              <a:rPr lang="en-US" altLang="en-US" smtClean="0"/>
              <a:t>Topics</a:t>
            </a:r>
          </a:p>
          <a:p>
            <a:pPr lvl="1"/>
            <a:r>
              <a:rPr lang="en-US" altLang="en-US" smtClean="0"/>
              <a:t>Understand the concept of a building/site inspection</a:t>
            </a:r>
          </a:p>
          <a:p>
            <a:pPr lvl="1"/>
            <a:r>
              <a:rPr lang="en-US" altLang="en-US" smtClean="0"/>
              <a:t>Protective Equipment</a:t>
            </a:r>
          </a:p>
          <a:p>
            <a:pPr lvl="1"/>
            <a:r>
              <a:rPr lang="en-US" altLang="en-US" smtClean="0"/>
              <a:t>Sampling Equipment/Materials</a:t>
            </a:r>
          </a:p>
          <a:p>
            <a:pPr lvl="1"/>
            <a:r>
              <a:rPr lang="en-US" altLang="en-US" smtClean="0"/>
              <a:t>Procedural Guidelines for Asbestos Sampling</a:t>
            </a:r>
          </a:p>
          <a:p>
            <a:pPr lvl="1"/>
            <a:r>
              <a:rPr lang="en-US" altLang="en-US" smtClean="0"/>
              <a:t>Pre-sampling Procedures</a:t>
            </a:r>
          </a:p>
          <a:p>
            <a:pPr lvl="1"/>
            <a:r>
              <a:rPr lang="en-US" altLang="en-US" smtClean="0"/>
              <a:t>Sampling Procedures</a:t>
            </a:r>
          </a:p>
          <a:p>
            <a:pPr lvl="1"/>
            <a:r>
              <a:rPr lang="en-US" altLang="en-US" smtClean="0"/>
              <a:t>Post-Sampling Activities</a:t>
            </a:r>
          </a:p>
          <a:p>
            <a:pPr lvl="1"/>
            <a:r>
              <a:rPr lang="en-US" altLang="en-US" smtClean="0"/>
              <a:t>Bulk Sample Analysis/Quality Control</a:t>
            </a:r>
          </a:p>
        </p:txBody>
      </p:sp>
      <p:sp>
        <p:nvSpPr>
          <p:cNvPr id="3077"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ECBA4AE3-35F9-48AB-A383-C951DE14FE5F}" type="slidenum">
              <a:rPr lang="en-US" altLang="en-US" sz="1400">
                <a:solidFill>
                  <a:schemeClr val="bg1"/>
                </a:solidFill>
              </a:rPr>
              <a:pPr algn="r"/>
              <a:t>2</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941C521-811C-4ABB-89BD-E618944F0A4F}" type="slidenum">
              <a:rPr lang="en-US" altLang="en-US" sz="1400" smtClean="0">
                <a:solidFill>
                  <a:schemeClr val="bg1"/>
                </a:solidFill>
              </a:rPr>
              <a:pPr/>
              <a:t>20</a:t>
            </a:fld>
            <a:endParaRPr lang="en-US" altLang="en-US" sz="1400" smtClean="0">
              <a:solidFill>
                <a:schemeClr val="bg1"/>
              </a:solidFill>
            </a:endParaRPr>
          </a:p>
        </p:txBody>
      </p:sp>
      <p:sp>
        <p:nvSpPr>
          <p:cNvPr id="21507" name="Rectangle 1026"/>
          <p:cNvSpPr>
            <a:spLocks noGrp="1" noChangeArrowheads="1"/>
          </p:cNvSpPr>
          <p:nvPr>
            <p:ph type="title"/>
          </p:nvPr>
        </p:nvSpPr>
        <p:spPr>
          <a:xfrm>
            <a:off x="0" y="0"/>
            <a:ext cx="9144000" cy="990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3600" smtClean="0"/>
              <a:t>Pre-sampling Procedures  (Non-contaminated Areas)</a:t>
            </a:r>
          </a:p>
        </p:txBody>
      </p:sp>
      <p:sp>
        <p:nvSpPr>
          <p:cNvPr id="21508" name="Rectangle 1027"/>
          <p:cNvSpPr>
            <a:spLocks noGrp="1" noChangeArrowheads="1"/>
          </p:cNvSpPr>
          <p:nvPr>
            <p:ph type="body" idx="1"/>
          </p:nvPr>
        </p:nvSpPr>
        <p:spPr>
          <a:xfrm>
            <a:off x="228600" y="1828800"/>
            <a:ext cx="8686800" cy="4953000"/>
          </a:xfrm>
        </p:spPr>
        <p:txBody>
          <a:bodyPr/>
          <a:lstStyle/>
          <a:p>
            <a:r>
              <a:rPr lang="en-US" altLang="en-US" sz="3600" smtClean="0"/>
              <a:t>Discuss with building officials how the samples will be obtained.</a:t>
            </a:r>
          </a:p>
          <a:p>
            <a:r>
              <a:rPr lang="en-US" altLang="en-US" sz="3600" smtClean="0"/>
              <a:t>Determine equipment needed</a:t>
            </a:r>
          </a:p>
          <a:p>
            <a:r>
              <a:rPr lang="en-US" altLang="en-US" sz="3600" smtClean="0"/>
              <a:t>Discuss notification of employees</a:t>
            </a:r>
          </a:p>
          <a:p>
            <a:r>
              <a:rPr lang="en-US" altLang="en-US" sz="3600" smtClean="0"/>
              <a:t>Identify when samples will be collected</a:t>
            </a:r>
          </a:p>
          <a:p>
            <a:r>
              <a:rPr lang="en-US" altLang="en-US" sz="3600" smtClean="0"/>
              <a:t>Limit access</a:t>
            </a:r>
          </a:p>
        </p:txBody>
      </p:sp>
      <p:sp>
        <p:nvSpPr>
          <p:cNvPr id="21509"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0A4FD677-E03D-4F8B-AF32-D508D22F4982}" type="slidenum">
              <a:rPr lang="en-US" altLang="en-US" sz="1400">
                <a:solidFill>
                  <a:schemeClr val="bg1"/>
                </a:solidFill>
              </a:rPr>
              <a:pPr algn="r"/>
              <a:t>20</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A9D15B4-3599-49E3-934B-EE7A9C571AE8}" type="slidenum">
              <a:rPr lang="en-US" altLang="en-US" sz="1400" smtClean="0">
                <a:solidFill>
                  <a:schemeClr val="bg1"/>
                </a:solidFill>
              </a:rPr>
              <a:pPr/>
              <a:t>21</a:t>
            </a:fld>
            <a:endParaRPr lang="en-US" altLang="en-US" sz="1400" smtClean="0">
              <a:solidFill>
                <a:schemeClr val="bg1"/>
              </a:solidFill>
            </a:endParaRPr>
          </a:p>
        </p:txBody>
      </p:sp>
      <p:sp>
        <p:nvSpPr>
          <p:cNvPr id="22531" name="Rectangle 1026"/>
          <p:cNvSpPr>
            <a:spLocks noGrp="1" noChangeArrowheads="1"/>
          </p:cNvSpPr>
          <p:nvPr>
            <p:ph type="title"/>
          </p:nvPr>
        </p:nvSpPr>
        <p:spPr>
          <a:xfrm>
            <a:off x="0" y="0"/>
            <a:ext cx="9144000" cy="990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3600" smtClean="0"/>
              <a:t>Pre-sampling Procedures  (Non-contaminated Areas)</a:t>
            </a:r>
          </a:p>
        </p:txBody>
      </p:sp>
      <p:sp>
        <p:nvSpPr>
          <p:cNvPr id="22532" name="Rectangle 1027"/>
          <p:cNvSpPr>
            <a:spLocks noGrp="1" noChangeArrowheads="1"/>
          </p:cNvSpPr>
          <p:nvPr>
            <p:ph type="body" idx="1"/>
          </p:nvPr>
        </p:nvSpPr>
        <p:spPr>
          <a:xfrm>
            <a:off x="228600" y="1752600"/>
            <a:ext cx="8686800" cy="5029200"/>
          </a:xfrm>
        </p:spPr>
        <p:txBody>
          <a:bodyPr/>
          <a:lstStyle/>
          <a:p>
            <a:r>
              <a:rPr lang="en-US" altLang="en-US" sz="3600" dirty="0" smtClean="0"/>
              <a:t>Determine the minimum number of people necessary in the sampling area.</a:t>
            </a:r>
          </a:p>
          <a:p>
            <a:pPr lvl="1"/>
            <a:r>
              <a:rPr lang="en-US" altLang="en-US" dirty="0" smtClean="0"/>
              <a:t>PPE may be necessary for these individuals</a:t>
            </a:r>
          </a:p>
          <a:p>
            <a:r>
              <a:rPr lang="en-US" altLang="en-US" sz="3600" dirty="0" smtClean="0"/>
              <a:t>Determine how the area will be decontaminated.</a:t>
            </a:r>
          </a:p>
          <a:p>
            <a:r>
              <a:rPr lang="en-US" altLang="en-US" sz="3600" dirty="0" smtClean="0"/>
              <a:t>Determine what PPE is necessary for the inspector.</a:t>
            </a:r>
          </a:p>
        </p:txBody>
      </p:sp>
      <p:sp>
        <p:nvSpPr>
          <p:cNvPr id="22533"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222165E6-FBFA-436F-939E-67D3C9676951}" type="slidenum">
              <a:rPr lang="en-US" altLang="en-US" sz="1400">
                <a:solidFill>
                  <a:schemeClr val="bg1"/>
                </a:solidFill>
              </a:rPr>
              <a:pPr algn="r"/>
              <a:t>21</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EDF9444-A143-47CD-8CBD-B8A30A470C22}" type="slidenum">
              <a:rPr lang="en-US" altLang="en-US" sz="1400" smtClean="0">
                <a:solidFill>
                  <a:schemeClr val="bg1"/>
                </a:solidFill>
              </a:rPr>
              <a:pPr/>
              <a:t>22</a:t>
            </a:fld>
            <a:endParaRPr lang="en-US" altLang="en-US" sz="1400" smtClean="0">
              <a:solidFill>
                <a:schemeClr val="bg1"/>
              </a:solidFill>
            </a:endParaRPr>
          </a:p>
        </p:txBody>
      </p:sp>
      <p:sp>
        <p:nvSpPr>
          <p:cNvPr id="23555" name="Rectangle 1026"/>
          <p:cNvSpPr>
            <a:spLocks noGrp="1" noChangeArrowheads="1"/>
          </p:cNvSpPr>
          <p:nvPr>
            <p:ph type="title"/>
          </p:nvPr>
        </p:nvSpPr>
        <p:spPr>
          <a:xfrm>
            <a:off x="0" y="0"/>
            <a:ext cx="9144000" cy="990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3600" smtClean="0"/>
              <a:t>Sampling Procedures</a:t>
            </a:r>
          </a:p>
        </p:txBody>
      </p:sp>
      <p:sp>
        <p:nvSpPr>
          <p:cNvPr id="23556" name="Rectangle 1027"/>
          <p:cNvSpPr>
            <a:spLocks noGrp="1" noChangeArrowheads="1"/>
          </p:cNvSpPr>
          <p:nvPr>
            <p:ph type="body" idx="1"/>
          </p:nvPr>
        </p:nvSpPr>
        <p:spPr>
          <a:xfrm>
            <a:off x="228600" y="1447800"/>
            <a:ext cx="8686800" cy="5334000"/>
          </a:xfrm>
        </p:spPr>
        <p:txBody>
          <a:bodyPr/>
          <a:lstStyle/>
          <a:p>
            <a:r>
              <a:rPr lang="en-US" altLang="en-US" smtClean="0"/>
              <a:t>Asbestos Inspectors may have to collect bulk samples:</a:t>
            </a:r>
          </a:p>
          <a:p>
            <a:pPr lvl="1"/>
            <a:r>
              <a:rPr lang="en-US" altLang="en-US" smtClean="0"/>
              <a:t>RACM in pre-abatement, active and post-abatement areas</a:t>
            </a:r>
          </a:p>
          <a:p>
            <a:pPr lvl="1"/>
            <a:r>
              <a:rPr lang="en-US" altLang="en-US" smtClean="0"/>
              <a:t>Other project areas such as roll-off waste containers, trailers</a:t>
            </a:r>
          </a:p>
          <a:p>
            <a:pPr lvl="1"/>
            <a:r>
              <a:rPr lang="en-US" altLang="en-US" smtClean="0"/>
              <a:t>Abandoned buildings</a:t>
            </a:r>
          </a:p>
          <a:p>
            <a:pPr lvl="1"/>
            <a:r>
              <a:rPr lang="en-US" altLang="en-US" smtClean="0"/>
              <a:t>Waste disposal sites</a:t>
            </a:r>
          </a:p>
          <a:p>
            <a:pPr lvl="1"/>
            <a:r>
              <a:rPr lang="en-US" altLang="en-US" smtClean="0"/>
              <a:t>Demolition sites</a:t>
            </a:r>
          </a:p>
        </p:txBody>
      </p:sp>
      <p:sp>
        <p:nvSpPr>
          <p:cNvPr id="23557"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3954613C-4D5A-479E-8EE2-6DEC95A77623}" type="slidenum">
              <a:rPr lang="en-US" altLang="en-US" sz="1400">
                <a:solidFill>
                  <a:schemeClr val="bg1"/>
                </a:solidFill>
              </a:rPr>
              <a:pPr algn="r"/>
              <a:t>22</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E80D3F5-3C2B-4D57-8FD5-632F47A22F1F}" type="slidenum">
              <a:rPr lang="en-US" altLang="en-US" sz="1400" smtClean="0">
                <a:solidFill>
                  <a:schemeClr val="bg1"/>
                </a:solidFill>
              </a:rPr>
              <a:pPr/>
              <a:t>23</a:t>
            </a:fld>
            <a:endParaRPr lang="en-US" altLang="en-US" sz="1400" smtClean="0">
              <a:solidFill>
                <a:schemeClr val="bg1"/>
              </a:solidFill>
            </a:endParaRPr>
          </a:p>
        </p:txBody>
      </p:sp>
      <p:sp>
        <p:nvSpPr>
          <p:cNvPr id="24579" name="Rectangle 1026"/>
          <p:cNvSpPr>
            <a:spLocks noGrp="1" noChangeArrowheads="1"/>
          </p:cNvSpPr>
          <p:nvPr>
            <p:ph type="title"/>
          </p:nvPr>
        </p:nvSpPr>
        <p:spPr>
          <a:xfrm>
            <a:off x="0" y="0"/>
            <a:ext cx="9144000" cy="990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3600" smtClean="0"/>
              <a:t>Sampling Procedures</a:t>
            </a:r>
          </a:p>
        </p:txBody>
      </p:sp>
      <p:sp>
        <p:nvSpPr>
          <p:cNvPr id="24580" name="Rectangle 1027"/>
          <p:cNvSpPr>
            <a:spLocks noGrp="1" noChangeArrowheads="1"/>
          </p:cNvSpPr>
          <p:nvPr>
            <p:ph type="body" idx="1"/>
          </p:nvPr>
        </p:nvSpPr>
        <p:spPr>
          <a:xfrm>
            <a:off x="228600" y="1447800"/>
            <a:ext cx="8686800" cy="5334000"/>
          </a:xfrm>
        </p:spPr>
        <p:txBody>
          <a:bodyPr/>
          <a:lstStyle/>
          <a:p>
            <a:r>
              <a:rPr lang="en-US" altLang="en-US" smtClean="0"/>
              <a:t>The following procedures should be followed:</a:t>
            </a:r>
          </a:p>
          <a:p>
            <a:pPr lvl="1"/>
            <a:r>
              <a:rPr lang="en-US" altLang="en-US" smtClean="0"/>
              <a:t>Identify homogeneous materials</a:t>
            </a:r>
          </a:p>
          <a:p>
            <a:pPr lvl="2"/>
            <a:r>
              <a:rPr lang="en-US" altLang="en-US" smtClean="0"/>
              <a:t>Similar in color and texture</a:t>
            </a:r>
          </a:p>
          <a:p>
            <a:pPr lvl="1"/>
            <a:r>
              <a:rPr lang="en-US" altLang="en-US" smtClean="0"/>
              <a:t>Determine friability</a:t>
            </a:r>
          </a:p>
          <a:p>
            <a:pPr lvl="1"/>
            <a:r>
              <a:rPr lang="en-US" altLang="en-US" smtClean="0"/>
              <a:t>Select sample site to minimize disturbance</a:t>
            </a:r>
          </a:p>
          <a:p>
            <a:pPr lvl="1"/>
            <a:r>
              <a:rPr lang="en-US" altLang="en-US" smtClean="0"/>
              <a:t>Place plastic under sampling site if necessary</a:t>
            </a:r>
          </a:p>
          <a:p>
            <a:pPr lvl="1"/>
            <a:r>
              <a:rPr lang="en-US" altLang="en-US" smtClean="0"/>
              <a:t>Spray the area to be sampled with amended water</a:t>
            </a:r>
          </a:p>
        </p:txBody>
      </p:sp>
      <p:sp>
        <p:nvSpPr>
          <p:cNvPr id="24581"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BDD7AD9E-EFF2-4630-9C84-0AF6D21BBA49}" type="slidenum">
              <a:rPr lang="en-US" altLang="en-US" sz="1400">
                <a:solidFill>
                  <a:schemeClr val="bg1"/>
                </a:solidFill>
              </a:rPr>
              <a:pPr algn="r"/>
              <a:t>23</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8E99594-9D1D-44FE-A27C-D983F693998C}" type="slidenum">
              <a:rPr lang="en-US" altLang="en-US" sz="1400" smtClean="0">
                <a:solidFill>
                  <a:schemeClr val="bg1"/>
                </a:solidFill>
              </a:rPr>
              <a:pPr/>
              <a:t>24</a:t>
            </a:fld>
            <a:endParaRPr lang="en-US" altLang="en-US" sz="1400" smtClean="0">
              <a:solidFill>
                <a:schemeClr val="bg1"/>
              </a:solidFill>
            </a:endParaRPr>
          </a:p>
        </p:txBody>
      </p:sp>
      <p:sp>
        <p:nvSpPr>
          <p:cNvPr id="25603" name="Rectangle 1026"/>
          <p:cNvSpPr>
            <a:spLocks noGrp="1" noChangeArrowheads="1"/>
          </p:cNvSpPr>
          <p:nvPr>
            <p:ph type="title"/>
          </p:nvPr>
        </p:nvSpPr>
        <p:spPr>
          <a:xfrm>
            <a:off x="0" y="0"/>
            <a:ext cx="9144000" cy="990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3600" smtClean="0"/>
              <a:t>Sampling Procedures</a:t>
            </a:r>
          </a:p>
        </p:txBody>
      </p:sp>
      <p:sp>
        <p:nvSpPr>
          <p:cNvPr id="25604" name="Rectangle 1027"/>
          <p:cNvSpPr>
            <a:spLocks noGrp="1" noChangeArrowheads="1"/>
          </p:cNvSpPr>
          <p:nvPr>
            <p:ph type="body" idx="1"/>
          </p:nvPr>
        </p:nvSpPr>
        <p:spPr>
          <a:xfrm>
            <a:off x="228600" y="1447800"/>
            <a:ext cx="8686800" cy="5334000"/>
          </a:xfrm>
        </p:spPr>
        <p:txBody>
          <a:bodyPr/>
          <a:lstStyle/>
          <a:p>
            <a:r>
              <a:rPr lang="en-US" altLang="en-US" smtClean="0"/>
              <a:t>Collect a complete core or cross-section of suspect materials.</a:t>
            </a:r>
          </a:p>
          <a:p>
            <a:r>
              <a:rPr lang="en-US" altLang="en-US" smtClean="0"/>
              <a:t>For multi-layered systems:</a:t>
            </a:r>
          </a:p>
          <a:p>
            <a:pPr lvl="1"/>
            <a:r>
              <a:rPr lang="en-US" altLang="en-US" smtClean="0"/>
              <a:t>If the sample remains intact through all layers, containerize the sample as is.</a:t>
            </a:r>
          </a:p>
          <a:p>
            <a:pPr lvl="1"/>
            <a:r>
              <a:rPr lang="en-US" altLang="en-US" smtClean="0"/>
              <a:t>If the sample crumbles or breaks down, take samples from discrete layers.</a:t>
            </a:r>
          </a:p>
          <a:p>
            <a:pPr lvl="2"/>
            <a:r>
              <a:rPr lang="en-US" altLang="en-US" smtClean="0"/>
              <a:t>Carefully identify each layer and its position in the multi-layer system.</a:t>
            </a:r>
          </a:p>
        </p:txBody>
      </p:sp>
      <p:sp>
        <p:nvSpPr>
          <p:cNvPr id="2560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71B6C630-3A45-47C8-A8BF-C244749BB273}" type="slidenum">
              <a:rPr lang="en-US" altLang="en-US" sz="1400">
                <a:solidFill>
                  <a:schemeClr val="bg1"/>
                </a:solidFill>
              </a:rPr>
              <a:pPr algn="r"/>
              <a:t>24</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0A5EFA-9AA4-419B-B0BD-DF5243058A7B}" type="slidenum">
              <a:rPr lang="en-US" altLang="en-US" sz="1400" smtClean="0">
                <a:solidFill>
                  <a:schemeClr val="bg1"/>
                </a:solidFill>
              </a:rPr>
              <a:pPr/>
              <a:t>25</a:t>
            </a:fld>
            <a:endParaRPr lang="en-US" altLang="en-US" sz="1400" smtClean="0">
              <a:solidFill>
                <a:schemeClr val="bg1"/>
              </a:solidFill>
            </a:endParaRPr>
          </a:p>
        </p:txBody>
      </p:sp>
      <p:sp>
        <p:nvSpPr>
          <p:cNvPr id="26627" name="Rectangle 1026"/>
          <p:cNvSpPr>
            <a:spLocks noGrp="1" noChangeArrowheads="1"/>
          </p:cNvSpPr>
          <p:nvPr>
            <p:ph type="title"/>
          </p:nvPr>
        </p:nvSpPr>
        <p:spPr>
          <a:xfrm>
            <a:off x="0" y="0"/>
            <a:ext cx="9144000" cy="990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3600" smtClean="0"/>
              <a:t>Sampling Procedures</a:t>
            </a:r>
          </a:p>
        </p:txBody>
      </p:sp>
      <p:sp>
        <p:nvSpPr>
          <p:cNvPr id="26628" name="Rectangle 1027"/>
          <p:cNvSpPr>
            <a:spLocks noGrp="1" noChangeArrowheads="1"/>
          </p:cNvSpPr>
          <p:nvPr>
            <p:ph type="body" idx="1"/>
          </p:nvPr>
        </p:nvSpPr>
        <p:spPr>
          <a:xfrm>
            <a:off x="228600" y="1447800"/>
            <a:ext cx="8686800" cy="5334000"/>
          </a:xfrm>
        </p:spPr>
        <p:txBody>
          <a:bodyPr/>
          <a:lstStyle/>
          <a:p>
            <a:r>
              <a:rPr lang="en-US" altLang="en-US" smtClean="0"/>
              <a:t>Collect sufficient sample quantities per the lab’s recommendation.</a:t>
            </a:r>
          </a:p>
          <a:p>
            <a:pPr lvl="1"/>
            <a:r>
              <a:rPr lang="en-US" altLang="en-US" smtClean="0"/>
              <a:t>Always sample all the way through the suspect material!</a:t>
            </a:r>
          </a:p>
          <a:p>
            <a:r>
              <a:rPr lang="en-US" altLang="en-US" smtClean="0"/>
              <a:t>Floor tiles, roofing felts, paper insulation, etc.</a:t>
            </a:r>
          </a:p>
          <a:p>
            <a:pPr lvl="1"/>
            <a:r>
              <a:rPr lang="en-US" altLang="en-US" smtClean="0"/>
              <a:t>3-4 square inches</a:t>
            </a:r>
          </a:p>
          <a:p>
            <a:r>
              <a:rPr lang="en-US" altLang="en-US" smtClean="0"/>
              <a:t>Ceiling tiles, lose-fill insulation, pipe insulation, etc.</a:t>
            </a:r>
          </a:p>
          <a:p>
            <a:pPr lvl="1"/>
            <a:r>
              <a:rPr lang="en-US" altLang="en-US" smtClean="0"/>
              <a:t>1 cubic inch</a:t>
            </a:r>
          </a:p>
        </p:txBody>
      </p:sp>
      <p:sp>
        <p:nvSpPr>
          <p:cNvPr id="26629"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94185556-715A-4B91-9145-18C76B843718}" type="slidenum">
              <a:rPr lang="en-US" altLang="en-US" sz="1400">
                <a:solidFill>
                  <a:schemeClr val="bg1"/>
                </a:solidFill>
              </a:rPr>
              <a:pPr algn="r"/>
              <a:t>25</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FB44D0F-DD69-4C32-B0C7-B4A8FCE8292A}" type="slidenum">
              <a:rPr lang="en-US" altLang="en-US" sz="1400" smtClean="0">
                <a:solidFill>
                  <a:schemeClr val="bg1"/>
                </a:solidFill>
              </a:rPr>
              <a:pPr/>
              <a:t>26</a:t>
            </a:fld>
            <a:endParaRPr lang="en-US" altLang="en-US" sz="1400" smtClean="0">
              <a:solidFill>
                <a:schemeClr val="bg1"/>
              </a:solidFill>
            </a:endParaRPr>
          </a:p>
        </p:txBody>
      </p:sp>
      <p:sp>
        <p:nvSpPr>
          <p:cNvPr id="27651" name="Rectangle 1026"/>
          <p:cNvSpPr>
            <a:spLocks noGrp="1" noChangeArrowheads="1"/>
          </p:cNvSpPr>
          <p:nvPr>
            <p:ph type="title"/>
          </p:nvPr>
        </p:nvSpPr>
        <p:spPr>
          <a:xfrm>
            <a:off x="0" y="0"/>
            <a:ext cx="9144000" cy="990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3600" smtClean="0"/>
              <a:t>Sampling Procedures</a:t>
            </a:r>
          </a:p>
        </p:txBody>
      </p:sp>
      <p:sp>
        <p:nvSpPr>
          <p:cNvPr id="27652" name="Rectangle 1027"/>
          <p:cNvSpPr>
            <a:spLocks noGrp="1" noChangeArrowheads="1"/>
          </p:cNvSpPr>
          <p:nvPr>
            <p:ph type="body" idx="1"/>
          </p:nvPr>
        </p:nvSpPr>
        <p:spPr>
          <a:xfrm>
            <a:off x="228600" y="1447800"/>
            <a:ext cx="8686800" cy="5334000"/>
          </a:xfrm>
        </p:spPr>
        <p:txBody>
          <a:bodyPr/>
          <a:lstStyle/>
          <a:p>
            <a:r>
              <a:rPr lang="en-US" altLang="en-US" smtClean="0"/>
              <a:t>Collect a minimum of three representative samples from each homogeneous area of suspect material associated with a possible violation.</a:t>
            </a:r>
          </a:p>
          <a:p>
            <a:pPr lvl="1"/>
            <a:r>
              <a:rPr lang="en-US" altLang="en-US" smtClean="0"/>
              <a:t>AHERA requirements will be addressed shortly.</a:t>
            </a:r>
          </a:p>
          <a:p>
            <a:r>
              <a:rPr lang="en-US" altLang="en-US" smtClean="0"/>
              <a:t>Place samples in airtight containers.</a:t>
            </a:r>
          </a:p>
          <a:p>
            <a:r>
              <a:rPr lang="en-US" altLang="en-US" smtClean="0"/>
              <a:t>Clean sampling equipment and wash hands or change gloves to avoid cross-contamination.</a:t>
            </a:r>
          </a:p>
        </p:txBody>
      </p:sp>
      <p:sp>
        <p:nvSpPr>
          <p:cNvPr id="27653"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99FC9599-0748-42F2-865A-33D274956EB0}" type="slidenum">
              <a:rPr lang="en-US" altLang="en-US" sz="1400">
                <a:solidFill>
                  <a:schemeClr val="bg1"/>
                </a:solidFill>
              </a:rPr>
              <a:pPr algn="r"/>
              <a:t>26</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F099B08-578F-4C83-86D0-B340638D8D97}" type="slidenum">
              <a:rPr lang="en-US" altLang="en-US" sz="1400" smtClean="0">
                <a:solidFill>
                  <a:schemeClr val="bg1"/>
                </a:solidFill>
              </a:rPr>
              <a:pPr/>
              <a:t>27</a:t>
            </a:fld>
            <a:endParaRPr lang="en-US" altLang="en-US" sz="1400" smtClean="0">
              <a:solidFill>
                <a:schemeClr val="bg1"/>
              </a:solidFill>
            </a:endParaRPr>
          </a:p>
        </p:txBody>
      </p:sp>
      <p:sp>
        <p:nvSpPr>
          <p:cNvPr id="28675" name="Rectangle 1026"/>
          <p:cNvSpPr>
            <a:spLocks noGrp="1" noChangeArrowheads="1"/>
          </p:cNvSpPr>
          <p:nvPr>
            <p:ph type="title"/>
          </p:nvPr>
        </p:nvSpPr>
        <p:spPr>
          <a:xfrm>
            <a:off x="0" y="0"/>
            <a:ext cx="9144000" cy="990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3600" smtClean="0"/>
              <a:t>Sampling Procedures</a:t>
            </a:r>
          </a:p>
        </p:txBody>
      </p:sp>
      <p:sp>
        <p:nvSpPr>
          <p:cNvPr id="28676" name="Rectangle 1027"/>
          <p:cNvSpPr>
            <a:spLocks noGrp="1" noChangeArrowheads="1"/>
          </p:cNvSpPr>
          <p:nvPr>
            <p:ph type="body" idx="1"/>
          </p:nvPr>
        </p:nvSpPr>
        <p:spPr>
          <a:xfrm>
            <a:off x="228600" y="1447800"/>
            <a:ext cx="8686800" cy="5334000"/>
          </a:xfrm>
        </p:spPr>
        <p:txBody>
          <a:bodyPr/>
          <a:lstStyle/>
          <a:p>
            <a:r>
              <a:rPr lang="en-US" altLang="en-US" smtClean="0"/>
              <a:t>Use repair materials to seal the spot where the sample was taken, if necessary.</a:t>
            </a:r>
          </a:p>
          <a:p>
            <a:r>
              <a:rPr lang="en-US" altLang="en-US" smtClean="0"/>
              <a:t>Seal containers so that tampering will be evident and to prevent accidental opening.</a:t>
            </a:r>
          </a:p>
          <a:p>
            <a:r>
              <a:rPr lang="en-US" altLang="en-US" smtClean="0"/>
              <a:t>Write unique identification and initials on each container.</a:t>
            </a:r>
          </a:p>
          <a:p>
            <a:r>
              <a:rPr lang="en-US" altLang="en-US" smtClean="0"/>
              <a:t>Record sample information in field notes.</a:t>
            </a:r>
          </a:p>
        </p:txBody>
      </p:sp>
      <p:sp>
        <p:nvSpPr>
          <p:cNvPr id="28677"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3CA47B99-1C28-4762-96CD-8A748B3C59DF}" type="slidenum">
              <a:rPr lang="en-US" altLang="en-US" sz="1400">
                <a:solidFill>
                  <a:schemeClr val="bg1"/>
                </a:solidFill>
              </a:rPr>
              <a:pPr algn="r"/>
              <a:t>27</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0101D24-F8F6-4726-9EF4-4985C6E7551D}" type="slidenum">
              <a:rPr lang="en-US" altLang="en-US" sz="1400" smtClean="0">
                <a:solidFill>
                  <a:schemeClr val="bg1"/>
                </a:solidFill>
              </a:rPr>
              <a:pPr/>
              <a:t>28</a:t>
            </a:fld>
            <a:endParaRPr lang="en-US" altLang="en-US" sz="1400" smtClean="0">
              <a:solidFill>
                <a:schemeClr val="bg1"/>
              </a:solidFill>
            </a:endParaRPr>
          </a:p>
        </p:txBody>
      </p:sp>
      <p:sp>
        <p:nvSpPr>
          <p:cNvPr id="29699" name="Rectangle 1026"/>
          <p:cNvSpPr>
            <a:spLocks noGrp="1" noChangeArrowheads="1"/>
          </p:cNvSpPr>
          <p:nvPr>
            <p:ph type="title"/>
          </p:nvPr>
        </p:nvSpPr>
        <p:spPr>
          <a:xfrm>
            <a:off x="0" y="0"/>
            <a:ext cx="9144000" cy="990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3600" smtClean="0"/>
              <a:t>Sampling Procedures</a:t>
            </a:r>
          </a:p>
        </p:txBody>
      </p:sp>
      <p:sp>
        <p:nvSpPr>
          <p:cNvPr id="29700" name="Rectangle 1027"/>
          <p:cNvSpPr>
            <a:spLocks noGrp="1" noChangeArrowheads="1"/>
          </p:cNvSpPr>
          <p:nvPr>
            <p:ph type="body" idx="1"/>
          </p:nvPr>
        </p:nvSpPr>
        <p:spPr>
          <a:xfrm>
            <a:off x="228600" y="1905000"/>
            <a:ext cx="8686800" cy="4876800"/>
          </a:xfrm>
        </p:spPr>
        <p:txBody>
          <a:bodyPr/>
          <a:lstStyle/>
          <a:p>
            <a:r>
              <a:rPr lang="en-US" altLang="en-US" smtClean="0"/>
              <a:t>If dry material is encountered and a wetting violation is suspected, record this information in the field logbook and note in both the logbook and on the chain-of-custody form that the material was wetted during sample collection.</a:t>
            </a:r>
          </a:p>
        </p:txBody>
      </p:sp>
      <p:sp>
        <p:nvSpPr>
          <p:cNvPr id="29701"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99AC90AF-F82D-433F-8D48-342ADF427687}" type="slidenum">
              <a:rPr lang="en-US" altLang="en-US" sz="1400">
                <a:solidFill>
                  <a:schemeClr val="bg1"/>
                </a:solidFill>
              </a:rPr>
              <a:pPr algn="r"/>
              <a:t>28</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13AFE4F-20E4-4699-8C73-C5F2ED384FE5}" type="slidenum">
              <a:rPr lang="en-US" altLang="en-US" sz="1400" smtClean="0">
                <a:solidFill>
                  <a:schemeClr val="bg1"/>
                </a:solidFill>
              </a:rPr>
              <a:pPr/>
              <a:t>29</a:t>
            </a:fld>
            <a:endParaRPr lang="en-US" altLang="en-US" sz="1400" smtClean="0">
              <a:solidFill>
                <a:schemeClr val="bg1"/>
              </a:solidFill>
            </a:endParaRPr>
          </a:p>
        </p:txBody>
      </p:sp>
      <p:sp>
        <p:nvSpPr>
          <p:cNvPr id="30723" name="Rectangle 1026"/>
          <p:cNvSpPr>
            <a:spLocks noGrp="1" noChangeArrowheads="1"/>
          </p:cNvSpPr>
          <p:nvPr>
            <p:ph type="title"/>
          </p:nvPr>
        </p:nvSpPr>
        <p:spPr>
          <a:xfrm>
            <a:off x="0" y="0"/>
            <a:ext cx="9144000" cy="990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3600" smtClean="0"/>
              <a:t>Sampling Procedures</a:t>
            </a:r>
          </a:p>
        </p:txBody>
      </p:sp>
      <p:sp>
        <p:nvSpPr>
          <p:cNvPr id="30724" name="Rectangle 1027"/>
          <p:cNvSpPr>
            <a:spLocks noGrp="1" noChangeArrowheads="1"/>
          </p:cNvSpPr>
          <p:nvPr>
            <p:ph type="body" idx="1"/>
          </p:nvPr>
        </p:nvSpPr>
        <p:spPr>
          <a:xfrm>
            <a:off x="228600" y="1371600"/>
            <a:ext cx="8686800" cy="5105400"/>
          </a:xfrm>
        </p:spPr>
        <p:txBody>
          <a:bodyPr/>
          <a:lstStyle/>
          <a:p>
            <a:r>
              <a:rPr lang="en-US" altLang="en-US" smtClean="0"/>
              <a:t>Photograph sampling location(s)</a:t>
            </a:r>
          </a:p>
          <a:p>
            <a:pPr lvl="1"/>
            <a:r>
              <a:rPr lang="en-US" altLang="en-US" smtClean="0"/>
              <a:t>Place an item of familiar size in the picture as a size reference.</a:t>
            </a:r>
          </a:p>
          <a:p>
            <a:r>
              <a:rPr lang="en-US" altLang="en-US" smtClean="0"/>
              <a:t>Make a drawing of the inspection site.</a:t>
            </a:r>
          </a:p>
          <a:p>
            <a:pPr lvl="1"/>
            <a:r>
              <a:rPr lang="en-US" altLang="en-US" smtClean="0"/>
              <a:t>Note where samples and photographs were taken.</a:t>
            </a:r>
          </a:p>
          <a:p>
            <a:r>
              <a:rPr lang="en-US" altLang="en-US" smtClean="0">
                <a:solidFill>
                  <a:srgbClr val="FFFFFF"/>
                </a:solidFill>
              </a:rPr>
              <a:t>Decontaminate tools, sample containers and self.</a:t>
            </a:r>
            <a:endParaRPr lang="en-US" altLang="en-US" smtClean="0"/>
          </a:p>
          <a:p>
            <a:r>
              <a:rPr lang="en-US" altLang="en-US" smtClean="0"/>
              <a:t>Dispose of asbestos-contaminated waste properly.</a:t>
            </a:r>
          </a:p>
        </p:txBody>
      </p:sp>
      <p:sp>
        <p:nvSpPr>
          <p:cNvPr id="3072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C48DE694-F662-4E28-A814-49F4DEF38D97}" type="slidenum">
              <a:rPr lang="en-US" altLang="en-US" sz="1400">
                <a:solidFill>
                  <a:schemeClr val="bg1"/>
                </a:solidFill>
              </a:rPr>
              <a:pPr algn="r"/>
              <a:t>29</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D0CC944-5BB7-4A7C-921F-9F9DF03192CC}" type="slidenum">
              <a:rPr lang="en-US" altLang="en-US" sz="1400" smtClean="0">
                <a:solidFill>
                  <a:schemeClr val="bg1"/>
                </a:solidFill>
              </a:rPr>
              <a:pPr/>
              <a:t>3</a:t>
            </a:fld>
            <a:endParaRPr lang="en-US" altLang="en-US" sz="1400" smtClean="0">
              <a:solidFill>
                <a:schemeClr val="bg1"/>
              </a:solidFill>
            </a:endParaRPr>
          </a:p>
        </p:txBody>
      </p:sp>
      <p:sp>
        <p:nvSpPr>
          <p:cNvPr id="4099" name="Rectangle 2"/>
          <p:cNvSpPr>
            <a:spLocks noGrp="1" noChangeArrowheads="1"/>
          </p:cNvSpPr>
          <p:nvPr>
            <p:ph type="title"/>
          </p:nvPr>
        </p:nvSpPr>
        <p:spPr>
          <a:xfrm>
            <a:off x="685800" y="152400"/>
            <a:ext cx="7772400" cy="838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NESHAP</a:t>
            </a:r>
          </a:p>
        </p:txBody>
      </p:sp>
      <p:sp>
        <p:nvSpPr>
          <p:cNvPr id="4100" name="Rectangle 3"/>
          <p:cNvSpPr>
            <a:spLocks noGrp="1" noChangeArrowheads="1"/>
          </p:cNvSpPr>
          <p:nvPr>
            <p:ph type="body" idx="1"/>
          </p:nvPr>
        </p:nvSpPr>
        <p:spPr>
          <a:xfrm>
            <a:off x="228600" y="1143000"/>
            <a:ext cx="8534400" cy="5715000"/>
          </a:xfrm>
        </p:spPr>
        <p:txBody>
          <a:bodyPr/>
          <a:lstStyle/>
          <a:p>
            <a:endParaRPr lang="en-US" altLang="en-US" sz="3600" smtClean="0"/>
          </a:p>
          <a:p>
            <a:r>
              <a:rPr lang="en-US" altLang="en-US" sz="3600" smtClean="0"/>
              <a:t>Regulates building materials that contain more than 1% asbestos</a:t>
            </a:r>
          </a:p>
          <a:p>
            <a:r>
              <a:rPr lang="en-US" altLang="en-US" sz="3600" smtClean="0"/>
              <a:t>Collection of bulk samples is an essential component of a NESHAP inspection</a:t>
            </a:r>
          </a:p>
          <a:p>
            <a:r>
              <a:rPr lang="en-US" altLang="en-US" sz="3600" smtClean="0"/>
              <a:t>Without bulk samples, it is difficult to determine compliance status</a:t>
            </a:r>
          </a:p>
        </p:txBody>
      </p:sp>
      <p:sp>
        <p:nvSpPr>
          <p:cNvPr id="4101"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92180915-FD83-4870-991C-1535A1EC423D}" type="slidenum">
              <a:rPr lang="en-US" altLang="en-US" sz="1400">
                <a:solidFill>
                  <a:schemeClr val="bg1"/>
                </a:solidFill>
              </a:rPr>
              <a:pPr algn="r"/>
              <a:t>3</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10"/>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1E2F00A-53F8-45A0-A2CF-45A5965240F5}" type="slidenum">
              <a:rPr lang="en-US" altLang="en-US" sz="1400" smtClean="0">
                <a:solidFill>
                  <a:schemeClr val="bg1"/>
                </a:solidFill>
              </a:rPr>
              <a:pPr/>
              <a:t>30</a:t>
            </a:fld>
            <a:endParaRPr lang="en-US" altLang="en-US" sz="1400" smtClean="0">
              <a:solidFill>
                <a:schemeClr val="bg1"/>
              </a:solidFill>
            </a:endParaRPr>
          </a:p>
        </p:txBody>
      </p:sp>
      <p:sp>
        <p:nvSpPr>
          <p:cNvPr id="31747" name="Rectangle 2"/>
          <p:cNvSpPr>
            <a:spLocks noGrp="1" noChangeArrowheads="1"/>
          </p:cNvSpPr>
          <p:nvPr>
            <p:ph type="title"/>
          </p:nvPr>
        </p:nvSpPr>
        <p:spPr>
          <a:ln/>
        </p:spPr>
        <p:txBody>
          <a:bodyPr/>
          <a:lstStyle/>
          <a:p>
            <a:endParaRPr lang="en-US" altLang="en-US" smtClean="0"/>
          </a:p>
        </p:txBody>
      </p:sp>
      <p:pic>
        <p:nvPicPr>
          <p:cNvPr id="31748" name="Picture 3" descr="slide 5"/>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0" y="0"/>
            <a:ext cx="4378325" cy="6858000"/>
          </a:xfrm>
          <a:noFill/>
          <a:ln w="25400">
            <a:solidFill>
              <a:schemeClr val="bg1"/>
            </a:solidFill>
            <a:miter lim="800000"/>
            <a:headEnd/>
            <a:tailEnd/>
          </a:ln>
        </p:spPr>
      </p:pic>
      <p:pic>
        <p:nvPicPr>
          <p:cNvPr id="31749" name="Picture 4" descr="slide 6"/>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3962400" y="0"/>
            <a:ext cx="5181600" cy="3603625"/>
          </a:xfrm>
          <a:noFill/>
          <a:ln w="25400">
            <a:solidFill>
              <a:schemeClr val="bg1"/>
            </a:solidFill>
            <a:miter lim="800000"/>
            <a:headEnd/>
            <a:tailEnd/>
          </a:ln>
        </p:spPr>
      </p:pic>
      <p:sp>
        <p:nvSpPr>
          <p:cNvPr id="133125" name="Text Box 5"/>
          <p:cNvSpPr txBox="1">
            <a:spLocks noChangeArrowheads="1"/>
          </p:cNvSpPr>
          <p:nvPr/>
        </p:nvSpPr>
        <p:spPr bwMode="auto">
          <a:xfrm>
            <a:off x="4343400" y="3297238"/>
            <a:ext cx="4800600" cy="360045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a:latin typeface="Arial" charset="0"/>
              </a:rPr>
              <a:t>Collecting bulk samples</a:t>
            </a:r>
          </a:p>
          <a:p>
            <a:pPr algn="ctr">
              <a:spcBef>
                <a:spcPct val="50000"/>
              </a:spcBef>
            </a:pPr>
            <a:r>
              <a:rPr lang="en-US" altLang="en-US">
                <a:latin typeface="Arial" charset="0"/>
              </a:rPr>
              <a:t>Full PPE if hazards are present and always required if fiber count is &gt;PEL/EL </a:t>
            </a:r>
          </a:p>
          <a:p>
            <a:pPr algn="ctr">
              <a:spcBef>
                <a:spcPct val="50000"/>
              </a:spcBef>
            </a:pPr>
            <a:r>
              <a:rPr lang="en-US" altLang="en-US" u="sng">
                <a:latin typeface="Arial" charset="0"/>
              </a:rPr>
              <a:t>ALWAYS</a:t>
            </a:r>
            <a:r>
              <a:rPr lang="en-US" altLang="en-US">
                <a:latin typeface="Arial" charset="0"/>
              </a:rPr>
              <a:t> wear your respirator</a:t>
            </a:r>
          </a:p>
          <a:p>
            <a:pPr algn="ctr">
              <a:spcBef>
                <a:spcPct val="50000"/>
              </a:spcBef>
            </a:pPr>
            <a:r>
              <a:rPr lang="en-US" altLang="en-US">
                <a:latin typeface="Arial" charset="0"/>
              </a:rPr>
              <a:t>Always decontaminate between samples and clean up all sampling debris.</a:t>
            </a:r>
          </a:p>
        </p:txBody>
      </p:sp>
      <p:sp>
        <p:nvSpPr>
          <p:cNvPr id="133126" name="AutoShape 6"/>
          <p:cNvSpPr>
            <a:spLocks noChangeArrowheads="1"/>
          </p:cNvSpPr>
          <p:nvPr/>
        </p:nvSpPr>
        <p:spPr bwMode="auto">
          <a:xfrm rot="-1330707">
            <a:off x="588963" y="889000"/>
            <a:ext cx="1828800" cy="2057400"/>
          </a:xfrm>
          <a:prstGeom prst="downArrowCallout">
            <a:avLst>
              <a:gd name="adj1" fmla="val 25000"/>
              <a:gd name="adj2" fmla="val 25000"/>
              <a:gd name="adj3" fmla="val 18750"/>
              <a:gd name="adj4" fmla="val 66667"/>
            </a:avLst>
          </a:prstGeom>
          <a:solidFill>
            <a:schemeClr val="accent1"/>
          </a:solidFill>
          <a:ln w="12700">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Tahoma" pitchFamily="34" charset="0"/>
              </a:rPr>
              <a:t>Plastic (film) </a:t>
            </a:r>
          </a:p>
          <a:p>
            <a:pPr algn="ctr"/>
            <a:r>
              <a:rPr lang="en-US" altLang="en-US" sz="1800">
                <a:latin typeface="Tahoma" pitchFamily="34" charset="0"/>
              </a:rPr>
              <a:t>container</a:t>
            </a:r>
          </a:p>
          <a:p>
            <a:pPr algn="ctr"/>
            <a:r>
              <a:rPr lang="en-US" altLang="en-US" sz="1800">
                <a:latin typeface="Tahoma" pitchFamily="34" charset="0"/>
              </a:rPr>
              <a:t> inside bag to </a:t>
            </a:r>
          </a:p>
          <a:p>
            <a:pPr algn="ctr"/>
            <a:r>
              <a:rPr lang="en-US" altLang="en-US" sz="1800">
                <a:latin typeface="Tahoma" pitchFamily="34" charset="0"/>
              </a:rPr>
              <a:t>hold sample</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33126"/>
                                        </p:tgtEl>
                                        <p:attrNameLst>
                                          <p:attrName>style.visibility</p:attrName>
                                        </p:attrNameLst>
                                      </p:cBhvr>
                                      <p:to>
                                        <p:strVal val="visible"/>
                                      </p:to>
                                    </p:set>
                                    <p:anim calcmode="lin" valueType="num">
                                      <p:cBhvr>
                                        <p:cTn id="7" dur="1000" fill="hold"/>
                                        <p:tgtEl>
                                          <p:spTgt spid="133126"/>
                                        </p:tgtEl>
                                        <p:attrNameLst>
                                          <p:attrName>ppt_w</p:attrName>
                                        </p:attrNameLst>
                                      </p:cBhvr>
                                      <p:tavLst>
                                        <p:tav tm="0">
                                          <p:val>
                                            <p:fltVal val="0"/>
                                          </p:val>
                                        </p:tav>
                                        <p:tav tm="100000">
                                          <p:val>
                                            <p:strVal val="#ppt_w"/>
                                          </p:val>
                                        </p:tav>
                                      </p:tavLst>
                                    </p:anim>
                                    <p:anim calcmode="lin" valueType="num">
                                      <p:cBhvr>
                                        <p:cTn id="8" dur="1000" fill="hold"/>
                                        <p:tgtEl>
                                          <p:spTgt spid="133126"/>
                                        </p:tgtEl>
                                        <p:attrNameLst>
                                          <p:attrName>ppt_h</p:attrName>
                                        </p:attrNameLst>
                                      </p:cBhvr>
                                      <p:tavLst>
                                        <p:tav tm="0">
                                          <p:val>
                                            <p:fltVal val="0"/>
                                          </p:val>
                                        </p:tav>
                                        <p:tav tm="100000">
                                          <p:val>
                                            <p:strVal val="#ppt_h"/>
                                          </p:val>
                                        </p:tav>
                                      </p:tavLst>
                                    </p:anim>
                                    <p:anim calcmode="lin" valueType="num">
                                      <p:cBhvr>
                                        <p:cTn id="9" dur="1000" fill="hold"/>
                                        <p:tgtEl>
                                          <p:spTgt spid="1331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3126"/>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3" presetClass="emph" presetSubtype="2" fill="hold" nodeType="afterEffect">
                                  <p:stCondLst>
                                    <p:cond delay="8000"/>
                                  </p:stCondLst>
                                  <p:childTnLst>
                                    <p:animClr clrSpc="rgb" dir="cw">
                                      <p:cBhvr override="childStyle">
                                        <p:cTn id="13" dur="2000" fill="hold"/>
                                        <p:tgtEl>
                                          <p:spTgt spid="133125">
                                            <p:txEl>
                                              <p:pRg st="2" end="2"/>
                                            </p:txEl>
                                          </p:spTgt>
                                        </p:tgtEl>
                                        <p:attrNameLst>
                                          <p:attrName>style.color</p:attrName>
                                        </p:attrNameLst>
                                      </p:cBhvr>
                                      <p:to>
                                        <a:srgbClr val="FF00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1DFF8C3-6A28-44F2-84DD-6BDF85D5BB3E}" type="slidenum">
              <a:rPr lang="en-US" altLang="en-US" sz="1400" smtClean="0">
                <a:solidFill>
                  <a:schemeClr val="bg1"/>
                </a:solidFill>
              </a:rPr>
              <a:pPr/>
              <a:t>31</a:t>
            </a:fld>
            <a:endParaRPr lang="en-US" altLang="en-US" sz="1400" smtClean="0">
              <a:solidFill>
                <a:schemeClr val="bg1"/>
              </a:solidFill>
            </a:endParaRPr>
          </a:p>
        </p:txBody>
      </p:sp>
      <p:sp>
        <p:nvSpPr>
          <p:cNvPr id="32771" name="Rectangle 2"/>
          <p:cNvSpPr>
            <a:spLocks noGrp="1" noChangeArrowheads="1"/>
          </p:cNvSpPr>
          <p:nvPr>
            <p:ph type="title"/>
          </p:nvPr>
        </p:nvSpPr>
        <p:spPr>
          <a:xfrm>
            <a:off x="685800" y="228600"/>
            <a:ext cx="7772400" cy="914400"/>
          </a:xfrm>
          <a:ln>
            <a:noFill/>
          </a:ln>
          <a:extLs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Sample Collection</a:t>
            </a:r>
          </a:p>
        </p:txBody>
      </p:sp>
      <p:sp>
        <p:nvSpPr>
          <p:cNvPr id="32772" name="Rectangle 3"/>
          <p:cNvSpPr>
            <a:spLocks noGrp="1" noChangeArrowheads="1"/>
          </p:cNvSpPr>
          <p:nvPr>
            <p:ph type="body" sz="half" idx="1"/>
          </p:nvPr>
        </p:nvSpPr>
        <p:spPr>
          <a:xfrm>
            <a:off x="228600" y="1600200"/>
            <a:ext cx="5638800" cy="5105400"/>
          </a:xfrm>
        </p:spPr>
        <p:txBody>
          <a:bodyPr/>
          <a:lstStyle/>
          <a:p>
            <a:r>
              <a:rPr lang="en-US" altLang="en-US" sz="3200" smtClean="0"/>
              <a:t>Area Preparation</a:t>
            </a:r>
          </a:p>
          <a:p>
            <a:pPr lvl="1"/>
            <a:r>
              <a:rPr lang="en-US" altLang="en-US" sz="2800" smtClean="0"/>
              <a:t>Limit access to area</a:t>
            </a:r>
          </a:p>
          <a:p>
            <a:pPr lvl="1"/>
            <a:r>
              <a:rPr lang="en-US" altLang="en-US" sz="2800" smtClean="0"/>
              <a:t>Protect area where sample is being collected, </a:t>
            </a:r>
            <a:r>
              <a:rPr lang="en-US" altLang="en-US" sz="2800" u="sng" smtClean="0"/>
              <a:t>especially if in an ocuppied building.</a:t>
            </a:r>
          </a:p>
          <a:p>
            <a:pPr lvl="2"/>
            <a:r>
              <a:rPr lang="en-US" altLang="en-US" sz="2400" smtClean="0"/>
              <a:t>Polyethylene sheeting on floor or other horizontal surfaces</a:t>
            </a:r>
          </a:p>
          <a:p>
            <a:pPr lvl="2"/>
            <a:r>
              <a:rPr lang="en-US" altLang="en-US" sz="2400" smtClean="0"/>
              <a:t>Have a small HEPA vacuum for pre-cleaning and post-cleaning decontamination (if necessary)</a:t>
            </a:r>
          </a:p>
        </p:txBody>
      </p:sp>
      <p:pic>
        <p:nvPicPr>
          <p:cNvPr id="32773" name="Picture 4" descr="700303-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362200"/>
            <a:ext cx="2857500" cy="2857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774" name="Line 6"/>
          <p:cNvSpPr>
            <a:spLocks noChangeShapeType="1"/>
          </p:cNvSpPr>
          <p:nvPr/>
        </p:nvSpPr>
        <p:spPr bwMode="auto">
          <a:xfrm flipV="1">
            <a:off x="5715000" y="3733800"/>
            <a:ext cx="762000" cy="1143000"/>
          </a:xfrm>
          <a:prstGeom prst="line">
            <a:avLst/>
          </a:prstGeom>
          <a:noFill/>
          <a:ln w="57150">
            <a:solidFill>
              <a:srgbClr val="FF99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2775"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A66FDA2C-0E1C-4B28-9343-258CF2CE7564}" type="slidenum">
              <a:rPr lang="en-US" altLang="en-US" sz="1400">
                <a:solidFill>
                  <a:schemeClr val="bg1"/>
                </a:solidFill>
              </a:rPr>
              <a:pPr algn="r"/>
              <a:t>31</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550725A-4C76-4B48-8254-8A10B6CEA938}" type="slidenum">
              <a:rPr lang="en-US" altLang="en-US" sz="1400" smtClean="0">
                <a:solidFill>
                  <a:schemeClr val="bg1"/>
                </a:solidFill>
              </a:rPr>
              <a:pPr/>
              <a:t>32</a:t>
            </a:fld>
            <a:endParaRPr lang="en-US" altLang="en-US" sz="1400" smtClean="0">
              <a:solidFill>
                <a:schemeClr val="bg1"/>
              </a:solidFill>
            </a:endParaRPr>
          </a:p>
        </p:txBody>
      </p:sp>
      <p:sp>
        <p:nvSpPr>
          <p:cNvPr id="33795"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4000" smtClean="0"/>
              <a:t>AHERA Sampling Requirements</a:t>
            </a:r>
          </a:p>
        </p:txBody>
      </p:sp>
      <p:sp>
        <p:nvSpPr>
          <p:cNvPr id="33796" name="Rectangle 3"/>
          <p:cNvSpPr>
            <a:spLocks noGrp="1" noChangeArrowheads="1"/>
          </p:cNvSpPr>
          <p:nvPr>
            <p:ph type="body" idx="1"/>
          </p:nvPr>
        </p:nvSpPr>
        <p:spPr/>
        <p:txBody>
          <a:bodyPr/>
          <a:lstStyle/>
          <a:p>
            <a:pPr>
              <a:lnSpc>
                <a:spcPct val="90000"/>
              </a:lnSpc>
            </a:pPr>
            <a:r>
              <a:rPr lang="en-US" altLang="en-US" smtClean="0"/>
              <a:t>The next few slides depict AHERA's sampling requirements for performing asbestos inspections in schools.</a:t>
            </a:r>
          </a:p>
          <a:p>
            <a:pPr>
              <a:lnSpc>
                <a:spcPct val="90000"/>
              </a:lnSpc>
            </a:pPr>
            <a:r>
              <a:rPr lang="en-US" altLang="en-US" smtClean="0"/>
              <a:t>The sample amounts given apply to each homogeneous material.</a:t>
            </a:r>
          </a:p>
          <a:p>
            <a:pPr>
              <a:lnSpc>
                <a:spcPct val="90000"/>
              </a:lnSpc>
            </a:pPr>
            <a:r>
              <a:rPr lang="en-US" altLang="en-US" smtClean="0"/>
              <a:t>AHERA sampling procedures are required by many State/local asbestos regulations.</a:t>
            </a:r>
          </a:p>
          <a:p>
            <a:pPr>
              <a:lnSpc>
                <a:spcPct val="90000"/>
              </a:lnSpc>
            </a:pPr>
            <a:r>
              <a:rPr lang="en-US" altLang="en-US" smtClean="0"/>
              <a:t>NESHAP: “</a:t>
            </a:r>
            <a:r>
              <a:rPr lang="en-US" altLang="en-US" u="sng" smtClean="0"/>
              <a:t>thoroughly inspect</a:t>
            </a:r>
            <a:r>
              <a:rPr lang="en-US" altLang="en-US" smtClean="0"/>
              <a:t>”</a:t>
            </a:r>
          </a:p>
          <a:p>
            <a:pPr>
              <a:lnSpc>
                <a:spcPct val="90000"/>
              </a:lnSpc>
            </a:pPr>
            <a:endParaRPr lang="en-US" altLang="en-US" smtClean="0"/>
          </a:p>
        </p:txBody>
      </p:sp>
      <p:sp>
        <p:nvSpPr>
          <p:cNvPr id="33797"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63227A15-C66B-40EE-9FF7-FF555BD82CD0}" type="slidenum">
              <a:rPr lang="en-US" altLang="en-US" sz="1400">
                <a:solidFill>
                  <a:schemeClr val="bg1"/>
                </a:solidFill>
              </a:rPr>
              <a:pPr algn="r"/>
              <a:t>32</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4781754-24E1-48DA-AF3C-2400F1E8ABBD}" type="slidenum">
              <a:rPr lang="en-US" altLang="en-US" sz="1400" smtClean="0">
                <a:solidFill>
                  <a:schemeClr val="bg1"/>
                </a:solidFill>
              </a:rPr>
              <a:pPr/>
              <a:t>33</a:t>
            </a:fld>
            <a:endParaRPr lang="en-US" altLang="en-US" sz="1400" smtClean="0">
              <a:solidFill>
                <a:schemeClr val="bg1"/>
              </a:solidFill>
            </a:endParaRPr>
          </a:p>
        </p:txBody>
      </p:sp>
      <p:sp>
        <p:nvSpPr>
          <p:cNvPr id="34819" name="Rectangle 2"/>
          <p:cNvSpPr>
            <a:spLocks noGrp="1" noChangeArrowheads="1"/>
          </p:cNvSpPr>
          <p:nvPr>
            <p:ph type="title"/>
          </p:nvPr>
        </p:nvSpPr>
        <p:spPr>
          <a:xfrm>
            <a:off x="685800" y="0"/>
            <a:ext cx="7772400" cy="1219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4000" u="sng" smtClean="0">
                <a:solidFill>
                  <a:srgbClr val="FFFF00"/>
                </a:solidFill>
              </a:rPr>
              <a:t>Surfacing Materials</a:t>
            </a:r>
            <a:r>
              <a:rPr lang="en-US" altLang="en-US" sz="4000" smtClean="0"/>
              <a:t> </a:t>
            </a:r>
          </a:p>
        </p:txBody>
      </p:sp>
      <p:sp>
        <p:nvSpPr>
          <p:cNvPr id="34820" name="Rectangle 3"/>
          <p:cNvSpPr>
            <a:spLocks noGrp="1" noChangeArrowheads="1"/>
          </p:cNvSpPr>
          <p:nvPr>
            <p:ph type="body" idx="1"/>
          </p:nvPr>
        </p:nvSpPr>
        <p:spPr>
          <a:xfrm>
            <a:off x="381000" y="1828800"/>
            <a:ext cx="8458200" cy="4876800"/>
          </a:xfrm>
        </p:spPr>
        <p:txBody>
          <a:bodyPr/>
          <a:lstStyle/>
          <a:p>
            <a:pPr lvl="1"/>
            <a:r>
              <a:rPr lang="en-US" altLang="en-US" smtClean="0"/>
              <a:t>&lt;1,000 ft</a:t>
            </a:r>
            <a:r>
              <a:rPr lang="en-US" altLang="en-US" baseline="30000" smtClean="0"/>
              <a:t>2</a:t>
            </a:r>
            <a:r>
              <a:rPr lang="en-US" altLang="en-US" smtClean="0"/>
              <a:t> – a minimum of 3 samples</a:t>
            </a:r>
          </a:p>
          <a:p>
            <a:pPr lvl="1"/>
            <a:r>
              <a:rPr lang="en-US" altLang="en-US" smtClean="0"/>
              <a:t>1,000 - 5,000 ft</a:t>
            </a:r>
            <a:r>
              <a:rPr lang="en-US" altLang="en-US" baseline="30000" smtClean="0"/>
              <a:t>2</a:t>
            </a:r>
            <a:r>
              <a:rPr lang="en-US" altLang="en-US" smtClean="0"/>
              <a:t> – at least 5 samples</a:t>
            </a:r>
          </a:p>
          <a:p>
            <a:pPr lvl="1"/>
            <a:r>
              <a:rPr lang="en-US" altLang="en-US" smtClean="0"/>
              <a:t>&gt;5,000 ft</a:t>
            </a:r>
            <a:r>
              <a:rPr lang="en-US" altLang="en-US" baseline="30000" smtClean="0"/>
              <a:t>2</a:t>
            </a:r>
            <a:r>
              <a:rPr lang="en-US" altLang="en-US" smtClean="0"/>
              <a:t> – a minimum of 7 samples</a:t>
            </a:r>
          </a:p>
          <a:p>
            <a:pPr lvl="1"/>
            <a:r>
              <a:rPr lang="en-US" altLang="en-US" smtClean="0"/>
              <a:t>EPA recommends 9 samples - “Pink Book”</a:t>
            </a:r>
          </a:p>
          <a:p>
            <a:pPr lvl="1"/>
            <a:r>
              <a:rPr lang="en-US" altLang="en-US" u="sng" smtClean="0"/>
              <a:t>Minimum sample amount</a:t>
            </a:r>
            <a:r>
              <a:rPr lang="en-US" altLang="en-US" smtClean="0"/>
              <a:t>: ~1 tablespoon (sample all the way to the substrate)</a:t>
            </a:r>
          </a:p>
          <a:p>
            <a:pPr lvl="1"/>
            <a:r>
              <a:rPr lang="en-US" altLang="en-US" smtClean="0"/>
              <a:t>“</a:t>
            </a:r>
            <a:r>
              <a:rPr lang="en-US" altLang="en-US" u="sng" smtClean="0"/>
              <a:t>Statistically random sampling</a:t>
            </a:r>
            <a:r>
              <a:rPr lang="en-US" altLang="en-US" smtClean="0"/>
              <a:t>” – </a:t>
            </a:r>
            <a:r>
              <a:rPr lang="en-US" altLang="en-US" u="sng" smtClean="0"/>
              <a:t>required</a:t>
            </a:r>
            <a:r>
              <a:rPr lang="en-US" altLang="en-US" smtClean="0"/>
              <a:t>!</a:t>
            </a:r>
          </a:p>
          <a:p>
            <a:r>
              <a:rPr lang="en-US" altLang="en-US" smtClean="0"/>
              <a:t>May need or want to collect more samples than called for by AHERA.</a:t>
            </a:r>
            <a:endParaRPr lang="en-US" altLang="en-US" baseline="30000" smtClean="0"/>
          </a:p>
        </p:txBody>
      </p:sp>
      <p:sp>
        <p:nvSpPr>
          <p:cNvPr id="34821"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DD8B0A21-FA9C-4D20-B065-D50441CFB1A9}" type="slidenum">
              <a:rPr lang="en-US" altLang="en-US" sz="1400">
                <a:solidFill>
                  <a:schemeClr val="bg1"/>
                </a:solidFill>
              </a:rPr>
              <a:pPr algn="r"/>
              <a:t>33</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723DD68-4AAD-4EAA-BF83-723F6DF9535C}" type="slidenum">
              <a:rPr lang="en-US" altLang="en-US" sz="1400" smtClean="0">
                <a:solidFill>
                  <a:schemeClr val="bg1"/>
                </a:solidFill>
              </a:rPr>
              <a:pPr/>
              <a:t>34</a:t>
            </a:fld>
            <a:endParaRPr lang="en-US" altLang="en-US" sz="1400" smtClean="0">
              <a:solidFill>
                <a:schemeClr val="bg1"/>
              </a:solidFill>
            </a:endParaRPr>
          </a:p>
        </p:txBody>
      </p:sp>
      <p:sp>
        <p:nvSpPr>
          <p:cNvPr id="35843" name="Rectangle 2"/>
          <p:cNvSpPr>
            <a:spLocks noGrp="1" noChangeArrowheads="1"/>
          </p:cNvSpPr>
          <p:nvPr>
            <p:ph type="title"/>
          </p:nvPr>
        </p:nvSpPr>
        <p:spPr>
          <a:xfrm>
            <a:off x="685800" y="0"/>
            <a:ext cx="7772400" cy="1219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4000" u="sng" smtClean="0">
                <a:solidFill>
                  <a:srgbClr val="FFFF00"/>
                </a:solidFill>
              </a:rPr>
              <a:t>Thermal System Insulation(TSI)</a:t>
            </a:r>
          </a:p>
        </p:txBody>
      </p:sp>
      <p:sp>
        <p:nvSpPr>
          <p:cNvPr id="35844" name="Rectangle 3"/>
          <p:cNvSpPr>
            <a:spLocks noGrp="1" noChangeArrowheads="1"/>
          </p:cNvSpPr>
          <p:nvPr>
            <p:ph type="body" idx="1"/>
          </p:nvPr>
        </p:nvSpPr>
        <p:spPr>
          <a:xfrm>
            <a:off x="228600" y="1447800"/>
            <a:ext cx="8686800" cy="4876800"/>
          </a:xfrm>
        </p:spPr>
        <p:txBody>
          <a:bodyPr/>
          <a:lstStyle/>
          <a:p>
            <a:r>
              <a:rPr lang="en-US" altLang="en-US" sz="2800" smtClean="0"/>
              <a:t>Minimum of </a:t>
            </a:r>
            <a:r>
              <a:rPr lang="en-US" altLang="en-US" sz="2800" u="sng" smtClean="0"/>
              <a:t>3 samples</a:t>
            </a:r>
            <a:r>
              <a:rPr lang="en-US" altLang="en-US" sz="2800" smtClean="0"/>
              <a:t> per homogeneous area</a:t>
            </a:r>
          </a:p>
          <a:p>
            <a:r>
              <a:rPr lang="en-US" altLang="en-US" sz="2800" u="sng" smtClean="0"/>
              <a:t>Amount of material to sample</a:t>
            </a:r>
            <a:r>
              <a:rPr lang="en-US" altLang="en-US" sz="2800" smtClean="0"/>
              <a:t>: Sample the material down to the substrate! Some TSI can be quite thick (boilers) </a:t>
            </a:r>
          </a:p>
          <a:p>
            <a:r>
              <a:rPr lang="en-US" altLang="en-US" sz="2800" smtClean="0"/>
              <a:t>One pipe may have multiple homogeneous areas</a:t>
            </a:r>
          </a:p>
          <a:p>
            <a:pPr lvl="1"/>
            <a:r>
              <a:rPr lang="en-US" altLang="en-US" sz="2400" smtClean="0"/>
              <a:t>straight run</a:t>
            </a:r>
          </a:p>
          <a:p>
            <a:pPr lvl="1"/>
            <a:r>
              <a:rPr lang="en-US" altLang="en-US" sz="2400" smtClean="0"/>
              <a:t>elbow</a:t>
            </a:r>
          </a:p>
          <a:p>
            <a:pPr lvl="1"/>
            <a:r>
              <a:rPr lang="en-US" altLang="en-US" sz="2400" smtClean="0"/>
              <a:t>valve</a:t>
            </a:r>
          </a:p>
          <a:p>
            <a:pPr lvl="1"/>
            <a:r>
              <a:rPr lang="en-US" altLang="en-US" sz="2400" smtClean="0"/>
              <a:t>replacement</a:t>
            </a:r>
          </a:p>
          <a:p>
            <a:r>
              <a:rPr lang="en-US" altLang="en-US" sz="2800" smtClean="0"/>
              <a:t>Patch = &lt;6 linear or square feet, </a:t>
            </a:r>
            <a:r>
              <a:rPr lang="en-US" altLang="en-US" sz="2800" u="sng" smtClean="0"/>
              <a:t>1 sample</a:t>
            </a:r>
          </a:p>
        </p:txBody>
      </p:sp>
      <p:sp>
        <p:nvSpPr>
          <p:cNvPr id="50180" name="Text Box 4"/>
          <p:cNvSpPr txBox="1">
            <a:spLocks noChangeArrowheads="1"/>
          </p:cNvSpPr>
          <p:nvPr/>
        </p:nvSpPr>
        <p:spPr bwMode="auto">
          <a:xfrm>
            <a:off x="3048000" y="4114800"/>
            <a:ext cx="579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solidFill>
                  <a:srgbClr val="FFFF00"/>
                </a:solidFill>
                <a:latin typeface="Arial" charset="0"/>
              </a:rPr>
              <a:t>“</a:t>
            </a:r>
            <a:r>
              <a:rPr lang="en-US" altLang="en-US" u="sng">
                <a:solidFill>
                  <a:srgbClr val="FFFF00"/>
                </a:solidFill>
                <a:latin typeface="Arial" charset="0"/>
              </a:rPr>
              <a:t>Randomly distributed samples</a:t>
            </a:r>
            <a:r>
              <a:rPr lang="en-US" altLang="en-US">
                <a:solidFill>
                  <a:srgbClr val="FFFF00"/>
                </a:solidFill>
                <a:latin typeface="Arial" charset="0"/>
              </a:rPr>
              <a:t>” There is no easy statistical sampling protocol for surfacing material. Sample widely!</a:t>
            </a:r>
          </a:p>
        </p:txBody>
      </p:sp>
      <p:sp>
        <p:nvSpPr>
          <p:cNvPr id="35846"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DAB5775B-D0C5-4C07-9D1A-D9FFD977F400}" type="slidenum">
              <a:rPr lang="en-US" altLang="en-US" sz="1400">
                <a:solidFill>
                  <a:schemeClr val="bg1"/>
                </a:solidFill>
              </a:rPr>
              <a:pPr algn="r"/>
              <a:t>34</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1500"/>
                                  </p:stCondLst>
                                  <p:childTnLst>
                                    <p:set>
                                      <p:cBhvr>
                                        <p:cTn id="6" dur="1" fill="hold">
                                          <p:stCondLst>
                                            <p:cond delay="0"/>
                                          </p:stCondLst>
                                        </p:cTn>
                                        <p:tgtEl>
                                          <p:spTgt spid="50180"/>
                                        </p:tgtEl>
                                        <p:attrNameLst>
                                          <p:attrName>style.visibility</p:attrName>
                                        </p:attrNameLst>
                                      </p:cBhvr>
                                      <p:to>
                                        <p:strVal val="visible"/>
                                      </p:to>
                                    </p:set>
                                    <p:animEffect transition="in" filter="dissolve">
                                      <p:cBhvr>
                                        <p:cTn id="7"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85A3E85-4856-4412-8C5A-F8A561D1E2EB}" type="slidenum">
              <a:rPr lang="en-US" altLang="en-US" sz="1400" smtClean="0">
                <a:solidFill>
                  <a:schemeClr val="bg1"/>
                </a:solidFill>
              </a:rPr>
              <a:pPr/>
              <a:t>35</a:t>
            </a:fld>
            <a:endParaRPr lang="en-US" altLang="en-US" sz="1400" smtClean="0">
              <a:solidFill>
                <a:schemeClr val="bg1"/>
              </a:solidFill>
            </a:endParaRPr>
          </a:p>
        </p:txBody>
      </p:sp>
      <p:sp>
        <p:nvSpPr>
          <p:cNvPr id="36867" name="Rectangle 2"/>
          <p:cNvSpPr>
            <a:spLocks noGrp="1" noChangeArrowheads="1"/>
          </p:cNvSpPr>
          <p:nvPr>
            <p:ph type="title"/>
          </p:nvPr>
        </p:nvSpPr>
        <p:spPr>
          <a:xfrm>
            <a:off x="685800" y="0"/>
            <a:ext cx="7772400" cy="1219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4000" u="sng" smtClean="0">
                <a:solidFill>
                  <a:srgbClr val="FFFF00"/>
                </a:solidFill>
              </a:rPr>
              <a:t>Miscellaneous Materials</a:t>
            </a:r>
          </a:p>
        </p:txBody>
      </p:sp>
      <p:sp>
        <p:nvSpPr>
          <p:cNvPr id="36868" name="Rectangle 3"/>
          <p:cNvSpPr>
            <a:spLocks noGrp="1" noChangeArrowheads="1"/>
          </p:cNvSpPr>
          <p:nvPr>
            <p:ph type="body" idx="1"/>
          </p:nvPr>
        </p:nvSpPr>
        <p:spPr>
          <a:xfrm>
            <a:off x="685800" y="1752600"/>
            <a:ext cx="8153400" cy="4114800"/>
          </a:xfrm>
        </p:spPr>
        <p:txBody>
          <a:bodyPr/>
          <a:lstStyle/>
          <a:p>
            <a:pPr>
              <a:lnSpc>
                <a:spcPct val="90000"/>
              </a:lnSpc>
            </a:pPr>
            <a:r>
              <a:rPr lang="en-US" altLang="en-US" sz="2400" smtClean="0"/>
              <a:t>“…an accredited inspector shall collect </a:t>
            </a:r>
            <a:r>
              <a:rPr lang="en-US" altLang="en-US" sz="2400" b="1" i="1" u="sng" smtClean="0"/>
              <a:t>bulk samples</a:t>
            </a:r>
            <a:r>
              <a:rPr lang="en-US" altLang="en-US" sz="2400" smtClean="0"/>
              <a:t> from each homogeneous area of friable miscellaneous material that is not assumed to be ACM.”</a:t>
            </a:r>
          </a:p>
          <a:p>
            <a:pPr>
              <a:lnSpc>
                <a:spcPct val="90000"/>
              </a:lnSpc>
            </a:pPr>
            <a:r>
              <a:rPr lang="en-US" altLang="en-US" sz="2400" smtClean="0"/>
              <a:t>Essentially the same requirements apply for nonfriable</a:t>
            </a:r>
          </a:p>
          <a:p>
            <a:pPr>
              <a:lnSpc>
                <a:spcPct val="90000"/>
              </a:lnSpc>
            </a:pPr>
            <a:r>
              <a:rPr lang="en-US" altLang="en-US" sz="2400" u="sng" smtClean="0"/>
              <a:t>Minimum of two samples –</a:t>
            </a:r>
            <a:r>
              <a:rPr lang="en-US" altLang="en-US" sz="2400" smtClean="0"/>
              <a:t> always collect adequate samples.  Do not under sample!!</a:t>
            </a:r>
          </a:p>
          <a:p>
            <a:pPr>
              <a:lnSpc>
                <a:spcPct val="90000"/>
              </a:lnSpc>
            </a:pPr>
            <a:r>
              <a:rPr lang="en-US" altLang="en-US" sz="2400" smtClean="0"/>
              <a:t>“In a manner sufficient to determine…” No statistical sampling protocol.  In other words, take numerous samples throughout the material!</a:t>
            </a:r>
          </a:p>
          <a:p>
            <a:pPr>
              <a:lnSpc>
                <a:spcPct val="90000"/>
              </a:lnSpc>
            </a:pPr>
            <a:r>
              <a:rPr lang="en-US" altLang="en-US" sz="2400" u="sng" smtClean="0"/>
              <a:t>Amount of material to sample</a:t>
            </a:r>
            <a:r>
              <a:rPr lang="en-US" altLang="en-US" sz="2400" smtClean="0"/>
              <a:t>: ~2-4 square inches (sample each layer if multiple layers/materials).</a:t>
            </a:r>
          </a:p>
        </p:txBody>
      </p:sp>
      <p:sp>
        <p:nvSpPr>
          <p:cNvPr id="36869"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FEB75FC4-3B3D-4882-B230-D15918C0B499}" type="slidenum">
              <a:rPr lang="en-US" altLang="en-US" sz="1400">
                <a:solidFill>
                  <a:schemeClr val="bg1"/>
                </a:solidFill>
              </a:rPr>
              <a:pPr algn="r"/>
              <a:t>35</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5388A4E-0D70-4D29-A716-ECA163EA942A}" type="slidenum">
              <a:rPr lang="en-US" altLang="en-US" sz="1400" smtClean="0">
                <a:solidFill>
                  <a:schemeClr val="bg1"/>
                </a:solidFill>
              </a:rPr>
              <a:pPr/>
              <a:t>36</a:t>
            </a:fld>
            <a:endParaRPr lang="en-US" altLang="en-US" sz="1400" smtClean="0">
              <a:solidFill>
                <a:schemeClr val="bg1"/>
              </a:solidFill>
            </a:endParaRPr>
          </a:p>
        </p:txBody>
      </p:sp>
      <p:sp>
        <p:nvSpPr>
          <p:cNvPr id="37891" name="Rectangle 4"/>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4000" smtClean="0"/>
              <a:t>Examples of TSI Bulk Sampling</a:t>
            </a:r>
          </a:p>
        </p:txBody>
      </p:sp>
      <p:sp>
        <p:nvSpPr>
          <p:cNvPr id="37892" name="Rectangle 5"/>
          <p:cNvSpPr>
            <a:spLocks noGrp="1" noChangeArrowheads="1"/>
          </p:cNvSpPr>
          <p:nvPr>
            <p:ph type="body" idx="1"/>
          </p:nvPr>
        </p:nvSpPr>
        <p:spPr>
          <a:xfrm>
            <a:off x="685800" y="1905000"/>
            <a:ext cx="7772400" cy="4343400"/>
          </a:xfrm>
          <a:extLs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smtClean="0"/>
              <a:t>The next couple of slides depict how inspectors gather TSI samples.</a:t>
            </a:r>
          </a:p>
          <a:p>
            <a:r>
              <a:rPr lang="en-US" altLang="en-US" smtClean="0"/>
              <a:t>There are other methods that also work well.</a:t>
            </a:r>
          </a:p>
          <a:p>
            <a:r>
              <a:rPr lang="en-US" altLang="en-US" smtClean="0"/>
              <a:t>There are NO specified methods of sampling in the regulations.</a:t>
            </a:r>
          </a:p>
          <a:p>
            <a:r>
              <a:rPr lang="en-US" altLang="en-US" smtClean="0"/>
              <a:t>It is up to you to determine how best to conduct bulk sampling.</a:t>
            </a:r>
          </a:p>
        </p:txBody>
      </p:sp>
      <p:sp>
        <p:nvSpPr>
          <p:cNvPr id="37893"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F7D3EB53-3406-4465-9622-C56EAE63B1AB}" type="slidenum">
              <a:rPr lang="en-US" altLang="en-US" sz="1400">
                <a:solidFill>
                  <a:schemeClr val="bg1"/>
                </a:solidFill>
              </a:rPr>
              <a:pPr algn="r"/>
              <a:t>36</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
          <p:cNvSpPr>
            <a:spLocks noGrp="1" noChangeArrowheads="1"/>
          </p:cNvSpPr>
          <p:nvPr>
            <p:ph type="sldNum" sz="quarter" idx="11"/>
          </p:nvPr>
        </p:nvSpPr>
        <p:spPr>
          <a:xfrm>
            <a:off x="65532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E4AA23C-10E3-4D69-86A6-51D37913D2B2}" type="slidenum">
              <a:rPr lang="en-US" altLang="en-US" sz="1400" smtClean="0">
                <a:solidFill>
                  <a:schemeClr val="bg1"/>
                </a:solidFill>
              </a:rPr>
              <a:pPr/>
              <a:t>37</a:t>
            </a:fld>
            <a:endParaRPr lang="en-US" altLang="en-US" sz="1400" smtClean="0">
              <a:solidFill>
                <a:schemeClr val="bg1"/>
              </a:solidFill>
            </a:endParaRPr>
          </a:p>
        </p:txBody>
      </p:sp>
      <p:pic>
        <p:nvPicPr>
          <p:cNvPr id="38915" name="Picture 4" descr="Inspection pics 3-07 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429000"/>
            <a:ext cx="3505200"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5" descr="Inspection pics 3-07 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124200"/>
            <a:ext cx="4876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6" descr="Inspection pics 3-07 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Line 8"/>
          <p:cNvSpPr>
            <a:spLocks noChangeShapeType="1"/>
          </p:cNvSpPr>
          <p:nvPr/>
        </p:nvSpPr>
        <p:spPr bwMode="auto">
          <a:xfrm flipH="1">
            <a:off x="1981200" y="762000"/>
            <a:ext cx="2235200" cy="609600"/>
          </a:xfrm>
          <a:prstGeom prst="line">
            <a:avLst/>
          </a:prstGeom>
          <a:noFill/>
          <a:ln w="57150">
            <a:solidFill>
              <a:srgbClr val="99FF33"/>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8919" name="Text Box 9"/>
          <p:cNvSpPr txBox="1">
            <a:spLocks noChangeArrowheads="1"/>
          </p:cNvSpPr>
          <p:nvPr/>
        </p:nvSpPr>
        <p:spPr bwMode="auto">
          <a:xfrm>
            <a:off x="4216400" y="14288"/>
            <a:ext cx="4927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buFontTx/>
              <a:buChar char="•"/>
            </a:pPr>
            <a:r>
              <a:rPr lang="en-US" altLang="en-US">
                <a:solidFill>
                  <a:schemeClr val="bg1"/>
                </a:solidFill>
                <a:latin typeface="Arial" charset="0"/>
              </a:rPr>
              <a:t> Moisten (but do not soak) the sample location before sampling.  Re-spray as needed.</a:t>
            </a:r>
          </a:p>
          <a:p>
            <a:pPr>
              <a:spcBef>
                <a:spcPct val="50000"/>
              </a:spcBef>
              <a:buFontTx/>
              <a:buChar char="•"/>
            </a:pPr>
            <a:r>
              <a:rPr lang="en-US" altLang="en-US">
                <a:solidFill>
                  <a:schemeClr val="bg1"/>
                </a:solidFill>
                <a:latin typeface="Arial" charset="0"/>
              </a:rPr>
              <a:t> Place sample in a rigid container.</a:t>
            </a:r>
          </a:p>
          <a:p>
            <a:pPr>
              <a:spcBef>
                <a:spcPct val="50000"/>
              </a:spcBef>
              <a:buFontTx/>
              <a:buChar char="•"/>
            </a:pPr>
            <a:r>
              <a:rPr lang="en-US" altLang="en-US">
                <a:solidFill>
                  <a:schemeClr val="bg1"/>
                </a:solidFill>
                <a:latin typeface="Arial" charset="0"/>
              </a:rPr>
              <a:t> Surround the container with a resealable plastic bag to catch debris.</a:t>
            </a:r>
          </a:p>
        </p:txBody>
      </p:sp>
      <p:sp>
        <p:nvSpPr>
          <p:cNvPr id="38920" name="Line 8"/>
          <p:cNvSpPr>
            <a:spLocks noChangeShapeType="1"/>
          </p:cNvSpPr>
          <p:nvPr/>
        </p:nvSpPr>
        <p:spPr bwMode="auto">
          <a:xfrm>
            <a:off x="3124200" y="4648200"/>
            <a:ext cx="3276600" cy="609600"/>
          </a:xfrm>
          <a:prstGeom prst="line">
            <a:avLst/>
          </a:prstGeom>
          <a:noFill/>
          <a:ln w="57150">
            <a:solidFill>
              <a:srgbClr val="99FF33"/>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3773A89-3BCE-4779-9E17-917CA945E884}" type="slidenum">
              <a:rPr lang="en-US" altLang="en-US" sz="1400" smtClean="0">
                <a:solidFill>
                  <a:schemeClr val="bg1"/>
                </a:solidFill>
              </a:rPr>
              <a:pPr/>
              <a:t>38</a:t>
            </a:fld>
            <a:endParaRPr lang="en-US" altLang="en-US" sz="1400" smtClean="0">
              <a:solidFill>
                <a:schemeClr val="bg1"/>
              </a:solidFill>
            </a:endParaRPr>
          </a:p>
        </p:txBody>
      </p:sp>
      <p:pic>
        <p:nvPicPr>
          <p:cNvPr id="39939" name="Picture 4" descr="Inspection pics 3-07 0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4419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5" descr="Inspection pics 3-07 0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524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6" descr="Inspection pics 3-07 0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3528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 Box 7"/>
          <p:cNvSpPr txBox="1">
            <a:spLocks noChangeArrowheads="1"/>
          </p:cNvSpPr>
          <p:nvPr/>
        </p:nvSpPr>
        <p:spPr bwMode="auto">
          <a:xfrm>
            <a:off x="152400" y="3429000"/>
            <a:ext cx="4419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buFontTx/>
              <a:buChar char="•"/>
            </a:pPr>
            <a:r>
              <a:rPr lang="en-US" altLang="en-US">
                <a:solidFill>
                  <a:schemeClr val="bg1"/>
                </a:solidFill>
                <a:latin typeface="Arial" charset="0"/>
              </a:rPr>
              <a:t> Sampling using a single-use coring device.</a:t>
            </a:r>
          </a:p>
          <a:p>
            <a:pPr>
              <a:spcBef>
                <a:spcPct val="50000"/>
              </a:spcBef>
              <a:buClr>
                <a:schemeClr val="bg1"/>
              </a:buClr>
              <a:buFontTx/>
              <a:buChar char="•"/>
            </a:pPr>
            <a:r>
              <a:rPr lang="en-US" altLang="en-US"/>
              <a:t> </a:t>
            </a:r>
            <a:r>
              <a:rPr lang="en-US" altLang="en-US">
                <a:solidFill>
                  <a:schemeClr val="bg1"/>
                </a:solidFill>
                <a:latin typeface="Arial" charset="0"/>
              </a:rPr>
              <a:t>Use a wet wipe as you withdraw the coring device to limit dust and debris.</a:t>
            </a:r>
          </a:p>
          <a:p>
            <a:pPr>
              <a:spcBef>
                <a:spcPct val="50000"/>
              </a:spcBef>
              <a:buFontTx/>
              <a:buChar char="•"/>
            </a:pPr>
            <a:r>
              <a:rPr lang="en-US" altLang="en-US">
                <a:solidFill>
                  <a:schemeClr val="bg1"/>
                </a:solidFill>
                <a:latin typeface="Arial" charset="0"/>
              </a:rPr>
              <a:t> If possible, sample above horizontal to limit falling dust or debris.</a:t>
            </a:r>
          </a:p>
        </p:txBody>
      </p:sp>
      <p:sp>
        <p:nvSpPr>
          <p:cNvPr id="39943" name="Line 8"/>
          <p:cNvSpPr>
            <a:spLocks noChangeShapeType="1"/>
          </p:cNvSpPr>
          <p:nvPr/>
        </p:nvSpPr>
        <p:spPr bwMode="auto">
          <a:xfrm flipV="1">
            <a:off x="3657600" y="4495800"/>
            <a:ext cx="3962400" cy="76200"/>
          </a:xfrm>
          <a:prstGeom prst="line">
            <a:avLst/>
          </a:prstGeom>
          <a:noFill/>
          <a:ln w="57150">
            <a:solidFill>
              <a:srgbClr val="99FF33"/>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5990A49-5C6B-4FEE-9740-BFCE2FCA1538}" type="slidenum">
              <a:rPr lang="en-US" altLang="en-US" sz="1400" smtClean="0">
                <a:solidFill>
                  <a:schemeClr val="bg1"/>
                </a:solidFill>
              </a:rPr>
              <a:pPr/>
              <a:t>39</a:t>
            </a:fld>
            <a:endParaRPr lang="en-US" altLang="en-US" sz="1400" smtClean="0">
              <a:solidFill>
                <a:schemeClr val="bg1"/>
              </a:solidFill>
            </a:endParaRPr>
          </a:p>
        </p:txBody>
      </p:sp>
      <p:sp>
        <p:nvSpPr>
          <p:cNvPr id="40963"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4000" smtClean="0"/>
              <a:t>Bulk Sampling </a:t>
            </a:r>
            <a:br>
              <a:rPr lang="en-US" altLang="en-US" sz="4000" smtClean="0"/>
            </a:br>
            <a:r>
              <a:rPr lang="en-US" altLang="en-US" sz="3200" smtClean="0"/>
              <a:t>Miscellaneous Materials</a:t>
            </a:r>
          </a:p>
        </p:txBody>
      </p:sp>
      <p:sp>
        <p:nvSpPr>
          <p:cNvPr id="40964" name="Rectangle 3"/>
          <p:cNvSpPr>
            <a:spLocks noGrp="1" noChangeArrowheads="1"/>
          </p:cNvSpPr>
          <p:nvPr>
            <p:ph type="body" idx="1"/>
          </p:nvPr>
        </p:nvSpPr>
        <p:spPr>
          <a:xfrm>
            <a:off x="457200" y="2133600"/>
            <a:ext cx="8382000" cy="4114800"/>
          </a:xfrm>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90000"/>
              </a:lnSpc>
            </a:pPr>
            <a:r>
              <a:rPr lang="en-US" altLang="en-US" smtClean="0"/>
              <a:t>No simple method of sampling this wide array of materials.</a:t>
            </a:r>
          </a:p>
          <a:p>
            <a:pPr>
              <a:lnSpc>
                <a:spcPct val="90000"/>
              </a:lnSpc>
            </a:pPr>
            <a:r>
              <a:rPr lang="en-US" altLang="en-US" smtClean="0"/>
              <a:t>The following slide shows sampling of floor tile.</a:t>
            </a:r>
          </a:p>
          <a:p>
            <a:pPr>
              <a:lnSpc>
                <a:spcPct val="90000"/>
              </a:lnSpc>
            </a:pPr>
            <a:r>
              <a:rPr lang="en-US" altLang="en-US" smtClean="0"/>
              <a:t>Be sure to take enough sample, often ~2-4 square inches.</a:t>
            </a:r>
          </a:p>
          <a:p>
            <a:pPr>
              <a:lnSpc>
                <a:spcPct val="90000"/>
              </a:lnSpc>
            </a:pPr>
            <a:r>
              <a:rPr lang="en-US" altLang="en-US" smtClean="0"/>
              <a:t>Always look for multiple layers in such areas as floors, roofing, and exterior walls.</a:t>
            </a:r>
          </a:p>
        </p:txBody>
      </p:sp>
      <p:sp>
        <p:nvSpPr>
          <p:cNvPr id="4096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2C89E3F7-1F10-4F7E-9757-BB782754A186}" type="slidenum">
              <a:rPr lang="en-US" altLang="en-US" sz="1400">
                <a:solidFill>
                  <a:schemeClr val="bg1"/>
                </a:solidFill>
              </a:rPr>
              <a:pPr algn="r"/>
              <a:t>39</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16552EA-D775-4E6E-BB15-E1B0AA8EB3B0}" type="slidenum">
              <a:rPr lang="en-US" altLang="en-US" sz="1400" smtClean="0">
                <a:solidFill>
                  <a:schemeClr val="bg1"/>
                </a:solidFill>
              </a:rPr>
              <a:pPr/>
              <a:t>4</a:t>
            </a:fld>
            <a:endParaRPr lang="en-US" altLang="en-US" sz="1400" smtClean="0">
              <a:solidFill>
                <a:schemeClr val="bg1"/>
              </a:solidFill>
            </a:endParaRPr>
          </a:p>
        </p:txBody>
      </p:sp>
      <p:sp>
        <p:nvSpPr>
          <p:cNvPr id="5123" name="Rectangle 2"/>
          <p:cNvSpPr>
            <a:spLocks noGrp="1" noChangeArrowheads="1"/>
          </p:cNvSpPr>
          <p:nvPr>
            <p:ph type="title"/>
          </p:nvPr>
        </p:nvSpPr>
        <p:spPr>
          <a:xfrm>
            <a:off x="685800" y="152400"/>
            <a:ext cx="7772400" cy="685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4000" smtClean="0"/>
              <a:t>AHERA</a:t>
            </a:r>
            <a:endParaRPr lang="en-US" altLang="en-US" sz="2000" smtClean="0"/>
          </a:p>
        </p:txBody>
      </p:sp>
      <p:sp>
        <p:nvSpPr>
          <p:cNvPr id="5124" name="Rectangle 3"/>
          <p:cNvSpPr>
            <a:spLocks noGrp="1" noChangeArrowheads="1"/>
          </p:cNvSpPr>
          <p:nvPr>
            <p:ph type="body" idx="1"/>
          </p:nvPr>
        </p:nvSpPr>
        <p:spPr>
          <a:xfrm>
            <a:off x="228600" y="1143000"/>
            <a:ext cx="8763000" cy="5715000"/>
          </a:xfrm>
        </p:spPr>
        <p:txBody>
          <a:bodyPr/>
          <a:lstStyle/>
          <a:p>
            <a:pPr>
              <a:lnSpc>
                <a:spcPct val="80000"/>
              </a:lnSpc>
              <a:buFontTx/>
              <a:buNone/>
            </a:pPr>
            <a:endParaRPr lang="en-US" altLang="en-US" sz="1000" u="sng" smtClean="0"/>
          </a:p>
          <a:p>
            <a:pPr>
              <a:lnSpc>
                <a:spcPct val="80000"/>
              </a:lnSpc>
            </a:pPr>
            <a:r>
              <a:rPr lang="en-US" altLang="en-US" sz="2800" smtClean="0"/>
              <a:t>Does not apply to NESHAP compliance inspections.</a:t>
            </a:r>
          </a:p>
          <a:p>
            <a:pPr>
              <a:lnSpc>
                <a:spcPct val="80000"/>
              </a:lnSpc>
            </a:pPr>
            <a:endParaRPr lang="en-US" altLang="en-US" sz="2800" smtClean="0"/>
          </a:p>
          <a:p>
            <a:pPr>
              <a:lnSpc>
                <a:spcPct val="80000"/>
              </a:lnSpc>
            </a:pPr>
            <a:r>
              <a:rPr lang="en-US" altLang="en-US" sz="2800" smtClean="0"/>
              <a:t>Only EPA rule describing inspection and bulk sampling procedures.</a:t>
            </a:r>
          </a:p>
          <a:p>
            <a:pPr>
              <a:lnSpc>
                <a:spcPct val="80000"/>
              </a:lnSpc>
            </a:pPr>
            <a:endParaRPr lang="en-US" altLang="en-US" sz="2800" smtClean="0"/>
          </a:p>
          <a:p>
            <a:pPr>
              <a:lnSpc>
                <a:spcPct val="80000"/>
              </a:lnSpc>
            </a:pPr>
            <a:r>
              <a:rPr lang="en-US" altLang="en-US" sz="2800" smtClean="0"/>
              <a:t>Many inspectors will follow AHERA protocols for </a:t>
            </a:r>
            <a:r>
              <a:rPr lang="en-US" altLang="en-US" sz="2800" u="sng" smtClean="0"/>
              <a:t>any</a:t>
            </a:r>
            <a:r>
              <a:rPr lang="en-US" altLang="en-US" sz="2800" smtClean="0"/>
              <a:t> asbestos inspection they perform.</a:t>
            </a:r>
          </a:p>
          <a:p>
            <a:pPr>
              <a:lnSpc>
                <a:spcPct val="80000"/>
              </a:lnSpc>
            </a:pPr>
            <a:endParaRPr lang="en-US" altLang="en-US" sz="2800" smtClean="0"/>
          </a:p>
          <a:p>
            <a:pPr>
              <a:lnSpc>
                <a:spcPct val="80000"/>
              </a:lnSpc>
            </a:pPr>
            <a:r>
              <a:rPr lang="en-US" altLang="en-US" sz="2800" smtClean="0"/>
              <a:t>NESHAP requires a </a:t>
            </a:r>
            <a:r>
              <a:rPr lang="en-US" altLang="en-US" sz="2800" u="sng" smtClean="0"/>
              <a:t>thorough inspection</a:t>
            </a:r>
            <a:r>
              <a:rPr lang="en-US" altLang="en-US" sz="2800" smtClean="0"/>
              <a:t>.</a:t>
            </a:r>
          </a:p>
          <a:p>
            <a:pPr>
              <a:lnSpc>
                <a:spcPct val="80000"/>
              </a:lnSpc>
            </a:pPr>
            <a:endParaRPr lang="en-US" altLang="en-US" sz="2800" smtClean="0"/>
          </a:p>
          <a:p>
            <a:pPr>
              <a:lnSpc>
                <a:spcPct val="80000"/>
              </a:lnSpc>
            </a:pPr>
            <a:r>
              <a:rPr lang="en-US" altLang="en-US" sz="2800" smtClean="0"/>
              <a:t>AHERA inspections are often </a:t>
            </a:r>
            <a:r>
              <a:rPr lang="en-US" altLang="en-US" sz="2800" u="sng" smtClean="0"/>
              <a:t>not</a:t>
            </a:r>
            <a:r>
              <a:rPr lang="en-US" altLang="en-US" sz="2800" smtClean="0"/>
              <a:t> NESHAP compliant.</a:t>
            </a:r>
          </a:p>
          <a:p>
            <a:pPr lvl="1">
              <a:lnSpc>
                <a:spcPct val="80000"/>
              </a:lnSpc>
            </a:pPr>
            <a:r>
              <a:rPr lang="en-US" altLang="en-US" sz="2400" smtClean="0"/>
              <a:t>Usually </a:t>
            </a:r>
            <a:r>
              <a:rPr lang="en-US" altLang="en-US" sz="2400" u="sng" smtClean="0"/>
              <a:t>do not</a:t>
            </a:r>
            <a:r>
              <a:rPr lang="en-US" altLang="en-US" sz="2400" smtClean="0"/>
              <a:t> involve </a:t>
            </a:r>
            <a:r>
              <a:rPr lang="en-US" altLang="en-US" sz="2400" u="sng" smtClean="0"/>
              <a:t>destructive</a:t>
            </a:r>
            <a:r>
              <a:rPr lang="en-US" altLang="en-US" sz="2400" smtClean="0"/>
              <a:t> sampling.</a:t>
            </a:r>
          </a:p>
        </p:txBody>
      </p:sp>
      <p:sp>
        <p:nvSpPr>
          <p:cNvPr id="512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071EA2C8-C572-45CA-AA4B-EE2DA4184709}" type="slidenum">
              <a:rPr lang="en-US" altLang="en-US" sz="1400">
                <a:solidFill>
                  <a:schemeClr val="bg1"/>
                </a:solidFill>
              </a:rPr>
              <a:pPr algn="r"/>
              <a:t>4</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9EB8491-6BFF-4DC1-85E5-2A7C776DF127}" type="slidenum">
              <a:rPr lang="en-US" altLang="en-US" sz="1400" smtClean="0">
                <a:solidFill>
                  <a:schemeClr val="bg1"/>
                </a:solidFill>
              </a:rPr>
              <a:pPr/>
              <a:t>40</a:t>
            </a:fld>
            <a:endParaRPr lang="en-US" altLang="en-US" sz="1400" smtClean="0">
              <a:solidFill>
                <a:schemeClr val="bg1"/>
              </a:solidFill>
            </a:endParaRPr>
          </a:p>
        </p:txBody>
      </p:sp>
      <p:pic>
        <p:nvPicPr>
          <p:cNvPr id="41987" name="Picture 5" descr="Inspection pics 3-07 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57200"/>
            <a:ext cx="3505200" cy="26289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1988" name="Picture 4" descr="Inspection pics 3-07 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28600"/>
            <a:ext cx="2362200" cy="314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1989" name="Picture 6" descr="Inspection pics 3-07 0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505200"/>
            <a:ext cx="3454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7" descr="Inspection pics 3-07 0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35052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 Box 8"/>
          <p:cNvSpPr txBox="1">
            <a:spLocks noChangeArrowheads="1"/>
          </p:cNvSpPr>
          <p:nvPr/>
        </p:nvSpPr>
        <p:spPr bwMode="auto">
          <a:xfrm>
            <a:off x="152400" y="960438"/>
            <a:ext cx="1905000" cy="1938337"/>
          </a:xfrm>
          <a:prstGeom prst="rect">
            <a:avLst/>
          </a:prstGeom>
          <a:solidFill>
            <a:schemeClr val="bg1"/>
          </a:solidFill>
          <a:ln w="12700">
            <a:solidFill>
              <a:schemeClr val="tx1"/>
            </a:solidFill>
            <a:miter lim="800000"/>
            <a:headEnd type="none" w="sm" len="sm"/>
            <a:tailEnd type="none" w="sm" len="sm"/>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000">
                <a:latin typeface="Arial" charset="0"/>
              </a:rPr>
              <a:t>Often mastic has to be sampled separately to obtain enough to analyze</a:t>
            </a:r>
          </a:p>
        </p:txBody>
      </p:sp>
      <p:sp>
        <p:nvSpPr>
          <p:cNvPr id="41992" name="Slide Number Placeholder 6"/>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92262726-BEAD-4DE8-8246-23575EFAC510}" type="slidenum">
              <a:rPr lang="en-US" altLang="en-US" sz="1400">
                <a:solidFill>
                  <a:schemeClr val="bg1"/>
                </a:solidFill>
              </a:rPr>
              <a:pPr algn="r"/>
              <a:t>40</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D09B74A-CAFB-4254-B084-49E6F364E4B8}" type="slidenum">
              <a:rPr lang="en-US" altLang="en-US" sz="1400" smtClean="0">
                <a:solidFill>
                  <a:schemeClr val="bg1"/>
                </a:solidFill>
              </a:rPr>
              <a:pPr/>
              <a:t>41</a:t>
            </a:fld>
            <a:endParaRPr lang="en-US" altLang="en-US" sz="1400" smtClean="0">
              <a:solidFill>
                <a:schemeClr val="bg1"/>
              </a:solidFill>
            </a:endParaRPr>
          </a:p>
        </p:txBody>
      </p:sp>
      <p:pic>
        <p:nvPicPr>
          <p:cNvPr id="43011" name="Picture 4" descr="Inspection pics 3-07 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52400"/>
            <a:ext cx="6553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6"/>
          <p:cNvSpPr txBox="1">
            <a:spLocks noChangeArrowheads="1"/>
          </p:cNvSpPr>
          <p:nvPr/>
        </p:nvSpPr>
        <p:spPr bwMode="auto">
          <a:xfrm>
            <a:off x="152400" y="3810000"/>
            <a:ext cx="8839200" cy="2895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b="1">
                <a:solidFill>
                  <a:srgbClr val="FF0000"/>
                </a:solidFill>
                <a:latin typeface="Arial" charset="0"/>
              </a:rPr>
              <a:t>Always clean your tools!</a:t>
            </a:r>
            <a:r>
              <a:rPr lang="en-US" altLang="en-US">
                <a:solidFill>
                  <a:srgbClr val="FF0000"/>
                </a:solidFill>
                <a:latin typeface="Arial" charset="0"/>
              </a:rPr>
              <a:t> </a:t>
            </a:r>
          </a:p>
          <a:p>
            <a:pPr>
              <a:spcBef>
                <a:spcPct val="50000"/>
              </a:spcBef>
            </a:pPr>
            <a:r>
              <a:rPr lang="en-US" altLang="en-US" sz="2000">
                <a:latin typeface="Arial" charset="0"/>
              </a:rPr>
              <a:t>If not, you WILL contaminate subsequent samples.  </a:t>
            </a:r>
          </a:p>
          <a:p>
            <a:pPr>
              <a:spcBef>
                <a:spcPct val="50000"/>
              </a:spcBef>
            </a:pPr>
            <a:r>
              <a:rPr lang="en-US" altLang="en-US" sz="2000">
                <a:latin typeface="Arial" charset="0"/>
              </a:rPr>
              <a:t>When sampling surfacing materials and TSI, wiping tools with wet wipes may be adequate. Mastics and roofing materials may require solvent cleaning. </a:t>
            </a:r>
          </a:p>
          <a:p>
            <a:pPr>
              <a:spcBef>
                <a:spcPct val="50000"/>
              </a:spcBef>
            </a:pPr>
            <a:r>
              <a:rPr lang="en-US" altLang="en-US" sz="2000">
                <a:latin typeface="Arial" charset="0"/>
              </a:rPr>
              <a:t>If solvents are used in larger quantities, an MSDS may be required </a:t>
            </a:r>
            <a:r>
              <a:rPr lang="en-US" altLang="en-US" sz="2000" u="sng">
                <a:latin typeface="Arial" charset="0"/>
              </a:rPr>
              <a:t>on site</a:t>
            </a:r>
            <a:r>
              <a:rPr lang="en-US" altLang="en-US" sz="2000">
                <a:latin typeface="Arial" charset="0"/>
              </a:rPr>
              <a:t>! </a:t>
            </a:r>
          </a:p>
          <a:p>
            <a:pPr>
              <a:spcBef>
                <a:spcPct val="50000"/>
              </a:spcBef>
            </a:pPr>
            <a:r>
              <a:rPr lang="en-US" altLang="en-US" sz="2000">
                <a:latin typeface="Arial" charset="0"/>
              </a:rPr>
              <a:t>Make sure knife blades are locked before cleaning. Some firms do not allow the used of “fixed-blade” knives on their sites.</a:t>
            </a:r>
          </a:p>
        </p:txBody>
      </p:sp>
      <p:sp>
        <p:nvSpPr>
          <p:cNvPr id="43013" name="Slide Number Placeholder 4"/>
          <p:cNvSpPr txBox="1">
            <a:spLocks noGrp="1"/>
          </p:cNvSpPr>
          <p:nvPr/>
        </p:nvSpPr>
        <p:spPr bwMode="auto">
          <a:xfrm>
            <a:off x="6858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140832C9-75AC-40AF-822F-C3CDFA010DF2}" type="slidenum">
              <a:rPr lang="en-US" altLang="en-US" sz="1400">
                <a:solidFill>
                  <a:schemeClr val="bg1"/>
                </a:solidFill>
              </a:rPr>
              <a:pPr algn="r"/>
              <a:t>41</a:t>
            </a:fld>
            <a:endParaRPr lang="en-US" altLang="en-US" sz="1400">
              <a:solidFill>
                <a:schemeClr val="bg1"/>
              </a:solidFill>
            </a:endParaRPr>
          </a:p>
        </p:txBody>
      </p:sp>
      <p:sp>
        <p:nvSpPr>
          <p:cNvPr id="176133" name="Line 5"/>
          <p:cNvSpPr>
            <a:spLocks noChangeShapeType="1"/>
          </p:cNvSpPr>
          <p:nvPr/>
        </p:nvSpPr>
        <p:spPr bwMode="auto">
          <a:xfrm flipV="1">
            <a:off x="2209800" y="1828800"/>
            <a:ext cx="1676400" cy="2057400"/>
          </a:xfrm>
          <a:prstGeom prst="line">
            <a:avLst/>
          </a:prstGeom>
          <a:noFill/>
          <a:ln w="5715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176133"/>
                                        </p:tgtEl>
                                        <p:attrNameLst>
                                          <p:attrName>style.visibility</p:attrName>
                                        </p:attrNameLst>
                                      </p:cBhvr>
                                      <p:to>
                                        <p:strVal val="visible"/>
                                      </p:to>
                                    </p:set>
                                    <p:anim calcmode="lin" valueType="num">
                                      <p:cBhvr additive="base">
                                        <p:cTn id="7" dur="2000" fill="hold"/>
                                        <p:tgtEl>
                                          <p:spTgt spid="176133"/>
                                        </p:tgtEl>
                                        <p:attrNameLst>
                                          <p:attrName>ppt_x</p:attrName>
                                        </p:attrNameLst>
                                      </p:cBhvr>
                                      <p:tavLst>
                                        <p:tav tm="0">
                                          <p:val>
                                            <p:strVal val="#ppt_x"/>
                                          </p:val>
                                        </p:tav>
                                        <p:tav tm="100000">
                                          <p:val>
                                            <p:strVal val="#ppt_x"/>
                                          </p:val>
                                        </p:tav>
                                      </p:tavLst>
                                    </p:anim>
                                    <p:anim calcmode="lin" valueType="num">
                                      <p:cBhvr additive="base">
                                        <p:cTn id="8" dur="2000" fill="hold"/>
                                        <p:tgtEl>
                                          <p:spTgt spid="176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12255A4-2C26-4410-9DBA-C485F78FF81B}" type="slidenum">
              <a:rPr lang="en-US" altLang="en-US" sz="1400" smtClean="0">
                <a:solidFill>
                  <a:schemeClr val="bg1"/>
                </a:solidFill>
              </a:rPr>
              <a:pPr/>
              <a:t>42</a:t>
            </a:fld>
            <a:endParaRPr lang="en-US" altLang="en-US" sz="1400" smtClean="0">
              <a:solidFill>
                <a:schemeClr val="bg1"/>
              </a:solidFill>
            </a:endParaRPr>
          </a:p>
        </p:txBody>
      </p:sp>
      <p:sp>
        <p:nvSpPr>
          <p:cNvPr id="44035" name="Rectangle 2"/>
          <p:cNvSpPr>
            <a:spLocks noGrp="1" noChangeArrowheads="1"/>
          </p:cNvSpPr>
          <p:nvPr>
            <p:ph type="title"/>
          </p:nvPr>
        </p:nvSpPr>
        <p:spPr>
          <a:xfrm>
            <a:off x="688975" y="228600"/>
            <a:ext cx="7772400" cy="838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Multi-layered System Sampling</a:t>
            </a:r>
          </a:p>
        </p:txBody>
      </p:sp>
      <p:sp>
        <p:nvSpPr>
          <p:cNvPr id="44036" name="Rectangle 3"/>
          <p:cNvSpPr>
            <a:spLocks noGrp="1" noChangeArrowheads="1"/>
          </p:cNvSpPr>
          <p:nvPr>
            <p:ph type="body" idx="1"/>
          </p:nvPr>
        </p:nvSpPr>
        <p:spPr>
          <a:xfrm>
            <a:off x="304800" y="1752600"/>
            <a:ext cx="8610600" cy="4724400"/>
          </a:xfrm>
        </p:spPr>
        <p:txBody>
          <a:bodyPr/>
          <a:lstStyle/>
          <a:p>
            <a:pPr>
              <a:lnSpc>
                <a:spcPct val="90000"/>
              </a:lnSpc>
            </a:pPr>
            <a:r>
              <a:rPr lang="en-US" altLang="en-US" smtClean="0"/>
              <a:t>May need to determine the applicability of the NESHAP to multi-layered systems that are encountered.</a:t>
            </a:r>
          </a:p>
          <a:p>
            <a:pPr>
              <a:lnSpc>
                <a:spcPct val="90000"/>
              </a:lnSpc>
            </a:pPr>
            <a:r>
              <a:rPr lang="en-US" altLang="en-US" smtClean="0"/>
              <a:t>Such systems include:</a:t>
            </a:r>
          </a:p>
          <a:p>
            <a:pPr lvl="1">
              <a:lnSpc>
                <a:spcPct val="90000"/>
              </a:lnSpc>
            </a:pPr>
            <a:r>
              <a:rPr lang="en-US" altLang="en-US" smtClean="0"/>
              <a:t>Plaster wall or ceiling</a:t>
            </a:r>
          </a:p>
          <a:p>
            <a:pPr lvl="1">
              <a:lnSpc>
                <a:spcPct val="90000"/>
              </a:lnSpc>
            </a:pPr>
            <a:r>
              <a:rPr lang="en-US" altLang="en-US" smtClean="0"/>
              <a:t>Resilient flooring</a:t>
            </a:r>
          </a:p>
          <a:p>
            <a:pPr lvl="1">
              <a:lnSpc>
                <a:spcPct val="90000"/>
              </a:lnSpc>
            </a:pPr>
            <a:r>
              <a:rPr lang="en-US" altLang="en-US" smtClean="0"/>
              <a:t>Plaster/stucco</a:t>
            </a:r>
          </a:p>
          <a:p>
            <a:pPr lvl="1">
              <a:lnSpc>
                <a:spcPct val="90000"/>
              </a:lnSpc>
            </a:pPr>
            <a:r>
              <a:rPr lang="en-US" altLang="en-US" smtClean="0"/>
              <a:t>Wallboard with add-on layers</a:t>
            </a:r>
          </a:p>
        </p:txBody>
      </p:sp>
      <p:sp>
        <p:nvSpPr>
          <p:cNvPr id="44037"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5C795DC5-F293-48A0-AE63-460DC16266F9}" type="slidenum">
              <a:rPr lang="en-US" altLang="en-US" sz="1400">
                <a:solidFill>
                  <a:schemeClr val="bg1"/>
                </a:solidFill>
              </a:rPr>
              <a:pPr algn="r"/>
              <a:t>42</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D9383C-1DC1-46B3-8BB0-2F61B7C7DC89}" type="slidenum">
              <a:rPr lang="en-US" altLang="en-US" sz="1400" smtClean="0">
                <a:solidFill>
                  <a:schemeClr val="bg1"/>
                </a:solidFill>
              </a:rPr>
              <a:pPr/>
              <a:t>43</a:t>
            </a:fld>
            <a:endParaRPr lang="en-US" altLang="en-US" sz="1400" smtClean="0">
              <a:solidFill>
                <a:schemeClr val="bg1"/>
              </a:solidFill>
            </a:endParaRPr>
          </a:p>
        </p:txBody>
      </p:sp>
      <p:sp>
        <p:nvSpPr>
          <p:cNvPr id="45059" name="Rectangle 2"/>
          <p:cNvSpPr>
            <a:spLocks noGrp="1" noChangeArrowheads="1"/>
          </p:cNvSpPr>
          <p:nvPr>
            <p:ph type="title"/>
          </p:nvPr>
        </p:nvSpPr>
        <p:spPr>
          <a:xfrm>
            <a:off x="688975" y="228600"/>
            <a:ext cx="7772400" cy="838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Multi-layered System Sampling</a:t>
            </a:r>
          </a:p>
        </p:txBody>
      </p:sp>
      <p:sp>
        <p:nvSpPr>
          <p:cNvPr id="45060" name="Rectangle 3"/>
          <p:cNvSpPr>
            <a:spLocks noGrp="1" noChangeArrowheads="1"/>
          </p:cNvSpPr>
          <p:nvPr>
            <p:ph type="body" idx="1"/>
          </p:nvPr>
        </p:nvSpPr>
        <p:spPr>
          <a:xfrm>
            <a:off x="304800" y="1752600"/>
            <a:ext cx="8610600" cy="4724400"/>
          </a:xfrm>
        </p:spPr>
        <p:txBody>
          <a:bodyPr/>
          <a:lstStyle/>
          <a:p>
            <a:pPr>
              <a:lnSpc>
                <a:spcPct val="90000"/>
              </a:lnSpc>
            </a:pPr>
            <a:r>
              <a:rPr lang="en-US" altLang="en-US" smtClean="0"/>
              <a:t>EPA has received many questions about the applicability of the asbestos NESHAP to multi-layered systems.</a:t>
            </a:r>
          </a:p>
          <a:p>
            <a:pPr>
              <a:lnSpc>
                <a:spcPct val="90000"/>
              </a:lnSpc>
            </a:pPr>
            <a:endParaRPr lang="en-US" altLang="en-US" smtClean="0"/>
          </a:p>
          <a:p>
            <a:pPr>
              <a:lnSpc>
                <a:spcPct val="90000"/>
              </a:lnSpc>
            </a:pPr>
            <a:r>
              <a:rPr lang="en-US" altLang="en-US" smtClean="0"/>
              <a:t>Published the following:</a:t>
            </a:r>
          </a:p>
          <a:p>
            <a:pPr lvl="1">
              <a:lnSpc>
                <a:spcPct val="90000"/>
              </a:lnSpc>
            </a:pPr>
            <a:r>
              <a:rPr lang="en-US" altLang="en-US" i="1" smtClean="0"/>
              <a:t>Asbestos NESHAP Clarification Regarding Analysis of Multi-layered Systems</a:t>
            </a:r>
            <a:r>
              <a:rPr lang="en-US" altLang="en-US" smtClean="0"/>
              <a:t> (59 FR 542, January 5, 1994)</a:t>
            </a:r>
          </a:p>
        </p:txBody>
      </p:sp>
      <p:sp>
        <p:nvSpPr>
          <p:cNvPr id="45061"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0E2FB1AB-5C82-41E7-9D34-12B97D397EBB}" type="slidenum">
              <a:rPr lang="en-US" altLang="en-US" sz="1400">
                <a:solidFill>
                  <a:schemeClr val="bg1"/>
                </a:solidFill>
              </a:rPr>
              <a:pPr algn="r"/>
              <a:t>43</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71A170E-A585-4E5B-B4C0-2726DD37B5E2}" type="slidenum">
              <a:rPr lang="en-US" altLang="en-US" sz="1400" smtClean="0">
                <a:solidFill>
                  <a:schemeClr val="bg1"/>
                </a:solidFill>
              </a:rPr>
              <a:pPr/>
              <a:t>44</a:t>
            </a:fld>
            <a:endParaRPr lang="en-US" altLang="en-US" sz="1400" smtClean="0">
              <a:solidFill>
                <a:schemeClr val="bg1"/>
              </a:solidFill>
            </a:endParaRPr>
          </a:p>
        </p:txBody>
      </p:sp>
      <p:sp>
        <p:nvSpPr>
          <p:cNvPr id="46083" name="Rectangle 2"/>
          <p:cNvSpPr>
            <a:spLocks noGrp="1" noChangeArrowheads="1"/>
          </p:cNvSpPr>
          <p:nvPr>
            <p:ph type="title"/>
          </p:nvPr>
        </p:nvSpPr>
        <p:spPr>
          <a:xfrm>
            <a:off x="688975" y="228600"/>
            <a:ext cx="7772400" cy="838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Multi-layered System Sampling</a:t>
            </a:r>
          </a:p>
        </p:txBody>
      </p:sp>
      <p:sp>
        <p:nvSpPr>
          <p:cNvPr id="46084" name="Rectangle 3"/>
          <p:cNvSpPr>
            <a:spLocks noGrp="1" noChangeArrowheads="1"/>
          </p:cNvSpPr>
          <p:nvPr>
            <p:ph type="body" idx="1"/>
          </p:nvPr>
        </p:nvSpPr>
        <p:spPr>
          <a:xfrm>
            <a:off x="304800" y="1752600"/>
            <a:ext cx="8610600" cy="4724400"/>
          </a:xfrm>
        </p:spPr>
        <p:txBody>
          <a:bodyPr/>
          <a:lstStyle/>
          <a:p>
            <a:pPr>
              <a:lnSpc>
                <a:spcPct val="90000"/>
              </a:lnSpc>
            </a:pPr>
            <a:r>
              <a:rPr lang="en-US" altLang="en-US" smtClean="0"/>
              <a:t>Plaster/Stucco</a:t>
            </a:r>
          </a:p>
          <a:p>
            <a:pPr lvl="1">
              <a:lnSpc>
                <a:spcPct val="90000"/>
              </a:lnSpc>
            </a:pPr>
            <a:r>
              <a:rPr lang="en-US" altLang="en-US" smtClean="0"/>
              <a:t>If the layers can be distinguished, they must be analyzed separately.</a:t>
            </a:r>
          </a:p>
          <a:p>
            <a:pPr lvl="1">
              <a:lnSpc>
                <a:spcPct val="90000"/>
              </a:lnSpc>
            </a:pPr>
            <a:endParaRPr lang="en-US" altLang="en-US" smtClean="0"/>
          </a:p>
          <a:p>
            <a:pPr>
              <a:lnSpc>
                <a:spcPct val="90000"/>
              </a:lnSpc>
            </a:pPr>
            <a:r>
              <a:rPr lang="en-US" altLang="en-US" smtClean="0"/>
              <a:t>Add-on Materials</a:t>
            </a:r>
          </a:p>
          <a:p>
            <a:pPr lvl="1">
              <a:lnSpc>
                <a:spcPct val="90000"/>
              </a:lnSpc>
            </a:pPr>
            <a:r>
              <a:rPr lang="en-US" altLang="en-US" smtClean="0"/>
              <a:t>Sprayed-on materials, paint, ceiling and wall texture “added” to wallboard or other base materials must be analyzed separately if possible.</a:t>
            </a:r>
          </a:p>
          <a:p>
            <a:pPr>
              <a:lnSpc>
                <a:spcPct val="90000"/>
              </a:lnSpc>
            </a:pPr>
            <a:endParaRPr lang="en-US" altLang="en-US" smtClean="0"/>
          </a:p>
        </p:txBody>
      </p:sp>
      <p:sp>
        <p:nvSpPr>
          <p:cNvPr id="4608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6155E1D9-17FE-45D8-8576-2544292A6591}" type="slidenum">
              <a:rPr lang="en-US" altLang="en-US" sz="1400">
                <a:solidFill>
                  <a:schemeClr val="bg1"/>
                </a:solidFill>
              </a:rPr>
              <a:pPr algn="r"/>
              <a:t>44</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9C42224-0D79-4630-88F0-1D90EF741307}" type="slidenum">
              <a:rPr lang="en-US" altLang="en-US" sz="1400" smtClean="0">
                <a:solidFill>
                  <a:schemeClr val="bg1"/>
                </a:solidFill>
              </a:rPr>
              <a:pPr/>
              <a:t>45</a:t>
            </a:fld>
            <a:endParaRPr lang="en-US" altLang="en-US" sz="1400" smtClean="0">
              <a:solidFill>
                <a:schemeClr val="bg1"/>
              </a:solidFill>
            </a:endParaRPr>
          </a:p>
        </p:txBody>
      </p:sp>
      <p:sp>
        <p:nvSpPr>
          <p:cNvPr id="47107" name="Rectangle 2"/>
          <p:cNvSpPr>
            <a:spLocks noGrp="1" noChangeArrowheads="1"/>
          </p:cNvSpPr>
          <p:nvPr>
            <p:ph type="title"/>
          </p:nvPr>
        </p:nvSpPr>
        <p:spPr>
          <a:xfrm>
            <a:off x="688975" y="228600"/>
            <a:ext cx="7772400" cy="838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Wallboard</a:t>
            </a:r>
          </a:p>
        </p:txBody>
      </p:sp>
      <p:sp>
        <p:nvSpPr>
          <p:cNvPr id="47108" name="Rectangle 3"/>
          <p:cNvSpPr>
            <a:spLocks noGrp="1" noChangeArrowheads="1"/>
          </p:cNvSpPr>
          <p:nvPr>
            <p:ph type="body" idx="1"/>
          </p:nvPr>
        </p:nvSpPr>
        <p:spPr>
          <a:xfrm>
            <a:off x="304800" y="1371600"/>
            <a:ext cx="8610600" cy="5105400"/>
          </a:xfrm>
        </p:spPr>
        <p:txBody>
          <a:bodyPr/>
          <a:lstStyle/>
          <a:p>
            <a:pPr>
              <a:lnSpc>
                <a:spcPct val="90000"/>
              </a:lnSpc>
            </a:pPr>
            <a:r>
              <a:rPr lang="en-US" altLang="en-US" smtClean="0"/>
              <a:t>EPA does not consider “plasterboard” (commonly called sheetrock, wallboard and gypsum board), by itself a multi-layered material under AHERA and NESHAP.</a:t>
            </a:r>
          </a:p>
          <a:p>
            <a:pPr lvl="2">
              <a:lnSpc>
                <a:spcPct val="90000"/>
              </a:lnSpc>
            </a:pPr>
            <a:r>
              <a:rPr lang="en-US" altLang="en-US" i="1" smtClean="0"/>
              <a:t>Asbestos Sampling Bulletin</a:t>
            </a:r>
            <a:r>
              <a:rPr lang="en-US" altLang="en-US" smtClean="0"/>
              <a:t> (September 30, 1994)</a:t>
            </a:r>
          </a:p>
          <a:p>
            <a:pPr>
              <a:lnSpc>
                <a:spcPct val="90000"/>
              </a:lnSpc>
            </a:pPr>
            <a:r>
              <a:rPr lang="en-US" altLang="en-US" sz="2800" smtClean="0"/>
              <a:t>When joint compound or tape is applied to wallboard, it becomes an integral part of the wallboard.</a:t>
            </a:r>
          </a:p>
          <a:p>
            <a:pPr>
              <a:lnSpc>
                <a:spcPct val="90000"/>
              </a:lnSpc>
            </a:pPr>
            <a:r>
              <a:rPr lang="en-US" altLang="en-US" sz="2800" smtClean="0"/>
              <a:t>Where demolition or renovation impacts such a material, composite sampling should be conducted.</a:t>
            </a:r>
          </a:p>
        </p:txBody>
      </p:sp>
      <p:sp>
        <p:nvSpPr>
          <p:cNvPr id="47109"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72EFC6A8-C6EF-4DF8-88EE-4D26E2E164A7}" type="slidenum">
              <a:rPr lang="en-US" altLang="en-US" sz="1400">
                <a:solidFill>
                  <a:schemeClr val="bg1"/>
                </a:solidFill>
              </a:rPr>
              <a:pPr algn="r"/>
              <a:t>45</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ADE93DB-C47E-4DC3-AE13-2AA9400FCC0E}" type="slidenum">
              <a:rPr lang="en-US" altLang="en-US" sz="1400" smtClean="0">
                <a:solidFill>
                  <a:schemeClr val="bg1"/>
                </a:solidFill>
              </a:rPr>
              <a:pPr/>
              <a:t>46</a:t>
            </a:fld>
            <a:endParaRPr lang="en-US" altLang="en-US" sz="1400" smtClean="0">
              <a:solidFill>
                <a:schemeClr val="bg1"/>
              </a:solidFill>
            </a:endParaRPr>
          </a:p>
        </p:txBody>
      </p:sp>
      <p:sp>
        <p:nvSpPr>
          <p:cNvPr id="48131" name="Rectangle 2"/>
          <p:cNvSpPr>
            <a:spLocks noGrp="1" noChangeArrowheads="1"/>
          </p:cNvSpPr>
          <p:nvPr>
            <p:ph type="title"/>
          </p:nvPr>
        </p:nvSpPr>
        <p:spPr>
          <a:xfrm>
            <a:off x="688975" y="228600"/>
            <a:ext cx="7772400" cy="838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Joint Compound</a:t>
            </a:r>
          </a:p>
        </p:txBody>
      </p:sp>
      <p:sp>
        <p:nvSpPr>
          <p:cNvPr id="48132" name="Rectangle 3"/>
          <p:cNvSpPr>
            <a:spLocks noGrp="1" noChangeArrowheads="1"/>
          </p:cNvSpPr>
          <p:nvPr>
            <p:ph type="body" idx="1"/>
          </p:nvPr>
        </p:nvSpPr>
        <p:spPr>
          <a:xfrm>
            <a:off x="304800" y="1371600"/>
            <a:ext cx="4495800" cy="4724400"/>
          </a:xfrm>
        </p:spPr>
        <p:txBody>
          <a:bodyPr/>
          <a:lstStyle/>
          <a:p>
            <a:pPr>
              <a:lnSpc>
                <a:spcPct val="90000"/>
              </a:lnSpc>
            </a:pPr>
            <a:r>
              <a:rPr lang="en-US" altLang="en-US" sz="3600" smtClean="0"/>
              <a:t>Take a minimum of three samples</a:t>
            </a:r>
          </a:p>
          <a:p>
            <a:pPr>
              <a:lnSpc>
                <a:spcPct val="90000"/>
              </a:lnSpc>
            </a:pPr>
            <a:endParaRPr lang="en-US" altLang="en-US" sz="3600" smtClean="0"/>
          </a:p>
          <a:p>
            <a:pPr lvl="1">
              <a:lnSpc>
                <a:spcPct val="90000"/>
              </a:lnSpc>
            </a:pPr>
            <a:r>
              <a:rPr lang="en-US" altLang="en-US" sz="3200" smtClean="0"/>
              <a:t>Inside or outside corners</a:t>
            </a:r>
          </a:p>
          <a:p>
            <a:pPr lvl="1">
              <a:lnSpc>
                <a:spcPct val="90000"/>
              </a:lnSpc>
            </a:pPr>
            <a:r>
              <a:rPr lang="en-US" altLang="en-US" sz="3200" smtClean="0"/>
              <a:t>At wallboard joint intervals</a:t>
            </a:r>
          </a:p>
          <a:p>
            <a:pPr lvl="1">
              <a:lnSpc>
                <a:spcPct val="90000"/>
              </a:lnSpc>
            </a:pPr>
            <a:r>
              <a:rPr lang="en-US" altLang="en-US" sz="3200" smtClean="0"/>
              <a:t>Around nail/screw heads</a:t>
            </a:r>
          </a:p>
        </p:txBody>
      </p:sp>
      <p:sp>
        <p:nvSpPr>
          <p:cNvPr id="48133"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797E7D11-5B0F-4B20-9ACE-1CD05FF78EC0}" type="slidenum">
              <a:rPr lang="en-US" altLang="en-US" sz="1400">
                <a:solidFill>
                  <a:schemeClr val="bg1"/>
                </a:solidFill>
              </a:rPr>
              <a:pPr algn="r"/>
              <a:t>46</a:t>
            </a:fld>
            <a:endParaRPr lang="en-US" altLang="en-US" sz="1400">
              <a:solidFill>
                <a:schemeClr val="bg1"/>
              </a:solidFill>
            </a:endParaRPr>
          </a:p>
        </p:txBody>
      </p:sp>
      <p:pic>
        <p:nvPicPr>
          <p:cNvPr id="481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4013" y="1219200"/>
            <a:ext cx="2870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5" name="Picture 8" descr="http://angelo.mandato.com/wp-content/uploads/2010/12/drywall_garage_east_w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5763" y="3886200"/>
            <a:ext cx="286226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TextBox 1"/>
          <p:cNvSpPr txBox="1">
            <a:spLocks noChangeArrowheads="1"/>
          </p:cNvSpPr>
          <p:nvPr/>
        </p:nvSpPr>
        <p:spPr bwMode="auto">
          <a:xfrm>
            <a:off x="5756275" y="3119438"/>
            <a:ext cx="222567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t>Vertical Drywall</a:t>
            </a:r>
          </a:p>
        </p:txBody>
      </p:sp>
      <p:sp>
        <p:nvSpPr>
          <p:cNvPr id="48137" name="TextBox 8"/>
          <p:cNvSpPr txBox="1">
            <a:spLocks noChangeArrowheads="1"/>
          </p:cNvSpPr>
          <p:nvPr/>
        </p:nvSpPr>
        <p:spPr bwMode="auto">
          <a:xfrm>
            <a:off x="5645150" y="5786438"/>
            <a:ext cx="258445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t>Horizontal Drywall</a:t>
            </a:r>
          </a:p>
        </p:txBody>
      </p:sp>
    </p:spTree>
    <p:custDataLst>
      <p:tags r:id="rId1"/>
    </p:custData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E442FFD-E923-4364-8256-B6323CE6BA01}" type="slidenum">
              <a:rPr lang="en-US" altLang="en-US" sz="1400" smtClean="0">
                <a:solidFill>
                  <a:schemeClr val="bg1"/>
                </a:solidFill>
              </a:rPr>
              <a:pPr/>
              <a:t>47</a:t>
            </a:fld>
            <a:endParaRPr lang="en-US" altLang="en-US" sz="1400" smtClean="0">
              <a:solidFill>
                <a:schemeClr val="bg1"/>
              </a:solidFill>
            </a:endParaRPr>
          </a:p>
        </p:txBody>
      </p:sp>
      <p:sp>
        <p:nvSpPr>
          <p:cNvPr id="49155" name="Rectangle 2"/>
          <p:cNvSpPr>
            <a:spLocks noGrp="1" noChangeArrowheads="1"/>
          </p:cNvSpPr>
          <p:nvPr>
            <p:ph type="title"/>
          </p:nvPr>
        </p:nvSpPr>
        <p:spPr>
          <a:xfrm>
            <a:off x="685800" y="0"/>
            <a:ext cx="7772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3600" smtClean="0"/>
              <a:t>Demolition/Renovation </a:t>
            </a:r>
            <a:br>
              <a:rPr lang="en-US" altLang="en-US" sz="3600" smtClean="0"/>
            </a:br>
            <a:r>
              <a:rPr lang="en-US" altLang="en-US" sz="3600" smtClean="0"/>
              <a:t>Sampling Considerations</a:t>
            </a:r>
          </a:p>
        </p:txBody>
      </p:sp>
      <p:sp>
        <p:nvSpPr>
          <p:cNvPr id="49156" name="Rectangle 3"/>
          <p:cNvSpPr>
            <a:spLocks noGrp="1" noChangeArrowheads="1"/>
          </p:cNvSpPr>
          <p:nvPr>
            <p:ph type="body" idx="1"/>
          </p:nvPr>
        </p:nvSpPr>
        <p:spPr>
          <a:xfrm>
            <a:off x="228600" y="1600200"/>
            <a:ext cx="8686800" cy="5105400"/>
          </a:xfrm>
        </p:spPr>
        <p:txBody>
          <a:bodyPr/>
          <a:lstStyle/>
          <a:p>
            <a:pPr>
              <a:lnSpc>
                <a:spcPct val="80000"/>
              </a:lnSpc>
            </a:pPr>
            <a:r>
              <a:rPr lang="en-US" altLang="en-US" sz="2800" smtClean="0"/>
              <a:t>Try to obtain intact multi-layered samples. If layers start to separate, hold sample together with a rubber band.  If layers separate during sampling, sample each layer individually.</a:t>
            </a:r>
          </a:p>
          <a:p>
            <a:pPr>
              <a:lnSpc>
                <a:spcPct val="80000"/>
              </a:lnSpc>
            </a:pPr>
            <a:endParaRPr lang="en-US" altLang="en-US" sz="2800" smtClean="0"/>
          </a:p>
          <a:p>
            <a:pPr>
              <a:lnSpc>
                <a:spcPct val="80000"/>
              </a:lnSpc>
            </a:pPr>
            <a:r>
              <a:rPr lang="en-US" altLang="en-US" sz="2800" smtClean="0"/>
              <a:t>Make clear to the lab the nature of multi-layer samples. Inspector should also indicate the relative positions of the layers in the material.</a:t>
            </a:r>
          </a:p>
          <a:p>
            <a:pPr>
              <a:lnSpc>
                <a:spcPct val="80000"/>
              </a:lnSpc>
            </a:pPr>
            <a:endParaRPr lang="en-US" altLang="en-US" sz="2800" smtClean="0"/>
          </a:p>
          <a:p>
            <a:pPr>
              <a:lnSpc>
                <a:spcPct val="80000"/>
              </a:lnSpc>
            </a:pPr>
            <a:r>
              <a:rPr lang="en-US" altLang="en-US" sz="2800" smtClean="0"/>
              <a:t>Document site conditions and sample locations, and take photos to support potential enforcement actions.</a:t>
            </a:r>
          </a:p>
        </p:txBody>
      </p:sp>
      <p:sp>
        <p:nvSpPr>
          <p:cNvPr id="49157"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D93A63B5-ED5D-4C8A-AB34-08F7A6AABBEE}" type="slidenum">
              <a:rPr lang="en-US" altLang="en-US" sz="1400">
                <a:solidFill>
                  <a:schemeClr val="bg1"/>
                </a:solidFill>
              </a:rPr>
              <a:pPr algn="r"/>
              <a:t>47</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6A83A4A-13EE-453E-BF01-A32D8C0F347C}" type="slidenum">
              <a:rPr lang="en-US" altLang="en-US" sz="1400" smtClean="0">
                <a:solidFill>
                  <a:schemeClr val="bg1"/>
                </a:solidFill>
              </a:rPr>
              <a:pPr/>
              <a:t>48</a:t>
            </a:fld>
            <a:endParaRPr lang="en-US" altLang="en-US" sz="1400" smtClean="0">
              <a:solidFill>
                <a:schemeClr val="bg1"/>
              </a:solidFill>
            </a:endParaRPr>
          </a:p>
        </p:txBody>
      </p:sp>
      <p:sp>
        <p:nvSpPr>
          <p:cNvPr id="50179" name="Rectangle 2"/>
          <p:cNvSpPr>
            <a:spLocks noGrp="1" noChangeArrowheads="1"/>
          </p:cNvSpPr>
          <p:nvPr>
            <p:ph type="title"/>
          </p:nvPr>
        </p:nvSpPr>
        <p:spPr>
          <a:xfrm>
            <a:off x="688975" y="228600"/>
            <a:ext cx="7772400" cy="838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Add-on Materials</a:t>
            </a:r>
          </a:p>
        </p:txBody>
      </p:sp>
      <p:sp>
        <p:nvSpPr>
          <p:cNvPr id="50180" name="Rectangle 3"/>
          <p:cNvSpPr>
            <a:spLocks noGrp="1" noChangeArrowheads="1"/>
          </p:cNvSpPr>
          <p:nvPr>
            <p:ph type="body" idx="1"/>
          </p:nvPr>
        </p:nvSpPr>
        <p:spPr>
          <a:xfrm>
            <a:off x="304800" y="1752600"/>
            <a:ext cx="8610600" cy="4724400"/>
          </a:xfrm>
        </p:spPr>
        <p:txBody>
          <a:bodyPr/>
          <a:lstStyle/>
          <a:p>
            <a:pPr>
              <a:lnSpc>
                <a:spcPct val="90000"/>
              </a:lnSpc>
            </a:pPr>
            <a:r>
              <a:rPr lang="en-US" altLang="en-US" smtClean="0"/>
              <a:t>Take a minimum of three samples where joints are not expected.</a:t>
            </a:r>
          </a:p>
          <a:p>
            <a:pPr>
              <a:lnSpc>
                <a:spcPct val="90000"/>
              </a:lnSpc>
            </a:pPr>
            <a:endParaRPr lang="en-US" altLang="en-US" smtClean="0"/>
          </a:p>
          <a:p>
            <a:pPr>
              <a:lnSpc>
                <a:spcPct val="90000"/>
              </a:lnSpc>
            </a:pPr>
            <a:r>
              <a:rPr lang="en-US" altLang="en-US" smtClean="0"/>
              <a:t>Since a laboratory cannot distinguish joint compound at joints from the same materials used as a skim coat, the inspector must clearly describe the sample composition so that appropriate analysis is conducted and results are reported.</a:t>
            </a:r>
          </a:p>
          <a:p>
            <a:pPr>
              <a:lnSpc>
                <a:spcPct val="90000"/>
              </a:lnSpc>
            </a:pPr>
            <a:endParaRPr lang="en-US" altLang="en-US" sz="2800" smtClean="0"/>
          </a:p>
        </p:txBody>
      </p:sp>
      <p:sp>
        <p:nvSpPr>
          <p:cNvPr id="50181"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550DDEFC-1ACB-4AD0-9767-D3FC475A22C2}" type="slidenum">
              <a:rPr lang="en-US" altLang="en-US" sz="1400">
                <a:solidFill>
                  <a:schemeClr val="bg1"/>
                </a:solidFill>
              </a:rPr>
              <a:pPr algn="r"/>
              <a:t>48</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826DC9-D6ED-49A9-B620-807E3E211674}" type="slidenum">
              <a:rPr lang="en-US" altLang="en-US" sz="1400" smtClean="0">
                <a:solidFill>
                  <a:schemeClr val="bg1"/>
                </a:solidFill>
              </a:rPr>
              <a:pPr/>
              <a:t>49</a:t>
            </a:fld>
            <a:endParaRPr lang="en-US" altLang="en-US" sz="1400" smtClean="0">
              <a:solidFill>
                <a:schemeClr val="bg1"/>
              </a:solidFill>
            </a:endParaRPr>
          </a:p>
        </p:txBody>
      </p:sp>
      <p:sp>
        <p:nvSpPr>
          <p:cNvPr id="51203" name="Rectangle 2"/>
          <p:cNvSpPr>
            <a:spLocks noGrp="1" noChangeArrowheads="1"/>
          </p:cNvSpPr>
          <p:nvPr>
            <p:ph type="title"/>
          </p:nvPr>
        </p:nvSpPr>
        <p:spPr>
          <a:xfrm>
            <a:off x="688975" y="228600"/>
            <a:ext cx="7772400" cy="838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Add-on Materials</a:t>
            </a:r>
          </a:p>
        </p:txBody>
      </p:sp>
      <p:sp>
        <p:nvSpPr>
          <p:cNvPr id="51204" name="Rectangle 3"/>
          <p:cNvSpPr>
            <a:spLocks noGrp="1" noChangeArrowheads="1"/>
          </p:cNvSpPr>
          <p:nvPr>
            <p:ph type="body" idx="1"/>
          </p:nvPr>
        </p:nvSpPr>
        <p:spPr>
          <a:xfrm>
            <a:off x="304800" y="1600200"/>
            <a:ext cx="8610600" cy="4724400"/>
          </a:xfrm>
        </p:spPr>
        <p:txBody>
          <a:bodyPr/>
          <a:lstStyle/>
          <a:p>
            <a:r>
              <a:rPr lang="en-US" altLang="en-US" smtClean="0"/>
              <a:t>At the laboratory, all samples with an outer layer having &gt;1% asbestos will be noted. When this applies, the following must be considered:  </a:t>
            </a:r>
          </a:p>
          <a:p>
            <a:pPr lvl="1"/>
            <a:r>
              <a:rPr lang="en-US" altLang="en-US" smtClean="0"/>
              <a:t>If only joint sampling areas are &gt;1% asbestos, then the material is joint compound and analytical results of the layers are composited.</a:t>
            </a:r>
          </a:p>
          <a:p>
            <a:pPr lvl="2"/>
            <a:r>
              <a:rPr lang="en-US" altLang="en-US" smtClean="0"/>
              <a:t>If the composite result is &lt;1%, no management is necessary. If the composite result is &gt;1%, the material is RACM as defined by the NESHAP and management is necessary.</a:t>
            </a:r>
          </a:p>
        </p:txBody>
      </p:sp>
      <p:sp>
        <p:nvSpPr>
          <p:cNvPr id="5120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4CAD32A0-0654-4108-B9D5-BADA695A0B91}" type="slidenum">
              <a:rPr lang="en-US" altLang="en-US" sz="1400">
                <a:solidFill>
                  <a:schemeClr val="bg1"/>
                </a:solidFill>
              </a:rPr>
              <a:pPr algn="r"/>
              <a:t>49</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D3F36A5-12BA-43DB-978F-B0C8685D6396}" type="slidenum">
              <a:rPr lang="en-US" altLang="en-US" sz="1400" smtClean="0">
                <a:solidFill>
                  <a:schemeClr val="bg1"/>
                </a:solidFill>
              </a:rPr>
              <a:pPr/>
              <a:t>5</a:t>
            </a:fld>
            <a:endParaRPr lang="en-US" altLang="en-US" sz="1400" smtClean="0">
              <a:solidFill>
                <a:schemeClr val="bg1"/>
              </a:solidFill>
            </a:endParaRPr>
          </a:p>
        </p:txBody>
      </p:sp>
      <p:sp>
        <p:nvSpPr>
          <p:cNvPr id="6147" name="Rectangle 2"/>
          <p:cNvSpPr>
            <a:spLocks noGrp="1" noChangeArrowheads="1"/>
          </p:cNvSpPr>
          <p:nvPr>
            <p:ph type="title"/>
          </p:nvPr>
        </p:nvSpPr>
        <p:spPr>
          <a:xfrm>
            <a:off x="685800" y="0"/>
            <a:ext cx="7772400" cy="990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Recommendations</a:t>
            </a:r>
            <a:endParaRPr lang="en-US" altLang="en-US" sz="2400" smtClean="0"/>
          </a:p>
        </p:txBody>
      </p:sp>
      <p:sp>
        <p:nvSpPr>
          <p:cNvPr id="6148" name="Rectangle 3"/>
          <p:cNvSpPr>
            <a:spLocks noGrp="1" noChangeArrowheads="1"/>
          </p:cNvSpPr>
          <p:nvPr>
            <p:ph type="body" idx="1"/>
          </p:nvPr>
        </p:nvSpPr>
        <p:spPr>
          <a:xfrm>
            <a:off x="152400" y="1447800"/>
            <a:ext cx="8763000" cy="5257800"/>
          </a:xfrm>
        </p:spPr>
        <p:txBody>
          <a:bodyPr/>
          <a:lstStyle/>
          <a:p>
            <a:r>
              <a:rPr lang="en-US" altLang="en-US" sz="3600" smtClean="0"/>
              <a:t>Collect samples whenever feasible</a:t>
            </a:r>
          </a:p>
          <a:p>
            <a:pPr lvl="1"/>
            <a:r>
              <a:rPr lang="en-US" altLang="en-US" smtClean="0"/>
              <a:t>Especially where violations are suspected and enforcement action is anticipated.</a:t>
            </a:r>
          </a:p>
          <a:p>
            <a:r>
              <a:rPr lang="en-US" altLang="en-US" smtClean="0"/>
              <a:t>Follow written standard operating procedures</a:t>
            </a:r>
          </a:p>
          <a:p>
            <a:r>
              <a:rPr lang="en-US" altLang="en-US" smtClean="0"/>
              <a:t>Only use accredited laboratories for bulk sample analysis.</a:t>
            </a:r>
          </a:p>
          <a:p>
            <a:pPr lvl="1"/>
            <a:r>
              <a:rPr lang="en-US" altLang="en-US" smtClean="0"/>
              <a:t>Ask the laboratory to archive the samples for you.</a:t>
            </a:r>
          </a:p>
        </p:txBody>
      </p:sp>
      <p:sp>
        <p:nvSpPr>
          <p:cNvPr id="6149"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8C260FF7-F9D8-4009-9DF3-352FD34CCB6A}" type="slidenum">
              <a:rPr lang="en-US" altLang="en-US" sz="1400">
                <a:solidFill>
                  <a:schemeClr val="bg1"/>
                </a:solidFill>
              </a:rPr>
              <a:pPr algn="r"/>
              <a:t>5</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C737B66-A7BB-4F79-86F7-03F79C1B66F3}" type="slidenum">
              <a:rPr lang="en-US" altLang="en-US" sz="1400" smtClean="0">
                <a:solidFill>
                  <a:schemeClr val="bg1"/>
                </a:solidFill>
              </a:rPr>
              <a:pPr/>
              <a:t>50</a:t>
            </a:fld>
            <a:endParaRPr lang="en-US" altLang="en-US" sz="1400" smtClean="0">
              <a:solidFill>
                <a:schemeClr val="bg1"/>
              </a:solidFill>
            </a:endParaRPr>
          </a:p>
        </p:txBody>
      </p:sp>
      <p:sp>
        <p:nvSpPr>
          <p:cNvPr id="52227" name="Rectangle 2"/>
          <p:cNvSpPr>
            <a:spLocks noGrp="1" noChangeArrowheads="1"/>
          </p:cNvSpPr>
          <p:nvPr>
            <p:ph type="title"/>
          </p:nvPr>
        </p:nvSpPr>
        <p:spPr>
          <a:xfrm>
            <a:off x="688975" y="228600"/>
            <a:ext cx="7772400" cy="838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Add-on Materials</a:t>
            </a:r>
          </a:p>
        </p:txBody>
      </p:sp>
      <p:sp>
        <p:nvSpPr>
          <p:cNvPr id="52228" name="Rectangle 3"/>
          <p:cNvSpPr>
            <a:spLocks noGrp="1" noChangeArrowheads="1"/>
          </p:cNvSpPr>
          <p:nvPr>
            <p:ph type="body" idx="1"/>
          </p:nvPr>
        </p:nvSpPr>
        <p:spPr>
          <a:xfrm>
            <a:off x="304800" y="1752600"/>
            <a:ext cx="8610600" cy="4724400"/>
          </a:xfrm>
        </p:spPr>
        <p:txBody>
          <a:bodyPr/>
          <a:lstStyle/>
          <a:p>
            <a:r>
              <a:rPr lang="en-US" altLang="en-US" sz="2800" smtClean="0"/>
              <a:t>If samples from both joint compound and non-joint areas show layers with &gt;1% asbestos, the material is considered a skim coat or add-on material.</a:t>
            </a:r>
          </a:p>
          <a:p>
            <a:endParaRPr lang="en-US" altLang="en-US" sz="2800" smtClean="0"/>
          </a:p>
          <a:p>
            <a:r>
              <a:rPr lang="en-US" altLang="en-US" sz="2800" smtClean="0"/>
              <a:t>In this case the results must not be composited and must be reported for each layer.</a:t>
            </a:r>
          </a:p>
          <a:p>
            <a:endParaRPr lang="en-US" altLang="en-US" sz="2800" smtClean="0"/>
          </a:p>
          <a:p>
            <a:r>
              <a:rPr lang="en-US" altLang="en-US" sz="2800" smtClean="0"/>
              <a:t>Material so located must be treated as separate RACM layers according to the NESHAP. </a:t>
            </a:r>
            <a:endParaRPr lang="en-US" altLang="en-US" sz="2400" smtClean="0"/>
          </a:p>
        </p:txBody>
      </p:sp>
      <p:sp>
        <p:nvSpPr>
          <p:cNvPr id="52229"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5B42EABE-D95E-467B-87F0-28821778B4C4}" type="slidenum">
              <a:rPr lang="en-US" altLang="en-US" sz="1400">
                <a:solidFill>
                  <a:schemeClr val="bg1"/>
                </a:solidFill>
              </a:rPr>
              <a:pPr algn="r"/>
              <a:t>50</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97EB535-81D1-40DD-8BEF-F70B598CAD0A}" type="slidenum">
              <a:rPr lang="en-US" altLang="en-US" sz="1400" smtClean="0">
                <a:solidFill>
                  <a:schemeClr val="bg1"/>
                </a:solidFill>
              </a:rPr>
              <a:pPr/>
              <a:t>51</a:t>
            </a:fld>
            <a:endParaRPr lang="en-US" altLang="en-US" sz="1400" smtClean="0">
              <a:solidFill>
                <a:schemeClr val="bg1"/>
              </a:solidFill>
            </a:endParaRPr>
          </a:p>
        </p:txBody>
      </p:sp>
      <p:sp>
        <p:nvSpPr>
          <p:cNvPr id="53251" name="Rectangle 2"/>
          <p:cNvSpPr>
            <a:spLocks noGrp="1" noChangeArrowheads="1"/>
          </p:cNvSpPr>
          <p:nvPr>
            <p:ph type="title"/>
          </p:nvPr>
        </p:nvSpPr>
        <p:spPr>
          <a:xfrm>
            <a:off x="688975" y="228600"/>
            <a:ext cx="7772400" cy="838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Add-on Materials</a:t>
            </a:r>
          </a:p>
        </p:txBody>
      </p:sp>
      <p:sp>
        <p:nvSpPr>
          <p:cNvPr id="53252" name="Rectangle 3"/>
          <p:cNvSpPr>
            <a:spLocks noGrp="1" noChangeArrowheads="1"/>
          </p:cNvSpPr>
          <p:nvPr>
            <p:ph type="body" idx="1"/>
          </p:nvPr>
        </p:nvSpPr>
        <p:spPr>
          <a:xfrm>
            <a:off x="304800" y="1295400"/>
            <a:ext cx="8610600" cy="5181600"/>
          </a:xfrm>
        </p:spPr>
        <p:txBody>
          <a:bodyPr/>
          <a:lstStyle/>
          <a:p>
            <a:r>
              <a:rPr lang="en-US" altLang="en-US" sz="2800" smtClean="0"/>
              <a:t>EPA recommended the use of an improved analytical method for the analysis of bulk samples (59 FR 38970).</a:t>
            </a:r>
          </a:p>
          <a:p>
            <a:endParaRPr lang="en-US" altLang="en-US" sz="2800" smtClean="0"/>
          </a:p>
          <a:p>
            <a:r>
              <a:rPr lang="en-US" altLang="en-US" sz="2800" smtClean="0"/>
              <a:t>Directs laboratories to analyze individual layers or strata of a multi-layered sample and to report a single result for each layer.</a:t>
            </a:r>
          </a:p>
          <a:p>
            <a:endParaRPr lang="en-US" altLang="en-US" sz="2800" smtClean="0"/>
          </a:p>
          <a:p>
            <a:r>
              <a:rPr lang="en-US" altLang="en-US" sz="2800" smtClean="0"/>
              <a:t>The 1982 interim method had allowed analytical results for the discrete layers to be combined and reported as one result.</a:t>
            </a:r>
          </a:p>
        </p:txBody>
      </p:sp>
      <p:sp>
        <p:nvSpPr>
          <p:cNvPr id="53253"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4DC37B3A-E0AE-4ABB-B760-5623A7590164}" type="slidenum">
              <a:rPr lang="en-US" altLang="en-US" sz="1400">
                <a:solidFill>
                  <a:schemeClr val="bg1"/>
                </a:solidFill>
              </a:rPr>
              <a:pPr algn="r"/>
              <a:t>51</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65281CB-7C2C-4490-BD30-BCDF04041D0E}" type="slidenum">
              <a:rPr lang="en-US" altLang="en-US" sz="1400" smtClean="0">
                <a:solidFill>
                  <a:schemeClr val="bg1"/>
                </a:solidFill>
              </a:rPr>
              <a:pPr/>
              <a:t>52</a:t>
            </a:fld>
            <a:endParaRPr lang="en-US" altLang="en-US" sz="1400" smtClean="0">
              <a:solidFill>
                <a:schemeClr val="bg1"/>
              </a:solidFill>
            </a:endParaRPr>
          </a:p>
        </p:txBody>
      </p:sp>
      <p:sp>
        <p:nvSpPr>
          <p:cNvPr id="54275" name="Rectangle 2"/>
          <p:cNvSpPr>
            <a:spLocks noGrp="1" noChangeArrowheads="1"/>
          </p:cNvSpPr>
          <p:nvPr>
            <p:ph type="title"/>
          </p:nvPr>
        </p:nvSpPr>
        <p:spPr>
          <a:xfrm>
            <a:off x="688975" y="0"/>
            <a:ext cx="7772400" cy="838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Add-on Materials</a:t>
            </a:r>
          </a:p>
        </p:txBody>
      </p:sp>
      <p:sp>
        <p:nvSpPr>
          <p:cNvPr id="54276" name="Rectangle 3"/>
          <p:cNvSpPr>
            <a:spLocks noGrp="1" noChangeArrowheads="1"/>
          </p:cNvSpPr>
          <p:nvPr>
            <p:ph type="body" idx="1"/>
          </p:nvPr>
        </p:nvSpPr>
        <p:spPr>
          <a:xfrm>
            <a:off x="304800" y="1143000"/>
            <a:ext cx="8610600" cy="5181600"/>
          </a:xfrm>
        </p:spPr>
        <p:txBody>
          <a:bodyPr/>
          <a:lstStyle/>
          <a:p>
            <a:r>
              <a:rPr lang="en-US" altLang="en-US" sz="2800" smtClean="0"/>
              <a:t>As a result, multi-layered systems that may have contained asbestos in a single layer may have been reported by laboratories as non-asbestos-containing. </a:t>
            </a:r>
          </a:p>
          <a:p>
            <a:endParaRPr lang="en-US" altLang="en-US" sz="2800" smtClean="0"/>
          </a:p>
          <a:p>
            <a:r>
              <a:rPr lang="en-US" altLang="en-US" sz="2800" smtClean="0"/>
              <a:t>NESHAP inspectors, therefore, cannot rely on previous analysis of multi-layered materials to determine applicability of the NESHAP unless results of each layer's analysis are available.</a:t>
            </a:r>
          </a:p>
          <a:p>
            <a:endParaRPr lang="en-US" altLang="en-US" sz="2800" smtClean="0"/>
          </a:p>
          <a:p>
            <a:r>
              <a:rPr lang="en-US" altLang="en-US" sz="2800" smtClean="0"/>
              <a:t>OSHA DOES NOT allow compositing of analytical results.</a:t>
            </a:r>
          </a:p>
        </p:txBody>
      </p:sp>
      <p:sp>
        <p:nvSpPr>
          <p:cNvPr id="54277"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A942AD00-2386-43A3-BA78-4540DF8C1802}" type="slidenum">
              <a:rPr lang="en-US" altLang="en-US" sz="1400">
                <a:solidFill>
                  <a:schemeClr val="bg1"/>
                </a:solidFill>
              </a:rPr>
              <a:pPr algn="r"/>
              <a:t>52</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FF0730D-7B19-4F2C-A949-5BFCDBC40104}" type="slidenum">
              <a:rPr lang="en-US" altLang="en-US" sz="1400" smtClean="0">
                <a:solidFill>
                  <a:schemeClr val="bg1"/>
                </a:solidFill>
              </a:rPr>
              <a:pPr/>
              <a:t>53</a:t>
            </a:fld>
            <a:endParaRPr lang="en-US" altLang="en-US" sz="1400" smtClean="0">
              <a:solidFill>
                <a:schemeClr val="bg1"/>
              </a:solidFill>
            </a:endParaRPr>
          </a:p>
        </p:txBody>
      </p:sp>
      <p:sp>
        <p:nvSpPr>
          <p:cNvPr id="55299" name="Rectangle 2"/>
          <p:cNvSpPr>
            <a:spLocks noGrp="1" noChangeArrowheads="1"/>
          </p:cNvSpPr>
          <p:nvPr>
            <p:ph type="title"/>
          </p:nvPr>
        </p:nvSpPr>
        <p:spPr>
          <a:xfrm>
            <a:off x="685800" y="152400"/>
            <a:ext cx="7772400" cy="838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Other Sampling Issues</a:t>
            </a:r>
          </a:p>
        </p:txBody>
      </p:sp>
      <p:sp>
        <p:nvSpPr>
          <p:cNvPr id="55300" name="Rectangle 3"/>
          <p:cNvSpPr>
            <a:spLocks noGrp="1" noChangeArrowheads="1"/>
          </p:cNvSpPr>
          <p:nvPr>
            <p:ph type="body" idx="1"/>
          </p:nvPr>
        </p:nvSpPr>
        <p:spPr>
          <a:xfrm>
            <a:off x="304800" y="1219200"/>
            <a:ext cx="8610600" cy="5257800"/>
          </a:xfrm>
        </p:spPr>
        <p:txBody>
          <a:bodyPr/>
          <a:lstStyle/>
          <a:p>
            <a:pPr>
              <a:lnSpc>
                <a:spcPct val="90000"/>
              </a:lnSpc>
            </a:pPr>
            <a:r>
              <a:rPr lang="en-US" altLang="en-US" sz="2800" smtClean="0"/>
              <a:t>Under sampling of materials – can 2 drywall joint compound samples represent an entire building? </a:t>
            </a:r>
          </a:p>
          <a:p>
            <a:pPr>
              <a:lnSpc>
                <a:spcPct val="90000"/>
              </a:lnSpc>
            </a:pPr>
            <a:r>
              <a:rPr lang="en-US" altLang="en-US" sz="2800" smtClean="0"/>
              <a:t>Material quantity estimates</a:t>
            </a:r>
          </a:p>
          <a:p>
            <a:pPr lvl="1">
              <a:lnSpc>
                <a:spcPct val="90000"/>
              </a:lnSpc>
            </a:pPr>
            <a:r>
              <a:rPr lang="en-US" altLang="en-US" sz="2400" smtClean="0"/>
              <a:t>A contractor will often use the quantities estimated by the asbestos inspector on NESHAP notifications.</a:t>
            </a:r>
          </a:p>
          <a:p>
            <a:pPr lvl="1">
              <a:lnSpc>
                <a:spcPct val="90000"/>
              </a:lnSpc>
            </a:pPr>
            <a:r>
              <a:rPr lang="en-US" altLang="en-US" sz="2400" smtClean="0"/>
              <a:t>These can be poorly estimated – for example, the quantity of asbestos containing wallboard (SF), window glazing compound (typically LF) or TSI (LF).</a:t>
            </a:r>
          </a:p>
          <a:p>
            <a:pPr lvl="1">
              <a:lnSpc>
                <a:spcPct val="90000"/>
              </a:lnSpc>
            </a:pPr>
            <a:r>
              <a:rPr lang="en-US" altLang="en-US" sz="2400" smtClean="0"/>
              <a:t>When determining compliance during onsite visits the NESHAP inspector may find that quantities on-site differ from those listed on notifications.</a:t>
            </a:r>
          </a:p>
          <a:p>
            <a:pPr lvl="1">
              <a:lnSpc>
                <a:spcPct val="90000"/>
              </a:lnSpc>
            </a:pPr>
            <a:r>
              <a:rPr lang="en-US" altLang="en-US" sz="2400" smtClean="0"/>
              <a:t>The owner or operator making the notification should verify material quantities.</a:t>
            </a:r>
          </a:p>
        </p:txBody>
      </p:sp>
      <p:sp>
        <p:nvSpPr>
          <p:cNvPr id="55301"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C84FF615-00C0-4655-B5AF-F8DD150D9B5D}" type="slidenum">
              <a:rPr lang="en-US" altLang="en-US" sz="1400">
                <a:solidFill>
                  <a:schemeClr val="bg1"/>
                </a:solidFill>
              </a:rPr>
              <a:pPr algn="r"/>
              <a:t>53</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F165472-D688-453C-9CDD-FBB67A3B9E5D}" type="slidenum">
              <a:rPr lang="en-US" altLang="en-US" sz="1400" smtClean="0">
                <a:solidFill>
                  <a:schemeClr val="bg1"/>
                </a:solidFill>
              </a:rPr>
              <a:pPr/>
              <a:t>54</a:t>
            </a:fld>
            <a:endParaRPr lang="en-US" altLang="en-US" sz="1400" smtClean="0">
              <a:solidFill>
                <a:schemeClr val="bg1"/>
              </a:solidFill>
            </a:endParaRPr>
          </a:p>
        </p:txBody>
      </p:sp>
      <p:sp>
        <p:nvSpPr>
          <p:cNvPr id="56323" name="Rectangle 2"/>
          <p:cNvSpPr>
            <a:spLocks noGrp="1" noChangeArrowheads="1"/>
          </p:cNvSpPr>
          <p:nvPr>
            <p:ph type="title"/>
          </p:nvPr>
        </p:nvSpPr>
        <p:spPr>
          <a:xfrm>
            <a:off x="685800" y="0"/>
            <a:ext cx="7772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3600" smtClean="0"/>
              <a:t>Demolition/Renovation </a:t>
            </a:r>
            <a:br>
              <a:rPr lang="en-US" altLang="en-US" sz="3600" smtClean="0"/>
            </a:br>
            <a:r>
              <a:rPr lang="en-US" altLang="en-US" sz="3600" smtClean="0"/>
              <a:t>Sampling Considerations</a:t>
            </a:r>
          </a:p>
        </p:txBody>
      </p:sp>
      <p:sp>
        <p:nvSpPr>
          <p:cNvPr id="56324" name="Rectangle 3"/>
          <p:cNvSpPr>
            <a:spLocks noGrp="1" noChangeArrowheads="1"/>
          </p:cNvSpPr>
          <p:nvPr>
            <p:ph type="body" idx="1"/>
          </p:nvPr>
        </p:nvSpPr>
        <p:spPr>
          <a:xfrm>
            <a:off x="228600" y="1905000"/>
            <a:ext cx="8686800" cy="4800600"/>
          </a:xfrm>
        </p:spPr>
        <p:txBody>
          <a:bodyPr/>
          <a:lstStyle/>
          <a:p>
            <a:pPr>
              <a:lnSpc>
                <a:spcPct val="80000"/>
              </a:lnSpc>
            </a:pPr>
            <a:r>
              <a:rPr lang="en-US" altLang="en-US" smtClean="0"/>
              <a:t>The materials may be disturbed and mixed</a:t>
            </a:r>
          </a:p>
          <a:p>
            <a:pPr>
              <a:lnSpc>
                <a:spcPct val="80000"/>
              </a:lnSpc>
            </a:pPr>
            <a:endParaRPr lang="en-US" altLang="en-US" smtClean="0"/>
          </a:p>
          <a:p>
            <a:pPr>
              <a:lnSpc>
                <a:spcPct val="80000"/>
              </a:lnSpc>
            </a:pPr>
            <a:r>
              <a:rPr lang="en-US" altLang="en-US" smtClean="0"/>
              <a:t>Sample a variety of materials that may have constituted the original homogeneous areas.</a:t>
            </a:r>
          </a:p>
          <a:p>
            <a:pPr>
              <a:lnSpc>
                <a:spcPct val="80000"/>
              </a:lnSpc>
            </a:pPr>
            <a:endParaRPr lang="en-US" altLang="en-US" smtClean="0"/>
          </a:p>
          <a:p>
            <a:pPr>
              <a:lnSpc>
                <a:spcPct val="80000"/>
              </a:lnSpc>
            </a:pPr>
            <a:r>
              <a:rPr lang="en-US" altLang="en-US" smtClean="0"/>
              <a:t>Try to relate samples of debris to existing undisturbed materials, if possible.</a:t>
            </a:r>
          </a:p>
        </p:txBody>
      </p:sp>
      <p:sp>
        <p:nvSpPr>
          <p:cNvPr id="5632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93DFB2CC-A3DE-4063-A34E-746356890C6C}" type="slidenum">
              <a:rPr lang="en-US" altLang="en-US" sz="1400">
                <a:solidFill>
                  <a:schemeClr val="bg1"/>
                </a:solidFill>
              </a:rPr>
              <a:pPr algn="r"/>
              <a:t>54</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F49F354-AE2E-4F86-8B4D-CF1E1349BBE5}" type="slidenum">
              <a:rPr lang="en-US" altLang="en-US" sz="1400" smtClean="0">
                <a:solidFill>
                  <a:schemeClr val="bg1"/>
                </a:solidFill>
              </a:rPr>
              <a:pPr/>
              <a:t>55</a:t>
            </a:fld>
            <a:endParaRPr lang="en-US" altLang="en-US" sz="1400" smtClean="0">
              <a:solidFill>
                <a:schemeClr val="bg1"/>
              </a:solidFill>
            </a:endParaRPr>
          </a:p>
        </p:txBody>
      </p:sp>
      <p:sp>
        <p:nvSpPr>
          <p:cNvPr id="57347" name="Rectangle 2"/>
          <p:cNvSpPr>
            <a:spLocks noGrp="1" noChangeArrowheads="1"/>
          </p:cNvSpPr>
          <p:nvPr>
            <p:ph type="title"/>
          </p:nvPr>
        </p:nvSpPr>
        <p:spPr>
          <a:xfrm>
            <a:off x="685800" y="76200"/>
            <a:ext cx="7772400" cy="1219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Not all site sampling is simple!</a:t>
            </a:r>
          </a:p>
        </p:txBody>
      </p:sp>
      <p:pic>
        <p:nvPicPr>
          <p:cNvPr id="573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95400"/>
            <a:ext cx="5003800"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5734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048000"/>
            <a:ext cx="5257800"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7350" name="Line 6"/>
          <p:cNvSpPr>
            <a:spLocks noChangeShapeType="1"/>
          </p:cNvSpPr>
          <p:nvPr/>
        </p:nvSpPr>
        <p:spPr bwMode="auto">
          <a:xfrm flipH="1" flipV="1">
            <a:off x="3200400" y="2209800"/>
            <a:ext cx="3581400" cy="3733800"/>
          </a:xfrm>
          <a:prstGeom prst="line">
            <a:avLst/>
          </a:prstGeom>
          <a:noFill/>
          <a:ln w="762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57351" name="Text Box 9"/>
          <p:cNvSpPr txBox="1">
            <a:spLocks noChangeArrowheads="1"/>
          </p:cNvSpPr>
          <p:nvPr/>
        </p:nvSpPr>
        <p:spPr bwMode="auto">
          <a:xfrm>
            <a:off x="5410200" y="6172200"/>
            <a:ext cx="2895600" cy="469900"/>
          </a:xfrm>
          <a:prstGeom prst="rect">
            <a:avLst/>
          </a:prstGeom>
          <a:solidFill>
            <a:schemeClr val="bg1"/>
          </a:solidFill>
          <a:ln w="12700">
            <a:solidFill>
              <a:schemeClr val="tx1"/>
            </a:solidFill>
            <a:miter lim="800000"/>
            <a:headEnd type="none" w="sm" len="sm"/>
            <a:tailEnd type="none" w="sm" len="sm"/>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a:latin typeface="Arial" charset="0"/>
              </a:rPr>
              <a:t>Where’s the ACM?</a:t>
            </a:r>
          </a:p>
        </p:txBody>
      </p:sp>
      <p:sp>
        <p:nvSpPr>
          <p:cNvPr id="57352" name="Text Box 10"/>
          <p:cNvSpPr txBox="1">
            <a:spLocks noChangeArrowheads="1"/>
          </p:cNvSpPr>
          <p:nvPr/>
        </p:nvSpPr>
        <p:spPr bwMode="auto">
          <a:xfrm>
            <a:off x="5867400" y="1981200"/>
            <a:ext cx="281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200">
                <a:solidFill>
                  <a:schemeClr val="bg1"/>
                </a:solidFill>
                <a:latin typeface="Arial" charset="0"/>
              </a:rPr>
              <a:t>Photos/Peggy Forney/US EPA Denver</a:t>
            </a:r>
          </a:p>
        </p:txBody>
      </p:sp>
      <p:sp>
        <p:nvSpPr>
          <p:cNvPr id="57353" name="Text Box 11"/>
          <p:cNvSpPr txBox="1">
            <a:spLocks noChangeArrowheads="1"/>
          </p:cNvSpPr>
          <p:nvPr/>
        </p:nvSpPr>
        <p:spPr bwMode="auto">
          <a:xfrm>
            <a:off x="228600" y="5257800"/>
            <a:ext cx="3352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a:solidFill>
                  <a:schemeClr val="bg1"/>
                </a:solidFill>
                <a:latin typeface="Arial" charset="0"/>
              </a:rPr>
              <a:t> We'll look more... in the Facility Inspections chapter.</a:t>
            </a:r>
          </a:p>
        </p:txBody>
      </p:sp>
      <p:sp>
        <p:nvSpPr>
          <p:cNvPr id="57354" name="Line 7"/>
          <p:cNvSpPr>
            <a:spLocks noChangeShapeType="1"/>
          </p:cNvSpPr>
          <p:nvPr/>
        </p:nvSpPr>
        <p:spPr bwMode="auto">
          <a:xfrm flipH="1" flipV="1">
            <a:off x="4648200" y="5638800"/>
            <a:ext cx="914400" cy="533400"/>
          </a:xfrm>
          <a:prstGeom prst="line">
            <a:avLst/>
          </a:prstGeom>
          <a:noFill/>
          <a:ln w="762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57355" name="Line 5"/>
          <p:cNvSpPr>
            <a:spLocks noChangeShapeType="1"/>
          </p:cNvSpPr>
          <p:nvPr/>
        </p:nvSpPr>
        <p:spPr bwMode="auto">
          <a:xfrm flipH="1" flipV="1">
            <a:off x="2971800" y="4267200"/>
            <a:ext cx="3352800" cy="1828800"/>
          </a:xfrm>
          <a:prstGeom prst="line">
            <a:avLst/>
          </a:prstGeom>
          <a:noFill/>
          <a:ln w="762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EDB73C4-7885-4F78-9EF8-D015D173A1E8}" type="slidenum">
              <a:rPr lang="en-US" altLang="en-US" sz="1400" smtClean="0">
                <a:solidFill>
                  <a:schemeClr val="bg1"/>
                </a:solidFill>
              </a:rPr>
              <a:pPr/>
              <a:t>56</a:t>
            </a:fld>
            <a:endParaRPr lang="en-US" altLang="en-US" sz="1400" smtClean="0">
              <a:solidFill>
                <a:schemeClr val="bg1"/>
              </a:solidFill>
            </a:endParaRPr>
          </a:p>
        </p:txBody>
      </p:sp>
      <p:sp>
        <p:nvSpPr>
          <p:cNvPr id="58371" name="Rectangle 2"/>
          <p:cNvSpPr>
            <a:spLocks noGrp="1" noChangeArrowheads="1"/>
          </p:cNvSpPr>
          <p:nvPr>
            <p:ph type="title"/>
          </p:nvPr>
        </p:nvSpPr>
        <p:spPr>
          <a:xfrm>
            <a:off x="685800" y="0"/>
            <a:ext cx="7772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3600" smtClean="0"/>
              <a:t>Dust Sampling Procedures</a:t>
            </a:r>
          </a:p>
        </p:txBody>
      </p:sp>
      <p:sp>
        <p:nvSpPr>
          <p:cNvPr id="58372" name="Rectangle 3"/>
          <p:cNvSpPr>
            <a:spLocks noGrp="1" noChangeArrowheads="1"/>
          </p:cNvSpPr>
          <p:nvPr>
            <p:ph type="body" idx="1"/>
          </p:nvPr>
        </p:nvSpPr>
        <p:spPr>
          <a:xfrm>
            <a:off x="228600" y="1219200"/>
            <a:ext cx="8686800" cy="5410200"/>
          </a:xfrm>
        </p:spPr>
        <p:txBody>
          <a:bodyPr/>
          <a:lstStyle/>
          <a:p>
            <a:pPr>
              <a:lnSpc>
                <a:spcPct val="80000"/>
              </a:lnSpc>
            </a:pPr>
            <a:r>
              <a:rPr lang="en-US" altLang="en-US" smtClean="0"/>
              <a:t>In some situations, such as a post-removal inspection or an improperly-run abatement site, inspectors may encounter settled dust and need to determine whether it contains asbestos. </a:t>
            </a:r>
          </a:p>
          <a:p>
            <a:pPr>
              <a:lnSpc>
                <a:spcPct val="80000"/>
              </a:lnSpc>
            </a:pPr>
            <a:endParaRPr lang="en-US" altLang="en-US" smtClean="0"/>
          </a:p>
          <a:p>
            <a:pPr>
              <a:lnSpc>
                <a:spcPct val="80000"/>
              </a:lnSpc>
            </a:pPr>
            <a:r>
              <a:rPr lang="en-US" altLang="en-US" smtClean="0"/>
              <a:t>EPA has no official policy regarding dust sampling and analysis.</a:t>
            </a:r>
          </a:p>
          <a:p>
            <a:pPr>
              <a:lnSpc>
                <a:spcPct val="80000"/>
              </a:lnSpc>
            </a:pPr>
            <a:endParaRPr lang="en-US" altLang="en-US" smtClean="0"/>
          </a:p>
          <a:p>
            <a:pPr>
              <a:lnSpc>
                <a:spcPct val="80000"/>
              </a:lnSpc>
            </a:pPr>
            <a:r>
              <a:rPr lang="en-US" altLang="en-US" smtClean="0"/>
              <a:t>The American Society for Testing and Materials (ASTM) Committee D22 has developed two dust sampling collection and analytical methods.</a:t>
            </a:r>
          </a:p>
          <a:p>
            <a:pPr>
              <a:lnSpc>
                <a:spcPct val="80000"/>
              </a:lnSpc>
            </a:pPr>
            <a:endParaRPr lang="en-US" altLang="en-US" smtClean="0"/>
          </a:p>
        </p:txBody>
      </p:sp>
      <p:sp>
        <p:nvSpPr>
          <p:cNvPr id="58373"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BB58D714-D60F-4CB8-8CF4-72444C200A01}" type="slidenum">
              <a:rPr lang="en-US" altLang="en-US" sz="1400">
                <a:solidFill>
                  <a:schemeClr val="bg1"/>
                </a:solidFill>
              </a:rPr>
              <a:pPr algn="r"/>
              <a:t>56</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917386E-2355-4145-9B19-069288D1A540}" type="slidenum">
              <a:rPr lang="en-US" altLang="en-US" sz="1400" smtClean="0">
                <a:solidFill>
                  <a:schemeClr val="bg1"/>
                </a:solidFill>
              </a:rPr>
              <a:pPr/>
              <a:t>57</a:t>
            </a:fld>
            <a:endParaRPr lang="en-US" altLang="en-US" sz="1400" smtClean="0">
              <a:solidFill>
                <a:schemeClr val="bg1"/>
              </a:solidFill>
            </a:endParaRPr>
          </a:p>
        </p:txBody>
      </p:sp>
      <p:sp>
        <p:nvSpPr>
          <p:cNvPr id="59395" name="Rectangle 2"/>
          <p:cNvSpPr>
            <a:spLocks noGrp="1" noChangeArrowheads="1"/>
          </p:cNvSpPr>
          <p:nvPr>
            <p:ph type="title"/>
          </p:nvPr>
        </p:nvSpPr>
        <p:spPr>
          <a:xfrm>
            <a:off x="685800" y="0"/>
            <a:ext cx="7772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3600" smtClean="0"/>
              <a:t>Microvacuum Samples</a:t>
            </a:r>
          </a:p>
        </p:txBody>
      </p:sp>
      <p:sp>
        <p:nvSpPr>
          <p:cNvPr id="59396" name="Rectangle 3"/>
          <p:cNvSpPr>
            <a:spLocks noGrp="1" noChangeArrowheads="1"/>
          </p:cNvSpPr>
          <p:nvPr>
            <p:ph type="body" idx="1"/>
          </p:nvPr>
        </p:nvSpPr>
        <p:spPr>
          <a:xfrm>
            <a:off x="228600" y="1371600"/>
            <a:ext cx="8686800" cy="5334000"/>
          </a:xfrm>
        </p:spPr>
        <p:txBody>
          <a:bodyPr/>
          <a:lstStyle/>
          <a:p>
            <a:r>
              <a:rPr lang="en-US" altLang="en-US" smtClean="0"/>
              <a:t>NESHAP inspectors are encouraged to follow the microvacuum techniques described in ASTM’s </a:t>
            </a:r>
            <a:r>
              <a:rPr lang="en-US" altLang="en-US" i="1" smtClean="0"/>
              <a:t>Standard Test Method for Microvacuum Sampling and Indirect Analysis of Dust by Transmission Electron Microscopy for Asbestos Structure Number Surface Loading</a:t>
            </a:r>
            <a:r>
              <a:rPr lang="en-US" altLang="en-US" smtClean="0"/>
              <a:t> (ASTM D 5755-03).</a:t>
            </a:r>
          </a:p>
        </p:txBody>
      </p:sp>
      <p:sp>
        <p:nvSpPr>
          <p:cNvPr id="59397"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74DA8D45-4A47-4A8F-B7C4-A0D68A1C063D}" type="slidenum">
              <a:rPr lang="en-US" altLang="en-US" sz="1400">
                <a:solidFill>
                  <a:schemeClr val="bg1"/>
                </a:solidFill>
              </a:rPr>
              <a:pPr algn="r"/>
              <a:t>57</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7D6B549-B301-4243-A4A6-D44227EDBA11}" type="slidenum">
              <a:rPr lang="en-US" altLang="en-US" sz="1400" smtClean="0">
                <a:solidFill>
                  <a:schemeClr val="bg1"/>
                </a:solidFill>
              </a:rPr>
              <a:pPr/>
              <a:t>58</a:t>
            </a:fld>
            <a:endParaRPr lang="en-US" altLang="en-US" sz="1400" smtClean="0">
              <a:solidFill>
                <a:schemeClr val="bg1"/>
              </a:solidFill>
            </a:endParaRPr>
          </a:p>
        </p:txBody>
      </p:sp>
      <p:pic>
        <p:nvPicPr>
          <p:cNvPr id="60419" name="Picture 2"/>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4521200" y="1371600"/>
            <a:ext cx="4622800" cy="4724400"/>
          </a:xfrm>
          <a:noFill/>
        </p:spPr>
      </p:pic>
      <p:sp>
        <p:nvSpPr>
          <p:cNvPr id="60420" name="Text Box 3"/>
          <p:cNvSpPr txBox="1">
            <a:spLocks noChangeArrowheads="1"/>
          </p:cNvSpPr>
          <p:nvPr/>
        </p:nvSpPr>
        <p:spPr bwMode="auto">
          <a:xfrm>
            <a:off x="1600200" y="280988"/>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a:solidFill>
                  <a:schemeClr val="bg1"/>
                </a:solidFill>
                <a:latin typeface="Arial" charset="0"/>
              </a:rPr>
              <a:t>Microvacuum Dust Sampling</a:t>
            </a:r>
          </a:p>
        </p:txBody>
      </p:sp>
      <p:pic>
        <p:nvPicPr>
          <p:cNvPr id="60421" name="Picture 4" descr="Settled Asbestos Dust Sampling and Analys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371600"/>
            <a:ext cx="2235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5" descr="dustcassett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6200" y="1371600"/>
            <a:ext cx="15335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6"/>
          <p:cNvSpPr>
            <a:spLocks noChangeArrowheads="1"/>
          </p:cNvSpPr>
          <p:nvPr/>
        </p:nvSpPr>
        <p:spPr bwMode="auto">
          <a:xfrm>
            <a:off x="76200" y="5138738"/>
            <a:ext cx="4243388" cy="1630362"/>
          </a:xfrm>
          <a:prstGeom prst="rect">
            <a:avLst/>
          </a:prstGeom>
          <a:solidFill>
            <a:schemeClr val="bg1"/>
          </a:solidFill>
          <a:ln w="38100">
            <a:solidFill>
              <a:schemeClr val="tx1"/>
            </a:solidFill>
            <a:miter lim="800000"/>
            <a:headEnd type="none" w="sm" len="sm"/>
            <a:tailEnd type="none" w="sm" len="sm"/>
          </a:ln>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Tahoma" pitchFamily="34" charset="0"/>
              </a:rPr>
              <a:t>From the Millette/Hays book (p. 50)</a:t>
            </a:r>
          </a:p>
          <a:p>
            <a:pPr algn="ctr"/>
            <a:r>
              <a:rPr lang="en-US" altLang="en-US" sz="1800">
                <a:latin typeface="Tahoma" pitchFamily="34" charset="0"/>
              </a:rPr>
              <a:t>&lt;1000 structures (s)/cm</a:t>
            </a:r>
            <a:r>
              <a:rPr lang="en-US" altLang="en-US" sz="1800" baseline="30000">
                <a:latin typeface="Tahoma" pitchFamily="34" charset="0"/>
              </a:rPr>
              <a:t>2 </a:t>
            </a:r>
            <a:r>
              <a:rPr lang="en-US" altLang="en-US" sz="1800">
                <a:latin typeface="Tahoma" pitchFamily="34" charset="0"/>
              </a:rPr>
              <a:t>= background</a:t>
            </a:r>
          </a:p>
          <a:p>
            <a:pPr algn="ctr"/>
            <a:r>
              <a:rPr lang="en-US" altLang="en-US" sz="1800">
                <a:latin typeface="Tahoma" pitchFamily="34" charset="0"/>
              </a:rPr>
              <a:t>&gt;10,000 s/cm</a:t>
            </a:r>
            <a:r>
              <a:rPr lang="en-US" altLang="en-US" sz="1800" baseline="30000">
                <a:latin typeface="Tahoma" pitchFamily="34" charset="0"/>
              </a:rPr>
              <a:t>2</a:t>
            </a:r>
            <a:r>
              <a:rPr lang="en-US" altLang="en-US" sz="1800">
                <a:latin typeface="Tahoma" pitchFamily="34" charset="0"/>
              </a:rPr>
              <a:t> = above background</a:t>
            </a:r>
          </a:p>
          <a:p>
            <a:pPr algn="ctr"/>
            <a:r>
              <a:rPr lang="en-US" altLang="en-US" sz="1800">
                <a:latin typeface="Tahoma" pitchFamily="34" charset="0"/>
              </a:rPr>
              <a:t>&gt;100,000 s/cm</a:t>
            </a:r>
            <a:r>
              <a:rPr lang="en-US" altLang="en-US" sz="1800" baseline="30000">
                <a:latin typeface="Tahoma" pitchFamily="34" charset="0"/>
              </a:rPr>
              <a:t>2</a:t>
            </a:r>
            <a:r>
              <a:rPr lang="en-US" altLang="en-US" sz="1800">
                <a:latin typeface="Tahoma" pitchFamily="34" charset="0"/>
              </a:rPr>
              <a:t> = elevated</a:t>
            </a:r>
          </a:p>
          <a:p>
            <a:pPr algn="ctr"/>
            <a:endParaRPr lang="en-US" altLang="en-US" sz="1000">
              <a:latin typeface="Tahoma" pitchFamily="34" charset="0"/>
            </a:endParaRPr>
          </a:p>
          <a:p>
            <a:pPr algn="ctr"/>
            <a:r>
              <a:rPr lang="en-US" altLang="en-US" sz="1800" b="1" u="sng">
                <a:latin typeface="Tahoma" pitchFamily="34" charset="0"/>
              </a:rPr>
              <a:t>There are NO federal dust levels!</a:t>
            </a:r>
            <a:r>
              <a:rPr lang="en-US" altLang="en-US" sz="1800">
                <a:latin typeface="Tahoma" pitchFamily="34" charset="0"/>
              </a:rPr>
              <a:t> </a:t>
            </a:r>
          </a:p>
        </p:txBody>
      </p:sp>
      <p:sp>
        <p:nvSpPr>
          <p:cNvPr id="60424" name="Text Box 8"/>
          <p:cNvSpPr txBox="1">
            <a:spLocks noChangeArrowheads="1"/>
          </p:cNvSpPr>
          <p:nvPr/>
        </p:nvSpPr>
        <p:spPr bwMode="auto">
          <a:xfrm>
            <a:off x="4648200" y="1600200"/>
            <a:ext cx="4343400" cy="379413"/>
          </a:xfrm>
          <a:prstGeom prst="rect">
            <a:avLst/>
          </a:prstGeom>
          <a:solidFill>
            <a:schemeClr val="bg1"/>
          </a:solidFill>
          <a:ln w="12700">
            <a:solidFill>
              <a:schemeClr val="tx1"/>
            </a:solidFill>
            <a:miter lim="800000"/>
            <a:headEnd type="none" w="sm" len="sm"/>
            <a:tailEnd type="none" w="sm" len="sm"/>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800">
                <a:latin typeface="Arial" charset="0"/>
              </a:rPr>
              <a:t>Usually a 10 cm x 10 cm sampling area</a:t>
            </a:r>
          </a:p>
        </p:txBody>
      </p:sp>
      <p:sp>
        <p:nvSpPr>
          <p:cNvPr id="60425" name="Slide Number Placeholder 7"/>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E5DAE8BA-DA3C-44D0-AF51-507526DD9EA9}" type="slidenum">
              <a:rPr lang="en-US" altLang="en-US" sz="1400">
                <a:solidFill>
                  <a:schemeClr val="bg1"/>
                </a:solidFill>
              </a:rPr>
              <a:pPr algn="r"/>
              <a:t>58</a:t>
            </a:fld>
            <a:endParaRPr lang="en-US" altLang="en-US" sz="1400">
              <a:solidFill>
                <a:schemeClr val="bg1"/>
              </a:solidFill>
            </a:endParaRPr>
          </a:p>
        </p:txBody>
      </p:sp>
      <p:sp>
        <p:nvSpPr>
          <p:cNvPr id="60426" name="Text Box 8"/>
          <p:cNvSpPr txBox="1">
            <a:spLocks noChangeArrowheads="1"/>
          </p:cNvSpPr>
          <p:nvPr/>
        </p:nvSpPr>
        <p:spPr bwMode="auto">
          <a:xfrm>
            <a:off x="4495800" y="5943600"/>
            <a:ext cx="4495800" cy="379413"/>
          </a:xfrm>
          <a:prstGeom prst="rect">
            <a:avLst/>
          </a:prstGeom>
          <a:solidFill>
            <a:schemeClr val="bg1"/>
          </a:solidFill>
          <a:ln w="12700">
            <a:solidFill>
              <a:schemeClr val="tx1"/>
            </a:solidFill>
            <a:miter lim="800000"/>
            <a:headEnd type="none" w="sm" len="sm"/>
            <a:tailEnd type="none" w="sm" len="sm"/>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800">
                <a:latin typeface="Arial" charset="0"/>
              </a:rPr>
              <a:t>Use protective clothing, not street clothes!</a:t>
            </a:r>
          </a:p>
        </p:txBody>
      </p:sp>
      <p:sp>
        <p:nvSpPr>
          <p:cNvPr id="60427" name="Line 6"/>
          <p:cNvSpPr>
            <a:spLocks noChangeShapeType="1"/>
          </p:cNvSpPr>
          <p:nvPr/>
        </p:nvSpPr>
        <p:spPr bwMode="auto">
          <a:xfrm flipH="1" flipV="1">
            <a:off x="6324600" y="4953000"/>
            <a:ext cx="457200" cy="914400"/>
          </a:xfrm>
          <a:prstGeom prst="line">
            <a:avLst/>
          </a:prstGeom>
          <a:noFill/>
          <a:ln w="76200">
            <a:solidFill>
              <a:schemeClr val="bg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46BCEC-1F82-477C-A3AA-2F959EF76352}" type="slidenum">
              <a:rPr lang="en-US" altLang="en-US" sz="1400" smtClean="0">
                <a:solidFill>
                  <a:schemeClr val="bg1"/>
                </a:solidFill>
              </a:rPr>
              <a:pPr/>
              <a:t>59</a:t>
            </a:fld>
            <a:endParaRPr lang="en-US" altLang="en-US" sz="1400" smtClean="0">
              <a:solidFill>
                <a:schemeClr val="bg1"/>
              </a:solidFill>
            </a:endParaRPr>
          </a:p>
        </p:txBody>
      </p:sp>
      <p:sp>
        <p:nvSpPr>
          <p:cNvPr id="61443" name="Rectangle 2"/>
          <p:cNvSpPr>
            <a:spLocks noGrp="1" noChangeArrowheads="1"/>
          </p:cNvSpPr>
          <p:nvPr>
            <p:ph type="title"/>
          </p:nvPr>
        </p:nvSpPr>
        <p:spPr>
          <a:xfrm>
            <a:off x="685800" y="0"/>
            <a:ext cx="7772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3600" smtClean="0"/>
              <a:t>Wipe Samples</a:t>
            </a:r>
          </a:p>
        </p:txBody>
      </p:sp>
      <p:sp>
        <p:nvSpPr>
          <p:cNvPr id="61444" name="Rectangle 3"/>
          <p:cNvSpPr>
            <a:spLocks noGrp="1" noChangeArrowheads="1"/>
          </p:cNvSpPr>
          <p:nvPr>
            <p:ph type="body" idx="1"/>
          </p:nvPr>
        </p:nvSpPr>
        <p:spPr>
          <a:xfrm>
            <a:off x="228600" y="1371600"/>
            <a:ext cx="8686800" cy="5334000"/>
          </a:xfrm>
        </p:spPr>
        <p:txBody>
          <a:bodyPr/>
          <a:lstStyle/>
          <a:p>
            <a:r>
              <a:rPr lang="en-US" altLang="en-US" smtClean="0"/>
              <a:t>Asbestos NESHAP inspectors are encouraged to follow the wipe sampling techniques described in ASTM’s </a:t>
            </a:r>
            <a:r>
              <a:rPr lang="en-US" altLang="en-US" i="1" smtClean="0"/>
              <a:t>Standard Test Method for Wipe Sampling, Indirect Preparation, and Analysis for Asbestos Structure Number Surface Loading by Transmission Electron Microscopy</a:t>
            </a:r>
            <a:r>
              <a:rPr lang="en-US" altLang="en-US" smtClean="0"/>
              <a:t> (D 6480-05). </a:t>
            </a:r>
          </a:p>
        </p:txBody>
      </p:sp>
      <p:sp>
        <p:nvSpPr>
          <p:cNvPr id="6144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E07CC270-EC03-4D93-A045-78A4C335F5D9}" type="slidenum">
              <a:rPr lang="en-US" altLang="en-US" sz="1400">
                <a:solidFill>
                  <a:schemeClr val="bg1"/>
                </a:solidFill>
              </a:rPr>
              <a:pPr algn="r"/>
              <a:t>59</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07E27F-004C-40EA-9448-556B56C58783}" type="slidenum">
              <a:rPr lang="en-US" altLang="en-US" sz="1400" smtClean="0">
                <a:solidFill>
                  <a:schemeClr val="bg1"/>
                </a:solidFill>
              </a:rPr>
              <a:pPr/>
              <a:t>6</a:t>
            </a:fld>
            <a:endParaRPr lang="en-US" altLang="en-US" sz="1400" smtClean="0">
              <a:solidFill>
                <a:schemeClr val="bg1"/>
              </a:solidFill>
            </a:endParaRPr>
          </a:p>
        </p:txBody>
      </p:sp>
      <p:sp>
        <p:nvSpPr>
          <p:cNvPr id="7171" name="Rectangle 2"/>
          <p:cNvSpPr>
            <a:spLocks noGrp="1" noChangeArrowheads="1"/>
          </p:cNvSpPr>
          <p:nvPr>
            <p:ph type="title"/>
          </p:nvPr>
        </p:nvSpPr>
        <p:spPr>
          <a:xfrm>
            <a:off x="685800" y="0"/>
            <a:ext cx="7772400" cy="990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Recommendations</a:t>
            </a:r>
            <a:endParaRPr lang="en-US" altLang="en-US" sz="2400" smtClean="0"/>
          </a:p>
        </p:txBody>
      </p:sp>
      <p:sp>
        <p:nvSpPr>
          <p:cNvPr id="7172" name="Rectangle 3"/>
          <p:cNvSpPr>
            <a:spLocks noGrp="1" noChangeArrowheads="1"/>
          </p:cNvSpPr>
          <p:nvPr>
            <p:ph type="body" idx="1"/>
          </p:nvPr>
        </p:nvSpPr>
        <p:spPr>
          <a:xfrm>
            <a:off x="152400" y="1447800"/>
            <a:ext cx="8763000" cy="5257800"/>
          </a:xfrm>
        </p:spPr>
        <p:txBody>
          <a:bodyPr/>
          <a:lstStyle/>
          <a:p>
            <a:r>
              <a:rPr lang="en-US" altLang="en-US" sz="3600" smtClean="0"/>
              <a:t>Inspectors must be able to testify that the samples:</a:t>
            </a:r>
          </a:p>
          <a:p>
            <a:pPr lvl="1"/>
            <a:r>
              <a:rPr lang="en-US" altLang="en-US" smtClean="0"/>
              <a:t>Accurately represent conditions at the site</a:t>
            </a:r>
            <a:endParaRPr lang="en-US" altLang="en-US" sz="1600" smtClean="0"/>
          </a:p>
          <a:p>
            <a:endParaRPr lang="en-US" altLang="en-US" sz="2000" smtClean="0"/>
          </a:p>
          <a:p>
            <a:pPr lvl="1"/>
            <a:r>
              <a:rPr lang="en-US" altLang="en-US" smtClean="0"/>
              <a:t>Were maintained using proper chain of custody</a:t>
            </a:r>
            <a:endParaRPr lang="en-US" altLang="en-US" sz="1600" smtClean="0"/>
          </a:p>
          <a:p>
            <a:endParaRPr lang="en-US" altLang="en-US" sz="2000" smtClean="0"/>
          </a:p>
          <a:p>
            <a:pPr lvl="1"/>
            <a:r>
              <a:rPr lang="en-US" altLang="en-US" smtClean="0"/>
              <a:t>Were acquired and analyzed using proper methodology</a:t>
            </a:r>
          </a:p>
        </p:txBody>
      </p:sp>
      <p:sp>
        <p:nvSpPr>
          <p:cNvPr id="7173"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7249369B-59C0-487D-89D4-A4DB000DE4F0}" type="slidenum">
              <a:rPr lang="en-US" altLang="en-US" sz="1400">
                <a:solidFill>
                  <a:schemeClr val="bg1"/>
                </a:solidFill>
              </a:rPr>
              <a:pPr algn="r"/>
              <a:t>6</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F2D3E75-8A4D-43A9-AA11-13DBF999F1F4}" type="slidenum">
              <a:rPr lang="en-US" altLang="en-US" sz="1400" smtClean="0">
                <a:solidFill>
                  <a:schemeClr val="bg1"/>
                </a:solidFill>
              </a:rPr>
              <a:pPr/>
              <a:t>60</a:t>
            </a:fld>
            <a:endParaRPr lang="en-US" altLang="en-US" sz="1400" smtClean="0">
              <a:solidFill>
                <a:schemeClr val="bg1"/>
              </a:solidFill>
            </a:endParaRPr>
          </a:p>
        </p:txBody>
      </p:sp>
      <p:sp>
        <p:nvSpPr>
          <p:cNvPr id="62467" name="Rectangle 2"/>
          <p:cNvSpPr>
            <a:spLocks noGrp="1" noChangeArrowheads="1"/>
          </p:cNvSpPr>
          <p:nvPr>
            <p:ph type="title"/>
          </p:nvPr>
        </p:nvSpPr>
        <p:spPr>
          <a:xfrm>
            <a:off x="685800" y="0"/>
            <a:ext cx="7772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3600" smtClean="0"/>
              <a:t>Tape Lift Samples</a:t>
            </a:r>
          </a:p>
        </p:txBody>
      </p:sp>
      <p:sp>
        <p:nvSpPr>
          <p:cNvPr id="62468" name="Rectangle 3"/>
          <p:cNvSpPr>
            <a:spLocks noGrp="1" noChangeArrowheads="1"/>
          </p:cNvSpPr>
          <p:nvPr>
            <p:ph type="body" idx="1"/>
          </p:nvPr>
        </p:nvSpPr>
        <p:spPr>
          <a:xfrm>
            <a:off x="228600" y="1371600"/>
            <a:ext cx="8686800" cy="5334000"/>
          </a:xfrm>
        </p:spPr>
        <p:txBody>
          <a:bodyPr/>
          <a:lstStyle/>
          <a:p>
            <a:r>
              <a:rPr lang="en-US" altLang="en-US" smtClean="0"/>
              <a:t>In the tape lift method, adhesive materials such as transparent tape, self-stick office notes, or forensic tape are used to gather the dust sample.</a:t>
            </a:r>
          </a:p>
          <a:p>
            <a:endParaRPr lang="en-US" altLang="en-US" smtClean="0"/>
          </a:p>
          <a:p>
            <a:r>
              <a:rPr lang="en-US" altLang="en-US" smtClean="0"/>
              <a:t>Duct tape should never be used since recovery of the dust particles for analysis is essentially impossible.</a:t>
            </a:r>
          </a:p>
        </p:txBody>
      </p:sp>
      <p:sp>
        <p:nvSpPr>
          <p:cNvPr id="62469"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75AF45BD-1EA6-4715-894E-8956272F53EA}" type="slidenum">
              <a:rPr lang="en-US" altLang="en-US" sz="1400">
                <a:solidFill>
                  <a:schemeClr val="bg1"/>
                </a:solidFill>
              </a:rPr>
              <a:pPr algn="r"/>
              <a:t>60</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A694EF-6500-42E3-9D6A-8456E575A537}" type="slidenum">
              <a:rPr lang="en-US" altLang="en-US" sz="1400" smtClean="0">
                <a:solidFill>
                  <a:schemeClr val="bg1"/>
                </a:solidFill>
              </a:rPr>
              <a:pPr/>
              <a:t>61</a:t>
            </a:fld>
            <a:endParaRPr lang="en-US" altLang="en-US" sz="1400" smtClean="0">
              <a:solidFill>
                <a:schemeClr val="bg1"/>
              </a:solidFill>
            </a:endParaRPr>
          </a:p>
        </p:txBody>
      </p:sp>
      <p:sp>
        <p:nvSpPr>
          <p:cNvPr id="63491" name="Rectangle 2"/>
          <p:cNvSpPr>
            <a:spLocks noGrp="1" noChangeArrowheads="1"/>
          </p:cNvSpPr>
          <p:nvPr>
            <p:ph type="title"/>
          </p:nvPr>
        </p:nvSpPr>
        <p:spPr>
          <a:xfrm>
            <a:off x="685800" y="0"/>
            <a:ext cx="7772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3600" smtClean="0"/>
              <a:t>Passive Samples</a:t>
            </a:r>
          </a:p>
        </p:txBody>
      </p:sp>
      <p:sp>
        <p:nvSpPr>
          <p:cNvPr id="63492" name="Rectangle 3"/>
          <p:cNvSpPr>
            <a:spLocks noGrp="1" noChangeArrowheads="1"/>
          </p:cNvSpPr>
          <p:nvPr>
            <p:ph type="body" idx="1"/>
          </p:nvPr>
        </p:nvSpPr>
        <p:spPr>
          <a:xfrm>
            <a:off x="228600" y="1371600"/>
            <a:ext cx="8686800" cy="5334000"/>
          </a:xfrm>
        </p:spPr>
        <p:txBody>
          <a:bodyPr/>
          <a:lstStyle/>
          <a:p>
            <a:r>
              <a:rPr lang="en-US" altLang="en-US" smtClean="0"/>
              <a:t>In passive sampling, a clean collection surface such as a shallow metal lid is deployed to collect dust over a measured period of time.</a:t>
            </a:r>
          </a:p>
          <a:p>
            <a:r>
              <a:rPr lang="en-US" altLang="en-US" smtClean="0"/>
              <a:t>The dust is rinsed out of the container and then analyzed via TEM.</a:t>
            </a:r>
          </a:p>
          <a:p>
            <a:r>
              <a:rPr lang="en-US" altLang="en-US" smtClean="0"/>
              <a:t>Since the collection time is usually several weeks, asbestos NESHAP inspectors do not often use this method. </a:t>
            </a:r>
          </a:p>
        </p:txBody>
      </p:sp>
      <p:sp>
        <p:nvSpPr>
          <p:cNvPr id="63493"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8297DA53-2F14-401D-A675-7E04166BC795}" type="slidenum">
              <a:rPr lang="en-US" altLang="en-US" sz="1400">
                <a:solidFill>
                  <a:schemeClr val="bg1"/>
                </a:solidFill>
              </a:rPr>
              <a:pPr algn="r"/>
              <a:t>61</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B9DDBF3-0733-4341-AFBE-534E2013D763}" type="slidenum">
              <a:rPr lang="en-US" altLang="en-US" sz="1400" smtClean="0">
                <a:solidFill>
                  <a:schemeClr val="bg1"/>
                </a:solidFill>
              </a:rPr>
              <a:pPr/>
              <a:t>62</a:t>
            </a:fld>
            <a:endParaRPr lang="en-US" altLang="en-US" sz="1400" smtClean="0">
              <a:solidFill>
                <a:schemeClr val="bg1"/>
              </a:solidFill>
            </a:endParaRPr>
          </a:p>
        </p:txBody>
      </p:sp>
      <p:sp>
        <p:nvSpPr>
          <p:cNvPr id="64515" name="Rectangle 2"/>
          <p:cNvSpPr>
            <a:spLocks noGrp="1" noChangeArrowheads="1"/>
          </p:cNvSpPr>
          <p:nvPr>
            <p:ph type="title"/>
          </p:nvPr>
        </p:nvSpPr>
        <p:spPr>
          <a:xfrm>
            <a:off x="685800" y="0"/>
            <a:ext cx="7772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3600" smtClean="0"/>
              <a:t>Post-Sampling Activities</a:t>
            </a:r>
          </a:p>
        </p:txBody>
      </p:sp>
      <p:sp>
        <p:nvSpPr>
          <p:cNvPr id="64516" name="Rectangle 3"/>
          <p:cNvSpPr>
            <a:spLocks noGrp="1" noChangeArrowheads="1"/>
          </p:cNvSpPr>
          <p:nvPr>
            <p:ph type="body" idx="1"/>
          </p:nvPr>
        </p:nvSpPr>
        <p:spPr>
          <a:xfrm>
            <a:off x="228600" y="1371600"/>
            <a:ext cx="8686800" cy="5334000"/>
          </a:xfrm>
        </p:spPr>
        <p:txBody>
          <a:bodyPr/>
          <a:lstStyle/>
          <a:p>
            <a:r>
              <a:rPr lang="en-US" altLang="en-US" sz="3600" smtClean="0"/>
              <a:t>Complete all documentation including checklist entries and chain-of-custody (COC) form.</a:t>
            </a:r>
          </a:p>
          <a:p>
            <a:pPr lvl="1"/>
            <a:r>
              <a:rPr lang="en-US" altLang="en-US" sz="3200" smtClean="0"/>
              <a:t>A sample COC form is provided in Figure 6-1.</a:t>
            </a:r>
          </a:p>
          <a:p>
            <a:pPr lvl="1"/>
            <a:r>
              <a:rPr lang="en-US" altLang="en-US" sz="3200" smtClean="0"/>
              <a:t>If a commercial lab is used for analysis, it may supply appropriate COC forms.</a:t>
            </a:r>
          </a:p>
          <a:p>
            <a:pPr lvl="1"/>
            <a:r>
              <a:rPr lang="en-US" altLang="en-US" sz="3200" smtClean="0"/>
              <a:t>Regulatory agencies often use their own COC forms.</a:t>
            </a:r>
          </a:p>
        </p:txBody>
      </p:sp>
      <p:sp>
        <p:nvSpPr>
          <p:cNvPr id="64517"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359722CB-70E4-425E-B302-241660658D93}" type="slidenum">
              <a:rPr lang="en-US" altLang="en-US" sz="1400">
                <a:solidFill>
                  <a:schemeClr val="bg1"/>
                </a:solidFill>
              </a:rPr>
              <a:pPr algn="r"/>
              <a:t>62</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959174-3CF0-4079-B8AA-D5075AE89EB2}" type="slidenum">
              <a:rPr lang="en-US" altLang="en-US" sz="1400" smtClean="0">
                <a:solidFill>
                  <a:schemeClr val="bg1"/>
                </a:solidFill>
              </a:rPr>
              <a:pPr/>
              <a:t>63</a:t>
            </a:fld>
            <a:endParaRPr lang="en-US" altLang="en-US" sz="1400" smtClean="0">
              <a:solidFill>
                <a:schemeClr val="bg1"/>
              </a:solidFill>
            </a:endParaRPr>
          </a:p>
        </p:txBody>
      </p:sp>
      <p:sp>
        <p:nvSpPr>
          <p:cNvPr id="65539" name="Rectangle 2"/>
          <p:cNvSpPr>
            <a:spLocks noGrp="1" noChangeArrowheads="1"/>
          </p:cNvSpPr>
          <p:nvPr>
            <p:ph type="title"/>
          </p:nvPr>
        </p:nvSpPr>
        <p:spPr>
          <a:xfrm>
            <a:off x="685800" y="0"/>
            <a:ext cx="7772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3600" smtClean="0"/>
              <a:t>Post Sampling Activities</a:t>
            </a:r>
          </a:p>
        </p:txBody>
      </p:sp>
      <p:sp>
        <p:nvSpPr>
          <p:cNvPr id="65540" name="Rectangle 3"/>
          <p:cNvSpPr>
            <a:spLocks noGrp="1" noChangeArrowheads="1"/>
          </p:cNvSpPr>
          <p:nvPr>
            <p:ph type="body" idx="1"/>
          </p:nvPr>
        </p:nvSpPr>
        <p:spPr>
          <a:xfrm>
            <a:off x="228600" y="1371600"/>
            <a:ext cx="8686800" cy="5334000"/>
          </a:xfrm>
        </p:spPr>
        <p:txBody>
          <a:bodyPr/>
          <a:lstStyle/>
          <a:p>
            <a:r>
              <a:rPr lang="en-US" altLang="en-US" smtClean="0"/>
              <a:t>Secure samples before conducting another inspection.</a:t>
            </a:r>
          </a:p>
          <a:p>
            <a:endParaRPr lang="en-US" altLang="en-US" smtClean="0"/>
          </a:p>
          <a:p>
            <a:r>
              <a:rPr lang="en-US" altLang="en-US" smtClean="0"/>
              <a:t>Minimize the number of individuals who handle the samples thereafter.</a:t>
            </a:r>
          </a:p>
          <a:p>
            <a:endParaRPr lang="en-US" altLang="en-US" smtClean="0"/>
          </a:p>
          <a:p>
            <a:r>
              <a:rPr lang="en-US" altLang="en-US" smtClean="0"/>
              <a:t>Ensure that anyone who acquires custody of the samples signs the COC form.</a:t>
            </a:r>
          </a:p>
        </p:txBody>
      </p:sp>
      <p:sp>
        <p:nvSpPr>
          <p:cNvPr id="65541"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0E4ED89D-D10E-4C54-8D52-D031449ADAA4}" type="slidenum">
              <a:rPr lang="en-US" altLang="en-US" sz="1400">
                <a:solidFill>
                  <a:schemeClr val="bg1"/>
                </a:solidFill>
              </a:rPr>
              <a:pPr algn="r"/>
              <a:t>63</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735B09E-910F-431D-99A7-F62B7388A84E}" type="slidenum">
              <a:rPr lang="en-US" altLang="en-US" sz="1400" smtClean="0">
                <a:solidFill>
                  <a:schemeClr val="bg1"/>
                </a:solidFill>
              </a:rPr>
              <a:pPr/>
              <a:t>64</a:t>
            </a:fld>
            <a:endParaRPr lang="en-US" altLang="en-US" sz="1400" smtClean="0">
              <a:solidFill>
                <a:schemeClr val="bg1"/>
              </a:solidFill>
            </a:endParaRPr>
          </a:p>
        </p:txBody>
      </p:sp>
      <p:sp>
        <p:nvSpPr>
          <p:cNvPr id="66563" name="Rectangle 2"/>
          <p:cNvSpPr>
            <a:spLocks noGrp="1" noChangeArrowheads="1"/>
          </p:cNvSpPr>
          <p:nvPr>
            <p:ph type="title"/>
          </p:nvPr>
        </p:nvSpPr>
        <p:spPr>
          <a:xfrm>
            <a:off x="685800" y="0"/>
            <a:ext cx="7772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3600" smtClean="0"/>
              <a:t>Post Sampling Activities</a:t>
            </a:r>
          </a:p>
        </p:txBody>
      </p:sp>
      <p:sp>
        <p:nvSpPr>
          <p:cNvPr id="66564" name="Rectangle 3"/>
          <p:cNvSpPr>
            <a:spLocks noGrp="1" noChangeArrowheads="1"/>
          </p:cNvSpPr>
          <p:nvPr>
            <p:ph type="body" idx="1"/>
          </p:nvPr>
        </p:nvSpPr>
        <p:spPr>
          <a:xfrm>
            <a:off x="228600" y="1371600"/>
            <a:ext cx="8686800" cy="5334000"/>
          </a:xfrm>
        </p:spPr>
        <p:txBody>
          <a:bodyPr/>
          <a:lstStyle/>
          <a:p>
            <a:r>
              <a:rPr lang="en-US" altLang="en-US" smtClean="0"/>
              <a:t>Chain of custody is best maintained by personal delivery of samples to the analytical laboratory.</a:t>
            </a:r>
          </a:p>
          <a:p>
            <a:r>
              <a:rPr lang="en-US" altLang="en-US" smtClean="0"/>
              <a:t>If this is not possible, the U.S. Postal Service or a commercial courier service may be used.</a:t>
            </a:r>
          </a:p>
          <a:p>
            <a:r>
              <a:rPr lang="en-US" altLang="en-US" smtClean="0"/>
              <a:t>Since packaging and labeling requirements may differ depending on the organization chosen, inspectors should contact these couriers before shipping samples.</a:t>
            </a:r>
          </a:p>
        </p:txBody>
      </p:sp>
      <p:sp>
        <p:nvSpPr>
          <p:cNvPr id="6656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237D6948-3AC7-4746-ADA2-DF525639BDE4}" type="slidenum">
              <a:rPr lang="en-US" altLang="en-US" sz="1400">
                <a:solidFill>
                  <a:schemeClr val="bg1"/>
                </a:solidFill>
              </a:rPr>
              <a:pPr algn="r"/>
              <a:t>64</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6ED58ED-1604-4377-B449-2852727FDFE0}" type="slidenum">
              <a:rPr lang="en-US" altLang="en-US" sz="1400" smtClean="0">
                <a:solidFill>
                  <a:schemeClr val="bg1"/>
                </a:solidFill>
              </a:rPr>
              <a:pPr/>
              <a:t>65</a:t>
            </a:fld>
            <a:endParaRPr lang="en-US" altLang="en-US" sz="1400" smtClean="0">
              <a:solidFill>
                <a:schemeClr val="bg1"/>
              </a:solidFill>
            </a:endParaRPr>
          </a:p>
        </p:txBody>
      </p:sp>
      <p:sp>
        <p:nvSpPr>
          <p:cNvPr id="67587" name="Rectangle 2"/>
          <p:cNvSpPr>
            <a:spLocks noGrp="1" noChangeArrowheads="1"/>
          </p:cNvSpPr>
          <p:nvPr>
            <p:ph type="title"/>
          </p:nvPr>
        </p:nvSpPr>
        <p:spPr>
          <a:xfrm>
            <a:off x="685800" y="0"/>
            <a:ext cx="7772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3600" smtClean="0"/>
              <a:t>Post Sampling Activities</a:t>
            </a:r>
          </a:p>
        </p:txBody>
      </p:sp>
      <p:sp>
        <p:nvSpPr>
          <p:cNvPr id="67588" name="Rectangle 3"/>
          <p:cNvSpPr>
            <a:spLocks noGrp="1" noChangeArrowheads="1"/>
          </p:cNvSpPr>
          <p:nvPr>
            <p:ph type="body" idx="1"/>
          </p:nvPr>
        </p:nvSpPr>
        <p:spPr>
          <a:xfrm>
            <a:off x="228600" y="1905000"/>
            <a:ext cx="8686800" cy="4800600"/>
          </a:xfrm>
        </p:spPr>
        <p:txBody>
          <a:bodyPr/>
          <a:lstStyle/>
          <a:p>
            <a:r>
              <a:rPr lang="en-US" altLang="en-US" smtClean="0"/>
              <a:t>Package bulk samples securely so that asbestos will not be released during transport.</a:t>
            </a:r>
          </a:p>
          <a:p>
            <a:endParaRPr lang="en-US" altLang="en-US" smtClean="0"/>
          </a:p>
          <a:p>
            <a:r>
              <a:rPr lang="en-US" altLang="en-US" smtClean="0"/>
              <a:t>Make sure the sample vials are securely taped shut and well-cushioned to prevent breakage.</a:t>
            </a:r>
          </a:p>
        </p:txBody>
      </p:sp>
      <p:sp>
        <p:nvSpPr>
          <p:cNvPr id="67589"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8452DF37-EC50-41A7-B64C-5259465A6674}" type="slidenum">
              <a:rPr lang="en-US" altLang="en-US" sz="1400">
                <a:solidFill>
                  <a:schemeClr val="bg1"/>
                </a:solidFill>
              </a:rPr>
              <a:pPr algn="r"/>
              <a:t>65</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704977C-6096-4688-8586-7049C63F7D72}" type="slidenum">
              <a:rPr lang="en-US" altLang="en-US" sz="1400" smtClean="0">
                <a:solidFill>
                  <a:schemeClr val="bg1"/>
                </a:solidFill>
              </a:rPr>
              <a:pPr/>
              <a:t>66</a:t>
            </a:fld>
            <a:endParaRPr lang="en-US" altLang="en-US" sz="1400" smtClean="0">
              <a:solidFill>
                <a:schemeClr val="bg1"/>
              </a:solidFill>
            </a:endParaRPr>
          </a:p>
        </p:txBody>
      </p:sp>
      <p:sp>
        <p:nvSpPr>
          <p:cNvPr id="68611" name="Rectangle 2"/>
          <p:cNvSpPr>
            <a:spLocks noGrp="1" noChangeArrowheads="1"/>
          </p:cNvSpPr>
          <p:nvPr>
            <p:ph type="title"/>
          </p:nvPr>
        </p:nvSpPr>
        <p:spPr>
          <a:xfrm>
            <a:off x="685800" y="0"/>
            <a:ext cx="77724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z="3600" smtClean="0"/>
              <a:t>Post Sampling Activities</a:t>
            </a:r>
          </a:p>
        </p:txBody>
      </p:sp>
      <p:sp>
        <p:nvSpPr>
          <p:cNvPr id="68612" name="Rectangle 3"/>
          <p:cNvSpPr>
            <a:spLocks noGrp="1" noChangeArrowheads="1"/>
          </p:cNvSpPr>
          <p:nvPr>
            <p:ph type="body" idx="1"/>
          </p:nvPr>
        </p:nvSpPr>
        <p:spPr>
          <a:xfrm>
            <a:off x="228600" y="1371600"/>
            <a:ext cx="8686800" cy="5334000"/>
          </a:xfrm>
        </p:spPr>
        <p:txBody>
          <a:bodyPr/>
          <a:lstStyle/>
          <a:p>
            <a:r>
              <a:rPr lang="en-US" altLang="en-US" smtClean="0"/>
              <a:t>Analyze samples as necessary. It is advisable to collect extra samples and analyze only enough to satisfy the evidence requirements.</a:t>
            </a:r>
          </a:p>
          <a:p>
            <a:endParaRPr lang="en-US" altLang="en-US" smtClean="0"/>
          </a:p>
          <a:p>
            <a:r>
              <a:rPr lang="en-US" altLang="en-US" smtClean="0"/>
              <a:t>Retain original samples until an enforcement action is completed. </a:t>
            </a:r>
          </a:p>
          <a:p>
            <a:endParaRPr lang="en-US" altLang="en-US" smtClean="0"/>
          </a:p>
          <a:p>
            <a:endParaRPr lang="en-US" altLang="en-US" smtClean="0"/>
          </a:p>
        </p:txBody>
      </p:sp>
      <p:sp>
        <p:nvSpPr>
          <p:cNvPr id="68613"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B0989A01-5C89-420D-8264-60861E64522B}" type="slidenum">
              <a:rPr lang="en-US" altLang="en-US" sz="1400">
                <a:solidFill>
                  <a:schemeClr val="bg1"/>
                </a:solidFill>
              </a:rPr>
              <a:pPr algn="r"/>
              <a:t>66</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8F9FB80-0C8C-4E4E-BE83-5D7C0103EA92}" type="slidenum">
              <a:rPr lang="en-US" altLang="en-US" sz="1400" smtClean="0">
                <a:solidFill>
                  <a:schemeClr val="bg1"/>
                </a:solidFill>
              </a:rPr>
              <a:pPr/>
              <a:t>67</a:t>
            </a:fld>
            <a:endParaRPr lang="en-US" altLang="en-US" sz="1400" smtClean="0">
              <a:solidFill>
                <a:schemeClr val="bg1"/>
              </a:solidFill>
            </a:endParaRPr>
          </a:p>
        </p:txBody>
      </p:sp>
      <p:sp>
        <p:nvSpPr>
          <p:cNvPr id="69635"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Bulk Sample Analysis</a:t>
            </a:r>
          </a:p>
        </p:txBody>
      </p:sp>
      <p:sp>
        <p:nvSpPr>
          <p:cNvPr id="69636" name="Rectangle 3"/>
          <p:cNvSpPr>
            <a:spLocks noGrp="1" noChangeArrowheads="1"/>
          </p:cNvSpPr>
          <p:nvPr>
            <p:ph type="body" idx="1"/>
          </p:nvPr>
        </p:nvSpPr>
        <p:spPr>
          <a:xfrm>
            <a:off x="685800" y="1600200"/>
            <a:ext cx="7772400" cy="4343400"/>
          </a:xfrm>
        </p:spPr>
        <p:txBody>
          <a:bodyPr/>
          <a:lstStyle/>
          <a:p>
            <a:r>
              <a:rPr lang="en-US" altLang="en-US" smtClean="0"/>
              <a:t>Bulk sample analysis is performed to determine whether the material from which samples have been collected contains greater than 1% asbestos.</a:t>
            </a:r>
          </a:p>
          <a:p>
            <a:r>
              <a:rPr lang="en-US" altLang="en-US" smtClean="0"/>
              <a:t>EPA provided guidance regarding the analysis of asbestos in bulk samples in  M</a:t>
            </a:r>
            <a:r>
              <a:rPr lang="en-US" altLang="en-US" i="1" smtClean="0"/>
              <a:t>ethod for the Determination of Asbestos in Bulk Building Materials</a:t>
            </a:r>
            <a:r>
              <a:rPr lang="en-US" altLang="en-US" smtClean="0"/>
              <a:t> (EPA/600/R-93/116, July 1993). </a:t>
            </a:r>
          </a:p>
        </p:txBody>
      </p:sp>
      <p:sp>
        <p:nvSpPr>
          <p:cNvPr id="69637"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9D3352E2-126F-4F99-A02E-FF2F1F64F621}" type="slidenum">
              <a:rPr lang="en-US" altLang="en-US" sz="1400">
                <a:solidFill>
                  <a:schemeClr val="bg1"/>
                </a:solidFill>
              </a:rPr>
              <a:pPr algn="r"/>
              <a:t>67</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7C452BB-A607-4A98-9673-67838B0E800B}" type="slidenum">
              <a:rPr lang="en-US" altLang="en-US" sz="1400" smtClean="0">
                <a:solidFill>
                  <a:schemeClr val="bg1"/>
                </a:solidFill>
              </a:rPr>
              <a:pPr/>
              <a:t>68</a:t>
            </a:fld>
            <a:endParaRPr lang="en-US" altLang="en-US" sz="1400" smtClean="0">
              <a:solidFill>
                <a:schemeClr val="bg1"/>
              </a:solidFill>
            </a:endParaRPr>
          </a:p>
        </p:txBody>
      </p:sp>
      <p:sp>
        <p:nvSpPr>
          <p:cNvPr id="70659"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1993 Analytical Method</a:t>
            </a:r>
          </a:p>
        </p:txBody>
      </p:sp>
      <p:sp>
        <p:nvSpPr>
          <p:cNvPr id="70660" name="Rectangle 3"/>
          <p:cNvSpPr>
            <a:spLocks noGrp="1" noChangeArrowheads="1"/>
          </p:cNvSpPr>
          <p:nvPr>
            <p:ph type="body" idx="1"/>
          </p:nvPr>
        </p:nvSpPr>
        <p:spPr>
          <a:xfrm>
            <a:off x="685800" y="1447800"/>
            <a:ext cx="7772400" cy="4343400"/>
          </a:xfrm>
        </p:spPr>
        <p:txBody>
          <a:bodyPr/>
          <a:lstStyle/>
          <a:p>
            <a:r>
              <a:rPr lang="en-US" altLang="en-US" smtClean="0"/>
              <a:t>Improved upon the previous 1982 method.</a:t>
            </a:r>
          </a:p>
          <a:p>
            <a:r>
              <a:rPr lang="en-US" altLang="en-US" smtClean="0"/>
              <a:t>Was designed to address:</a:t>
            </a:r>
          </a:p>
          <a:p>
            <a:pPr lvl="1"/>
            <a:r>
              <a:rPr lang="en-US" altLang="en-US" smtClean="0"/>
              <a:t>Low percentage samples (&lt;10%)</a:t>
            </a:r>
          </a:p>
          <a:p>
            <a:pPr lvl="1"/>
            <a:r>
              <a:rPr lang="en-US" altLang="en-US" smtClean="0"/>
              <a:t>Asbestos obscured by matrix binder (e.g. vinyl or asphalt)</a:t>
            </a:r>
          </a:p>
          <a:p>
            <a:pPr lvl="1"/>
            <a:r>
              <a:rPr lang="en-US" altLang="en-US" smtClean="0"/>
              <a:t>Presence of small and/or thin fibers</a:t>
            </a:r>
          </a:p>
          <a:p>
            <a:r>
              <a:rPr lang="en-US" altLang="en-US" smtClean="0"/>
              <a:t>Included additional sample preparation techniques and the use of Transmission Electron Microscopy (TEM).</a:t>
            </a:r>
          </a:p>
          <a:p>
            <a:endParaRPr lang="en-US" altLang="en-US" smtClean="0"/>
          </a:p>
        </p:txBody>
      </p:sp>
      <p:sp>
        <p:nvSpPr>
          <p:cNvPr id="70661"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EBE4CC1E-C1DE-4924-92A1-F273F08419CC}" type="slidenum">
              <a:rPr lang="en-US" altLang="en-US" sz="1400">
                <a:solidFill>
                  <a:schemeClr val="bg1"/>
                </a:solidFill>
              </a:rPr>
              <a:pPr algn="r"/>
              <a:t>68</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95A91E5-1371-4CEC-A701-9CF7678F88AD}" type="slidenum">
              <a:rPr lang="en-US" altLang="en-US" sz="1400" smtClean="0">
                <a:solidFill>
                  <a:schemeClr val="bg1"/>
                </a:solidFill>
              </a:rPr>
              <a:pPr/>
              <a:t>69</a:t>
            </a:fld>
            <a:endParaRPr lang="en-US" altLang="en-US" sz="1400" smtClean="0">
              <a:solidFill>
                <a:schemeClr val="bg1"/>
              </a:solidFill>
            </a:endParaRPr>
          </a:p>
        </p:txBody>
      </p:sp>
      <p:sp>
        <p:nvSpPr>
          <p:cNvPr id="71683" name="Rectangle 2"/>
          <p:cNvSpPr>
            <a:spLocks noGrp="1" noChangeArrowheads="1"/>
          </p:cNvSpPr>
          <p:nvPr>
            <p:ph type="title"/>
          </p:nvPr>
        </p:nvSpPr>
        <p:spPr>
          <a:xfrm>
            <a:off x="685800" y="0"/>
            <a:ext cx="7772400" cy="1219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Bulk Sample Analysis</a:t>
            </a:r>
          </a:p>
        </p:txBody>
      </p:sp>
      <p:sp>
        <p:nvSpPr>
          <p:cNvPr id="71684" name="Rectangle 3"/>
          <p:cNvSpPr>
            <a:spLocks noGrp="1" noChangeArrowheads="1"/>
          </p:cNvSpPr>
          <p:nvPr>
            <p:ph type="body" idx="1"/>
          </p:nvPr>
        </p:nvSpPr>
        <p:spPr>
          <a:xfrm>
            <a:off x="685800" y="1371600"/>
            <a:ext cx="7772400" cy="4343400"/>
          </a:xfrm>
        </p:spPr>
        <p:txBody>
          <a:bodyPr/>
          <a:lstStyle/>
          <a:p>
            <a:r>
              <a:rPr lang="en-US" altLang="en-US" sz="2800" smtClean="0"/>
              <a:t>Analysis begins with a careful examination of the sample using a stereomicroscope.</a:t>
            </a:r>
          </a:p>
          <a:p>
            <a:endParaRPr lang="en-US" altLang="en-US" sz="2800" smtClean="0"/>
          </a:p>
          <a:p>
            <a:r>
              <a:rPr lang="en-US" altLang="en-US" sz="2800" smtClean="0"/>
              <a:t>The sample is then viewed under a polarized light microscope (PLM).</a:t>
            </a:r>
          </a:p>
          <a:p>
            <a:endParaRPr lang="en-US" altLang="en-US" sz="2800" smtClean="0"/>
          </a:p>
          <a:p>
            <a:r>
              <a:rPr lang="en-US" altLang="en-US" sz="2800" smtClean="0"/>
              <a:t>In most cases, these steps will suffice to characterize a sample as asbestos-containing (asbestos present &gt;1%) or non-asbestos-containing (no asbestos detected, or 1% or less in the sample).</a:t>
            </a:r>
          </a:p>
        </p:txBody>
      </p:sp>
      <p:sp>
        <p:nvSpPr>
          <p:cNvPr id="7168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8CDE025A-58A7-44C6-B0A2-D7EDC4805B71}" type="slidenum">
              <a:rPr lang="en-US" altLang="en-US" sz="1400">
                <a:solidFill>
                  <a:schemeClr val="bg1"/>
                </a:solidFill>
              </a:rPr>
              <a:pPr algn="r"/>
              <a:t>69</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290BF14-92A4-4979-9818-1397101FEA89}" type="slidenum">
              <a:rPr lang="en-US" altLang="en-US" sz="1400" smtClean="0">
                <a:solidFill>
                  <a:schemeClr val="bg1"/>
                </a:solidFill>
              </a:rPr>
              <a:pPr/>
              <a:t>7</a:t>
            </a:fld>
            <a:endParaRPr lang="en-US" altLang="en-US" sz="1400" smtClean="0">
              <a:solidFill>
                <a:schemeClr val="bg1"/>
              </a:solidFill>
            </a:endParaRPr>
          </a:p>
        </p:txBody>
      </p:sp>
      <p:sp>
        <p:nvSpPr>
          <p:cNvPr id="8195" name="Rectangle 2"/>
          <p:cNvSpPr>
            <a:spLocks noGrp="1" noChangeArrowheads="1"/>
          </p:cNvSpPr>
          <p:nvPr>
            <p:ph type="title"/>
          </p:nvPr>
        </p:nvSpPr>
        <p:spPr>
          <a:xfrm>
            <a:off x="685800" y="0"/>
            <a:ext cx="7772400" cy="990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Protective Equipment</a:t>
            </a:r>
            <a:endParaRPr lang="en-US" altLang="en-US" sz="2400" smtClean="0"/>
          </a:p>
        </p:txBody>
      </p:sp>
      <p:sp>
        <p:nvSpPr>
          <p:cNvPr id="8196" name="Rectangle 3"/>
          <p:cNvSpPr>
            <a:spLocks noGrp="1" noChangeArrowheads="1"/>
          </p:cNvSpPr>
          <p:nvPr>
            <p:ph type="body" idx="1"/>
          </p:nvPr>
        </p:nvSpPr>
        <p:spPr>
          <a:xfrm>
            <a:off x="152400" y="1447800"/>
            <a:ext cx="8763000" cy="5257800"/>
          </a:xfrm>
        </p:spPr>
        <p:txBody>
          <a:bodyPr/>
          <a:lstStyle/>
          <a:p>
            <a:r>
              <a:rPr lang="en-US" altLang="en-US" sz="3600" smtClean="0"/>
              <a:t>Follow EPA’s </a:t>
            </a:r>
            <a:r>
              <a:rPr lang="en-US" altLang="en-US" sz="3600" i="1" smtClean="0"/>
              <a:t>Health and Safety Guidelines for EPA Asbestos Inspectors</a:t>
            </a:r>
          </a:p>
          <a:p>
            <a:r>
              <a:rPr lang="en-US" altLang="en-US" sz="3600" smtClean="0"/>
              <a:t>Protective Clothing</a:t>
            </a:r>
          </a:p>
          <a:p>
            <a:pPr lvl="1"/>
            <a:r>
              <a:rPr lang="en-US" altLang="en-US" smtClean="0"/>
              <a:t>Disposable, full-body coveralls</a:t>
            </a:r>
          </a:p>
          <a:p>
            <a:pPr lvl="1"/>
            <a:r>
              <a:rPr lang="en-US" altLang="en-US" smtClean="0"/>
              <a:t>Eye protection</a:t>
            </a:r>
          </a:p>
          <a:p>
            <a:pPr lvl="1"/>
            <a:r>
              <a:rPr lang="en-US" altLang="en-US" smtClean="0"/>
              <a:t>Hard hat</a:t>
            </a:r>
          </a:p>
          <a:p>
            <a:pPr lvl="1"/>
            <a:r>
              <a:rPr lang="en-US" altLang="en-US" smtClean="0"/>
              <a:t>Disposable gloves</a:t>
            </a:r>
          </a:p>
          <a:p>
            <a:pPr lvl="1"/>
            <a:r>
              <a:rPr lang="en-US" altLang="en-US" smtClean="0"/>
              <a:t>Safety shoes, hearing protection and other safety equipment as needed</a:t>
            </a:r>
          </a:p>
        </p:txBody>
      </p:sp>
      <p:sp>
        <p:nvSpPr>
          <p:cNvPr id="8197"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BFFD50B9-70C7-48D6-87B6-B34BA70379FF}" type="slidenum">
              <a:rPr lang="en-US" altLang="en-US" sz="1400">
                <a:solidFill>
                  <a:schemeClr val="bg1"/>
                </a:solidFill>
              </a:rPr>
              <a:pPr algn="r"/>
              <a:t>7</a:t>
            </a:fld>
            <a:endParaRPr lang="en-US" altLang="en-US" sz="1400">
              <a:solidFill>
                <a:schemeClr val="bg1"/>
              </a:solidFill>
            </a:endParaRPr>
          </a:p>
        </p:txBody>
      </p:sp>
      <p:pic>
        <p:nvPicPr>
          <p:cNvPr id="8198" name="Picture 10"/>
          <p:cNvPicPr>
            <a:picLocks noChangeAspect="1" noChangeArrowheads="1"/>
          </p:cNvPicPr>
          <p:nvPr/>
        </p:nvPicPr>
        <p:blipFill>
          <a:blip r:embed="rId4">
            <a:extLst>
              <a:ext uri="{28A0092B-C50C-407E-A947-70E740481C1C}">
                <a14:useLocalDpi xmlns:a14="http://schemas.microsoft.com/office/drawing/2010/main" val="0"/>
              </a:ext>
            </a:extLst>
          </a:blip>
          <a:srcRect l="4810" r="20641"/>
          <a:stretch>
            <a:fillRect/>
          </a:stretch>
        </p:blipFill>
        <p:spPr bwMode="auto">
          <a:xfrm>
            <a:off x="6467475" y="2687638"/>
            <a:ext cx="1836738"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A9A0687-334B-44B3-8D3A-FDDF82D4D888}" type="slidenum">
              <a:rPr lang="en-US" altLang="en-US" sz="1400" smtClean="0">
                <a:solidFill>
                  <a:schemeClr val="bg1"/>
                </a:solidFill>
              </a:rPr>
              <a:pPr/>
              <a:t>70</a:t>
            </a:fld>
            <a:endParaRPr lang="en-US" altLang="en-US" sz="1400" smtClean="0">
              <a:solidFill>
                <a:schemeClr val="bg1"/>
              </a:solidFill>
            </a:endParaRPr>
          </a:p>
        </p:txBody>
      </p:sp>
      <p:sp>
        <p:nvSpPr>
          <p:cNvPr id="72707"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Stereomicroscopic Examination</a:t>
            </a:r>
          </a:p>
        </p:txBody>
      </p:sp>
      <p:sp>
        <p:nvSpPr>
          <p:cNvPr id="72708" name="Rectangle 3"/>
          <p:cNvSpPr>
            <a:spLocks noGrp="1" noChangeArrowheads="1"/>
          </p:cNvSpPr>
          <p:nvPr>
            <p:ph type="body" idx="1"/>
          </p:nvPr>
        </p:nvSpPr>
        <p:spPr>
          <a:xfrm>
            <a:off x="685800" y="1600200"/>
            <a:ext cx="7772400" cy="4343400"/>
          </a:xfrm>
        </p:spPr>
        <p:txBody>
          <a:bodyPr/>
          <a:lstStyle/>
          <a:p>
            <a:r>
              <a:rPr lang="en-US" altLang="en-US" sz="2800" smtClean="0"/>
              <a:t>A preliminary visual examination, which will help determine:</a:t>
            </a:r>
          </a:p>
          <a:p>
            <a:pPr lvl="1"/>
            <a:r>
              <a:rPr lang="en-US" altLang="en-US" sz="2400" smtClean="0"/>
              <a:t>Homogeneity</a:t>
            </a:r>
          </a:p>
          <a:p>
            <a:pPr lvl="1"/>
            <a:r>
              <a:rPr lang="en-US" altLang="en-US" sz="2400" smtClean="0"/>
              <a:t>Texture</a:t>
            </a:r>
          </a:p>
          <a:p>
            <a:pPr lvl="1"/>
            <a:r>
              <a:rPr lang="en-US" altLang="en-US" sz="2400" smtClean="0"/>
              <a:t>Friability</a:t>
            </a:r>
          </a:p>
          <a:p>
            <a:pPr lvl="1"/>
            <a:r>
              <a:rPr lang="en-US" altLang="en-US" sz="2400" smtClean="0"/>
              <a:t>Color</a:t>
            </a:r>
          </a:p>
          <a:p>
            <a:pPr lvl="1"/>
            <a:r>
              <a:rPr lang="en-US" altLang="en-US" sz="2400" smtClean="0"/>
              <a:t>Extent of fibrous components</a:t>
            </a:r>
          </a:p>
          <a:p>
            <a:r>
              <a:rPr lang="en-US" altLang="en-US" sz="2800" smtClean="0"/>
              <a:t>This information helps guide the selection of further, more definitive, qualitative and quantitative asbestos analytical methods.</a:t>
            </a:r>
          </a:p>
        </p:txBody>
      </p:sp>
      <p:sp>
        <p:nvSpPr>
          <p:cNvPr id="72709"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60924DFE-2AD1-43D1-B14C-90561DD62913}" type="slidenum">
              <a:rPr lang="en-US" altLang="en-US" sz="1400">
                <a:solidFill>
                  <a:schemeClr val="bg1"/>
                </a:solidFill>
              </a:rPr>
              <a:pPr algn="r"/>
              <a:t>70</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2E17FFE-8EAE-4CF0-A63F-F9AF0F7F766A}" type="slidenum">
              <a:rPr lang="en-US" altLang="en-US" sz="1400" smtClean="0">
                <a:solidFill>
                  <a:schemeClr val="bg1"/>
                </a:solidFill>
              </a:rPr>
              <a:pPr/>
              <a:t>71</a:t>
            </a:fld>
            <a:endParaRPr lang="en-US" altLang="en-US" sz="1400" smtClean="0">
              <a:solidFill>
                <a:schemeClr val="bg1"/>
              </a:solidFill>
            </a:endParaRPr>
          </a:p>
        </p:txBody>
      </p:sp>
      <p:sp>
        <p:nvSpPr>
          <p:cNvPr id="73731"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Stereomicroscope</a:t>
            </a:r>
          </a:p>
        </p:txBody>
      </p:sp>
      <p:sp>
        <p:nvSpPr>
          <p:cNvPr id="73732"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9B4DAAD0-D9E7-4915-AC66-EB8774C1A10D}" type="slidenum">
              <a:rPr lang="en-US" altLang="en-US" sz="1400">
                <a:solidFill>
                  <a:schemeClr val="bg1"/>
                </a:solidFill>
              </a:rPr>
              <a:pPr algn="r"/>
              <a:t>71</a:t>
            </a:fld>
            <a:endParaRPr lang="en-US" altLang="en-US" sz="1400">
              <a:solidFill>
                <a:schemeClr val="bg1"/>
              </a:solidFill>
            </a:endParaRPr>
          </a:p>
        </p:txBody>
      </p:sp>
      <p:pic>
        <p:nvPicPr>
          <p:cNvPr id="7" name="Picture 4" descr="slide 14"/>
          <p:cNvPicPr>
            <a:picLocks noGrp="1" noChangeAspect="1" noChangeArrowheads="1"/>
          </p:cNvPicPr>
          <p:nvPr>
            <p:ph/>
          </p:nvPr>
        </p:nvPicPr>
        <p:blipFill>
          <a:blip r:embed="rId4"/>
          <a:srcRect/>
          <a:stretch>
            <a:fillRect/>
          </a:stretch>
        </p:blipFill>
        <p:spPr>
          <a:xfrm>
            <a:off x="762000" y="1425575"/>
            <a:ext cx="7467600" cy="5127625"/>
          </a:xfr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6942F25-FC1E-4593-9116-A6D44B104744}" type="slidenum">
              <a:rPr lang="en-US" altLang="en-US" sz="1400" smtClean="0">
                <a:solidFill>
                  <a:schemeClr val="bg1"/>
                </a:solidFill>
              </a:rPr>
              <a:pPr/>
              <a:t>72</a:t>
            </a:fld>
            <a:endParaRPr lang="en-US" altLang="en-US" sz="1400" smtClean="0">
              <a:solidFill>
                <a:schemeClr val="bg1"/>
              </a:solidFill>
            </a:endParaRPr>
          </a:p>
        </p:txBody>
      </p:sp>
      <p:sp>
        <p:nvSpPr>
          <p:cNvPr id="74755"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Polarized Light Microscopy</a:t>
            </a:r>
          </a:p>
        </p:txBody>
      </p:sp>
      <p:sp>
        <p:nvSpPr>
          <p:cNvPr id="74756" name="Rectangle 3"/>
          <p:cNvSpPr>
            <a:spLocks noGrp="1" noChangeArrowheads="1"/>
          </p:cNvSpPr>
          <p:nvPr>
            <p:ph type="body" idx="1"/>
          </p:nvPr>
        </p:nvSpPr>
        <p:spPr>
          <a:xfrm>
            <a:off x="685800" y="1600200"/>
            <a:ext cx="7772400" cy="4343400"/>
          </a:xfrm>
        </p:spPr>
        <p:txBody>
          <a:bodyPr/>
          <a:lstStyle/>
          <a:p>
            <a:r>
              <a:rPr lang="en-US" altLang="en-US" sz="2800" smtClean="0"/>
              <a:t>Used to distinguish the various forms of asbestiform minerals on the basis of their unique optical crystallographic properties.</a:t>
            </a:r>
          </a:p>
          <a:p>
            <a:r>
              <a:rPr lang="en-US" altLang="en-US" sz="2800" smtClean="0"/>
              <a:t>Also used to perform a semi-quantitative analysis of bulk samples; i.e., visual area estimation.</a:t>
            </a:r>
          </a:p>
          <a:p>
            <a:r>
              <a:rPr lang="en-US" altLang="en-US" sz="2800" smtClean="0"/>
              <a:t>May need to be supplemented by other techniques such as point counting, gravimetric preparation and TEM analysis</a:t>
            </a:r>
          </a:p>
        </p:txBody>
      </p:sp>
      <p:sp>
        <p:nvSpPr>
          <p:cNvPr id="74757"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2CBC88E5-3525-4997-B276-8E8145096E6E}" type="slidenum">
              <a:rPr lang="en-US" altLang="en-US" sz="1400">
                <a:solidFill>
                  <a:schemeClr val="bg1"/>
                </a:solidFill>
              </a:rPr>
              <a:pPr algn="r"/>
              <a:t>72</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DA54EB7-0875-41C2-918C-FD4C7C723536}" type="slidenum">
              <a:rPr lang="en-US" altLang="en-US" sz="1400" smtClean="0">
                <a:solidFill>
                  <a:schemeClr val="bg1"/>
                </a:solidFill>
              </a:rPr>
              <a:pPr/>
              <a:t>73</a:t>
            </a:fld>
            <a:endParaRPr lang="en-US" altLang="en-US" sz="1400" smtClean="0">
              <a:solidFill>
                <a:schemeClr val="bg1"/>
              </a:solidFill>
            </a:endParaRPr>
          </a:p>
        </p:txBody>
      </p:sp>
      <p:pic>
        <p:nvPicPr>
          <p:cNvPr id="7577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06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AutoShape 3"/>
          <p:cNvSpPr>
            <a:spLocks noChangeArrowheads="1"/>
          </p:cNvSpPr>
          <p:nvPr/>
        </p:nvSpPr>
        <p:spPr bwMode="auto">
          <a:xfrm rot="2856572">
            <a:off x="2362200" y="457200"/>
            <a:ext cx="1752600" cy="838200"/>
          </a:xfrm>
          <a:prstGeom prst="rightArrow">
            <a:avLst>
              <a:gd name="adj1" fmla="val 50000"/>
              <a:gd name="adj2" fmla="val 52273"/>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2000">
                <a:latin typeface="Arial" charset="0"/>
              </a:rPr>
              <a:t>Stereoscope</a:t>
            </a:r>
          </a:p>
        </p:txBody>
      </p:sp>
      <p:sp>
        <p:nvSpPr>
          <p:cNvPr id="75781" name="AutoShape 4"/>
          <p:cNvSpPr>
            <a:spLocks noChangeArrowheads="1"/>
          </p:cNvSpPr>
          <p:nvPr/>
        </p:nvSpPr>
        <p:spPr bwMode="auto">
          <a:xfrm>
            <a:off x="3810000" y="4191000"/>
            <a:ext cx="1295400" cy="762000"/>
          </a:xfrm>
          <a:prstGeom prst="rightArrow">
            <a:avLst>
              <a:gd name="adj1" fmla="val 50000"/>
              <a:gd name="adj2" fmla="val 42500"/>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latin typeface="Arial" charset="0"/>
              </a:rPr>
              <a:t>PLM</a:t>
            </a:r>
          </a:p>
        </p:txBody>
      </p:sp>
      <p:sp>
        <p:nvSpPr>
          <p:cNvPr id="75782" name="Text Box 7"/>
          <p:cNvSpPr txBox="1">
            <a:spLocks noChangeArrowheads="1"/>
          </p:cNvSpPr>
          <p:nvPr/>
        </p:nvSpPr>
        <p:spPr bwMode="auto">
          <a:xfrm>
            <a:off x="1600200" y="62484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a:solidFill>
                  <a:schemeClr val="bg1"/>
                </a:solidFill>
                <a:latin typeface="Arial" charset="0"/>
              </a:rPr>
              <a:t>Typical bulk sample analysis work station</a:t>
            </a:r>
          </a:p>
        </p:txBody>
      </p:sp>
      <p:sp>
        <p:nvSpPr>
          <p:cNvPr id="75783"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9471F721-7128-4870-8176-AD6190B9EBDC}" type="slidenum">
              <a:rPr lang="en-US" altLang="en-US" sz="1400">
                <a:solidFill>
                  <a:schemeClr val="bg1"/>
                </a:solidFill>
              </a:rPr>
              <a:pPr algn="r"/>
              <a:t>73</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0710637-2E30-4982-A65E-3E187966092F}" type="slidenum">
              <a:rPr lang="en-US" altLang="en-US" sz="1400" smtClean="0">
                <a:solidFill>
                  <a:schemeClr val="bg1"/>
                </a:solidFill>
              </a:rPr>
              <a:pPr/>
              <a:t>74</a:t>
            </a:fld>
            <a:endParaRPr lang="en-US" altLang="en-US" sz="1400" smtClean="0">
              <a:solidFill>
                <a:schemeClr val="bg1"/>
              </a:solidFill>
            </a:endParaRPr>
          </a:p>
        </p:txBody>
      </p:sp>
      <p:pic>
        <p:nvPicPr>
          <p:cNvPr id="76803" name="Picture 2" descr="101-0116_IM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28600"/>
            <a:ext cx="5105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 Box 3"/>
          <p:cNvSpPr txBox="1">
            <a:spLocks noChangeArrowheads="1"/>
          </p:cNvSpPr>
          <p:nvPr/>
        </p:nvSpPr>
        <p:spPr bwMode="auto">
          <a:xfrm>
            <a:off x="304800" y="2590800"/>
            <a:ext cx="23622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3200">
                <a:solidFill>
                  <a:schemeClr val="bg1"/>
                </a:solidFill>
                <a:latin typeface="Arial" charset="0"/>
              </a:rPr>
              <a:t>Polarized Light Microscope</a:t>
            </a:r>
          </a:p>
        </p:txBody>
      </p:sp>
      <p:sp>
        <p:nvSpPr>
          <p:cNvPr id="7680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81605792-C9B7-4F4D-BED8-7D70F9BCD2D2}" type="slidenum">
              <a:rPr lang="en-US" altLang="en-US" sz="1400">
                <a:solidFill>
                  <a:schemeClr val="bg1"/>
                </a:solidFill>
              </a:rPr>
              <a:pPr algn="r"/>
              <a:t>74</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F9A24D6-9CAE-46DD-9ACE-797BDD32917C}" type="slidenum">
              <a:rPr lang="en-US" altLang="en-US" sz="1400" smtClean="0">
                <a:solidFill>
                  <a:schemeClr val="bg1"/>
                </a:solidFill>
              </a:rPr>
              <a:pPr/>
              <a:t>75</a:t>
            </a:fld>
            <a:endParaRPr lang="en-US" altLang="en-US" sz="1400" smtClean="0">
              <a:solidFill>
                <a:schemeClr val="bg1"/>
              </a:solidFill>
            </a:endParaRPr>
          </a:p>
        </p:txBody>
      </p:sp>
      <p:pic>
        <p:nvPicPr>
          <p:cNvPr id="77827" name="Picture 2" descr="plm red pl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0"/>
            <a:ext cx="5791200"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3" descr="fp1_155_0_X_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9624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4" descr="PLM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8863" y="3810000"/>
            <a:ext cx="247173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AutoShape 5"/>
          <p:cNvSpPr>
            <a:spLocks noChangeArrowheads="1"/>
          </p:cNvSpPr>
          <p:nvPr/>
        </p:nvSpPr>
        <p:spPr bwMode="auto">
          <a:xfrm>
            <a:off x="381000" y="914400"/>
            <a:ext cx="2590800" cy="25908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000">
                <a:latin typeface="Arial" charset="0"/>
              </a:rPr>
              <a:t>Chrysotile</a:t>
            </a:r>
          </a:p>
          <a:p>
            <a:pPr algn="ctr"/>
            <a:r>
              <a:rPr lang="en-US" altLang="en-US" sz="2000">
                <a:latin typeface="Arial" charset="0"/>
              </a:rPr>
              <a:t>at ~100X</a:t>
            </a:r>
          </a:p>
          <a:p>
            <a:pPr algn="ctr"/>
            <a:r>
              <a:rPr lang="en-US" altLang="en-US" sz="2000">
                <a:latin typeface="Arial" charset="0"/>
              </a:rPr>
              <a:t>An ideal view</a:t>
            </a:r>
          </a:p>
        </p:txBody>
      </p:sp>
      <p:sp>
        <p:nvSpPr>
          <p:cNvPr id="77831" name="AutoShape 6"/>
          <p:cNvSpPr>
            <a:spLocks noChangeArrowheads="1"/>
          </p:cNvSpPr>
          <p:nvPr/>
        </p:nvSpPr>
        <p:spPr bwMode="auto">
          <a:xfrm>
            <a:off x="3200400" y="4495800"/>
            <a:ext cx="2819400" cy="1981200"/>
          </a:xfrm>
          <a:prstGeom prst="leftRightArrowCallout">
            <a:avLst>
              <a:gd name="adj1" fmla="val 25000"/>
              <a:gd name="adj2" fmla="val 25000"/>
              <a:gd name="adj3" fmla="val 17788"/>
              <a:gd name="adj4" fmla="val 50000"/>
            </a:avLst>
          </a:prstGeom>
          <a:solidFill>
            <a:schemeClr val="accent1"/>
          </a:solidFill>
          <a:ln w="12700">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Tahoma" pitchFamily="34" charset="0"/>
              </a:rPr>
              <a:t>Typical PLM </a:t>
            </a:r>
          </a:p>
          <a:p>
            <a:pPr algn="ctr"/>
            <a:r>
              <a:rPr lang="en-US" altLang="en-US" sz="1800">
                <a:latin typeface="Tahoma" pitchFamily="34" charset="0"/>
              </a:rPr>
              <a:t>view </a:t>
            </a:r>
          </a:p>
          <a:p>
            <a:pPr algn="ctr"/>
            <a:r>
              <a:rPr lang="en-US" altLang="en-US" sz="1800">
                <a:latin typeface="Tahoma" pitchFamily="34" charset="0"/>
              </a:rPr>
              <a:t>of chrysotile</a:t>
            </a:r>
          </a:p>
          <a:p>
            <a:pPr algn="ctr"/>
            <a:r>
              <a:rPr lang="en-US" altLang="en-US" sz="1800">
                <a:latin typeface="Tahoma" pitchFamily="34" charset="0"/>
              </a:rPr>
              <a:t>in a bulk</a:t>
            </a:r>
          </a:p>
          <a:p>
            <a:pPr algn="ctr"/>
            <a:r>
              <a:rPr lang="en-US" altLang="en-US" sz="1800">
                <a:latin typeface="Tahoma" pitchFamily="34" charset="0"/>
              </a:rPr>
              <a:t>sample</a:t>
            </a:r>
          </a:p>
        </p:txBody>
      </p:sp>
      <p:sp>
        <p:nvSpPr>
          <p:cNvPr id="77832" name="Text Box 7"/>
          <p:cNvSpPr txBox="1">
            <a:spLocks noChangeArrowheads="1"/>
          </p:cNvSpPr>
          <p:nvPr/>
        </p:nvSpPr>
        <p:spPr bwMode="auto">
          <a:xfrm>
            <a:off x="3657600" y="6477000"/>
            <a:ext cx="1981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1200">
                <a:solidFill>
                  <a:schemeClr val="bg1"/>
                </a:solidFill>
              </a:rPr>
              <a:t>Courtesy US EPA Denver</a:t>
            </a:r>
          </a:p>
        </p:txBody>
      </p:sp>
    </p:spTree>
    <p:custDataLst>
      <p:tags r:id="rId1"/>
    </p:custDataLst>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FC2C503-5C91-40FC-A225-C301CC75CEE1}" type="slidenum">
              <a:rPr lang="en-US" altLang="en-US" sz="1400" smtClean="0">
                <a:solidFill>
                  <a:schemeClr val="bg1"/>
                </a:solidFill>
              </a:rPr>
              <a:pPr/>
              <a:t>76</a:t>
            </a:fld>
            <a:endParaRPr lang="en-US" altLang="en-US" sz="1400" smtClean="0">
              <a:solidFill>
                <a:schemeClr val="bg1"/>
              </a:solidFill>
            </a:endParaRPr>
          </a:p>
        </p:txBody>
      </p:sp>
      <p:pic>
        <p:nvPicPr>
          <p:cNvPr id="78851" name="Picture 2" descr="trem 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476625"/>
            <a:ext cx="49530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3" descr="plm disp stain chry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105400"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6" name="AutoShape 4"/>
          <p:cNvSpPr>
            <a:spLocks noChangeArrowheads="1"/>
          </p:cNvSpPr>
          <p:nvPr/>
        </p:nvSpPr>
        <p:spPr bwMode="auto">
          <a:xfrm>
            <a:off x="5257800" y="1219200"/>
            <a:ext cx="1828800" cy="1143000"/>
          </a:xfrm>
          <a:prstGeom prst="leftArrow">
            <a:avLst>
              <a:gd name="adj1" fmla="val 50000"/>
              <a:gd name="adj2" fmla="val 33333"/>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latin typeface="Arial" charset="0"/>
              </a:rPr>
              <a:t>Chrysotile</a:t>
            </a:r>
          </a:p>
        </p:txBody>
      </p:sp>
      <p:sp>
        <p:nvSpPr>
          <p:cNvPr id="202757" name="AutoShape 5"/>
          <p:cNvSpPr>
            <a:spLocks noChangeArrowheads="1"/>
          </p:cNvSpPr>
          <p:nvPr/>
        </p:nvSpPr>
        <p:spPr bwMode="auto">
          <a:xfrm>
            <a:off x="2362200" y="4953000"/>
            <a:ext cx="1676400" cy="990600"/>
          </a:xfrm>
          <a:prstGeom prst="rightArrow">
            <a:avLst>
              <a:gd name="adj1" fmla="val 50000"/>
              <a:gd name="adj2" fmla="val 42308"/>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latin typeface="Arial" charset="0"/>
              </a:rPr>
              <a:t>Tremolite</a:t>
            </a:r>
          </a:p>
        </p:txBody>
      </p:sp>
      <p:sp>
        <p:nvSpPr>
          <p:cNvPr id="78855" name="Text Box 6"/>
          <p:cNvSpPr txBox="1">
            <a:spLocks noChangeArrowheads="1"/>
          </p:cNvSpPr>
          <p:nvPr/>
        </p:nvSpPr>
        <p:spPr bwMode="auto">
          <a:xfrm>
            <a:off x="381000" y="3810000"/>
            <a:ext cx="335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solidFill>
                  <a:schemeClr val="bg1"/>
                </a:solidFill>
                <a:latin typeface="Arial" charset="0"/>
              </a:rPr>
              <a:t>Dispersion staining views through the PLM</a:t>
            </a:r>
          </a:p>
        </p:txBody>
      </p:sp>
      <p:sp>
        <p:nvSpPr>
          <p:cNvPr id="78856" name="Slide Number Placeholder 6"/>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C269F2FA-3A01-4053-AB30-DF31BF5C7A1B}" type="slidenum">
              <a:rPr lang="en-US" altLang="en-US" sz="1400"/>
              <a:pPr algn="r"/>
              <a:t>76</a:t>
            </a:fld>
            <a:endParaRPr lang="en-US" altLang="en-US" sz="1400"/>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202756"/>
                                        </p:tgtEl>
                                        <p:attrNameLst>
                                          <p:attrName>style.visibility</p:attrName>
                                        </p:attrNameLst>
                                      </p:cBhvr>
                                      <p:to>
                                        <p:strVal val="visible"/>
                                      </p:to>
                                    </p:set>
                                    <p:anim calcmode="lin" valueType="num">
                                      <p:cBhvr additive="base">
                                        <p:cTn id="7" dur="500" fill="hold"/>
                                        <p:tgtEl>
                                          <p:spTgt spid="202756"/>
                                        </p:tgtEl>
                                        <p:attrNameLst>
                                          <p:attrName>ppt_x</p:attrName>
                                        </p:attrNameLst>
                                      </p:cBhvr>
                                      <p:tavLst>
                                        <p:tav tm="0">
                                          <p:val>
                                            <p:strVal val="1+#ppt_w/2"/>
                                          </p:val>
                                        </p:tav>
                                        <p:tav tm="100000">
                                          <p:val>
                                            <p:strVal val="#ppt_x"/>
                                          </p:val>
                                        </p:tav>
                                      </p:tavLst>
                                    </p:anim>
                                    <p:anim calcmode="lin" valueType="num">
                                      <p:cBhvr additive="base">
                                        <p:cTn id="8" dur="500" fill="hold"/>
                                        <p:tgtEl>
                                          <p:spTgt spid="20275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202757"/>
                                        </p:tgtEl>
                                        <p:attrNameLst>
                                          <p:attrName>style.visibility</p:attrName>
                                        </p:attrNameLst>
                                      </p:cBhvr>
                                      <p:to>
                                        <p:strVal val="visible"/>
                                      </p:to>
                                    </p:set>
                                    <p:anim calcmode="lin" valueType="num">
                                      <p:cBhvr additive="base">
                                        <p:cTn id="12" dur="500" fill="hold"/>
                                        <p:tgtEl>
                                          <p:spTgt spid="202757"/>
                                        </p:tgtEl>
                                        <p:attrNameLst>
                                          <p:attrName>ppt_x</p:attrName>
                                        </p:attrNameLst>
                                      </p:cBhvr>
                                      <p:tavLst>
                                        <p:tav tm="0">
                                          <p:val>
                                            <p:strVal val="0-#ppt_w/2"/>
                                          </p:val>
                                        </p:tav>
                                        <p:tav tm="100000">
                                          <p:val>
                                            <p:strVal val="#ppt_x"/>
                                          </p:val>
                                        </p:tav>
                                      </p:tavLst>
                                    </p:anim>
                                    <p:anim calcmode="lin" valueType="num">
                                      <p:cBhvr additive="base">
                                        <p:cTn id="13" dur="500" fill="hold"/>
                                        <p:tgtEl>
                                          <p:spTgt spid="2027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animBg="1" autoUpdateAnimBg="0"/>
      <p:bldP spid="202757" grpId="0" animBg="1"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05FEF53-B4C8-4A60-A837-8E0A4A2BEA0F}" type="slidenum">
              <a:rPr lang="en-US" altLang="en-US" sz="1400" smtClean="0">
                <a:solidFill>
                  <a:schemeClr val="bg1"/>
                </a:solidFill>
              </a:rPr>
              <a:pPr/>
              <a:t>77</a:t>
            </a:fld>
            <a:endParaRPr lang="en-US" altLang="en-US" sz="1400" smtClean="0">
              <a:solidFill>
                <a:schemeClr val="bg1"/>
              </a:solidFill>
            </a:endParaRPr>
          </a:p>
        </p:txBody>
      </p:sp>
      <p:sp>
        <p:nvSpPr>
          <p:cNvPr id="79875"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Visual Area Estimation</a:t>
            </a:r>
          </a:p>
        </p:txBody>
      </p:sp>
      <p:sp>
        <p:nvSpPr>
          <p:cNvPr id="79876" name="Rectangle 3"/>
          <p:cNvSpPr>
            <a:spLocks noGrp="1" noChangeArrowheads="1"/>
          </p:cNvSpPr>
          <p:nvPr>
            <p:ph type="body" idx="1"/>
          </p:nvPr>
        </p:nvSpPr>
        <p:spPr>
          <a:xfrm>
            <a:off x="685800" y="1600200"/>
            <a:ext cx="7772400" cy="4343400"/>
          </a:xfrm>
        </p:spPr>
        <p:txBody>
          <a:bodyPr/>
          <a:lstStyle/>
          <a:p>
            <a:r>
              <a:rPr lang="en-US" altLang="en-US" smtClean="0"/>
              <a:t>Per EPA’s 1993 methodology, visual area estimates are made by comparing the sample to calibration materials that have similar textures and fiber abundance.</a:t>
            </a:r>
          </a:p>
          <a:p>
            <a:r>
              <a:rPr lang="en-US" altLang="en-US" smtClean="0"/>
              <a:t>Analytical results are reported as “area percent.” If no asbestos fibers are seen, the analyst commonly reports this result as “no asbestos observed.”</a:t>
            </a:r>
          </a:p>
        </p:txBody>
      </p:sp>
      <p:sp>
        <p:nvSpPr>
          <p:cNvPr id="79877"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F018CCF0-37CB-4809-878E-673936774AE6}" type="slidenum">
              <a:rPr lang="en-US" altLang="en-US" sz="1400">
                <a:solidFill>
                  <a:schemeClr val="bg1"/>
                </a:solidFill>
              </a:rPr>
              <a:pPr algn="r"/>
              <a:t>77</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B20E0FF-B93A-487B-AA0B-D3C157D5233C}" type="slidenum">
              <a:rPr lang="en-US" altLang="en-US" sz="1400" smtClean="0">
                <a:solidFill>
                  <a:schemeClr val="bg1"/>
                </a:solidFill>
              </a:rPr>
              <a:pPr/>
              <a:t>78</a:t>
            </a:fld>
            <a:endParaRPr lang="en-US" altLang="en-US" sz="1400" smtClean="0">
              <a:solidFill>
                <a:schemeClr val="bg1"/>
              </a:solidFill>
            </a:endParaRPr>
          </a:p>
        </p:txBody>
      </p:sp>
      <p:sp>
        <p:nvSpPr>
          <p:cNvPr id="80899" name="Rectangle 2"/>
          <p:cNvSpPr>
            <a:spLocks noGrp="1" noChangeArrowheads="1"/>
          </p:cNvSpPr>
          <p:nvPr>
            <p:ph type="title"/>
          </p:nvPr>
        </p:nvSpPr>
        <p:spPr>
          <a:xfrm>
            <a:off x="685800" y="152400"/>
            <a:ext cx="7772400" cy="762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Point Counting</a:t>
            </a:r>
          </a:p>
        </p:txBody>
      </p:sp>
      <p:sp>
        <p:nvSpPr>
          <p:cNvPr id="80900" name="Rectangle 3"/>
          <p:cNvSpPr>
            <a:spLocks noGrp="1" noChangeArrowheads="1"/>
          </p:cNvSpPr>
          <p:nvPr>
            <p:ph type="body" idx="1"/>
          </p:nvPr>
        </p:nvSpPr>
        <p:spPr>
          <a:xfrm>
            <a:off x="685800" y="1219200"/>
            <a:ext cx="7861300" cy="5105400"/>
          </a:xfrm>
        </p:spPr>
        <p:txBody>
          <a:bodyPr/>
          <a:lstStyle/>
          <a:p>
            <a:pPr>
              <a:lnSpc>
                <a:spcPct val="90000"/>
              </a:lnSpc>
            </a:pPr>
            <a:r>
              <a:rPr lang="en-US" altLang="en-US" smtClean="0"/>
              <a:t>For samples at the 1% level, point counting may be used to quantitatively determine asbestos %.</a:t>
            </a:r>
          </a:p>
          <a:p>
            <a:pPr>
              <a:lnSpc>
                <a:spcPct val="90000"/>
              </a:lnSpc>
            </a:pPr>
            <a:endParaRPr lang="en-US" altLang="en-US" smtClean="0"/>
          </a:p>
          <a:p>
            <a:pPr>
              <a:lnSpc>
                <a:spcPct val="90000"/>
              </a:lnSpc>
            </a:pPr>
            <a:r>
              <a:rPr lang="en-US" altLang="en-US" smtClean="0"/>
              <a:t>Measuring 1% vs 2% is difficult/impossible</a:t>
            </a:r>
          </a:p>
          <a:p>
            <a:pPr>
              <a:lnSpc>
                <a:spcPct val="90000"/>
              </a:lnSpc>
            </a:pPr>
            <a:endParaRPr lang="en-US" altLang="en-US" smtClean="0"/>
          </a:p>
          <a:p>
            <a:pPr>
              <a:lnSpc>
                <a:spcPct val="90000"/>
              </a:lnSpc>
            </a:pPr>
            <a:r>
              <a:rPr lang="en-US" altLang="en-US" smtClean="0"/>
              <a:t>For materials where asbestos is present but at less than or equal to 1% by visual estimation, point counting is required to declare the material non-ACM.</a:t>
            </a:r>
            <a:endParaRPr lang="en-US" altLang="en-US" sz="2800" smtClean="0"/>
          </a:p>
          <a:p>
            <a:pPr>
              <a:lnSpc>
                <a:spcPct val="90000"/>
              </a:lnSpc>
            </a:pPr>
            <a:endParaRPr lang="en-US" altLang="en-US" smtClean="0"/>
          </a:p>
        </p:txBody>
      </p:sp>
    </p:spTree>
    <p:custDataLst>
      <p:tags r:id="rId1"/>
    </p:custDataLst>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E71432C-30C9-4758-AA2C-0B291AFCB1BF}" type="slidenum">
              <a:rPr lang="en-US" altLang="en-US" sz="1400" smtClean="0">
                <a:solidFill>
                  <a:schemeClr val="bg1"/>
                </a:solidFill>
              </a:rPr>
              <a:pPr/>
              <a:t>79</a:t>
            </a:fld>
            <a:endParaRPr lang="en-US" altLang="en-US" sz="1400" smtClean="0">
              <a:solidFill>
                <a:schemeClr val="bg1"/>
              </a:solidFill>
            </a:endParaRPr>
          </a:p>
        </p:txBody>
      </p:sp>
      <p:sp>
        <p:nvSpPr>
          <p:cNvPr id="81923" name="Rectangle 2"/>
          <p:cNvSpPr>
            <a:spLocks noGrp="1" noChangeArrowheads="1"/>
          </p:cNvSpPr>
          <p:nvPr>
            <p:ph type="title"/>
          </p:nvPr>
        </p:nvSpPr>
        <p:spPr>
          <a:xfrm>
            <a:off x="685800" y="152400"/>
            <a:ext cx="7772400" cy="762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Point Counting</a:t>
            </a:r>
          </a:p>
        </p:txBody>
      </p:sp>
      <p:sp>
        <p:nvSpPr>
          <p:cNvPr id="81924" name="Rectangle 3"/>
          <p:cNvSpPr>
            <a:spLocks noGrp="1" noChangeArrowheads="1"/>
          </p:cNvSpPr>
          <p:nvPr>
            <p:ph type="body" idx="1"/>
          </p:nvPr>
        </p:nvSpPr>
        <p:spPr>
          <a:xfrm>
            <a:off x="685800" y="1219200"/>
            <a:ext cx="7861300" cy="5105400"/>
          </a:xfrm>
        </p:spPr>
        <p:txBody>
          <a:bodyPr/>
          <a:lstStyle/>
          <a:p>
            <a:pPr>
              <a:lnSpc>
                <a:spcPct val="90000"/>
              </a:lnSpc>
            </a:pPr>
            <a:r>
              <a:rPr lang="en-US" altLang="en-US" sz="3600" smtClean="0"/>
              <a:t>In point counting, 8 slide mounts are made</a:t>
            </a:r>
          </a:p>
          <a:p>
            <a:pPr lvl="1">
              <a:lnSpc>
                <a:spcPct val="90000"/>
              </a:lnSpc>
            </a:pPr>
            <a:r>
              <a:rPr lang="en-US" altLang="en-US" sz="3200" smtClean="0"/>
              <a:t>50 “non-negative points” are typically counted mechanically over 8 slide mounts for a total of 400 points.</a:t>
            </a:r>
          </a:p>
          <a:p>
            <a:pPr lvl="1">
              <a:lnSpc>
                <a:spcPct val="90000"/>
              </a:lnSpc>
            </a:pPr>
            <a:endParaRPr lang="en-US" altLang="en-US" sz="3200" smtClean="0"/>
          </a:p>
          <a:p>
            <a:pPr lvl="1">
              <a:lnSpc>
                <a:spcPct val="90000"/>
              </a:lnSpc>
            </a:pPr>
            <a:r>
              <a:rPr lang="en-US" altLang="en-US" sz="3200" smtClean="0"/>
              <a:t>5 asbestos fibers in a 400 point count = 1.25%</a:t>
            </a:r>
          </a:p>
        </p:txBody>
      </p:sp>
    </p:spTree>
    <p:custDataLst>
      <p:tags r:id="rId1"/>
    </p:custData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5B72D35-1EFD-4796-A57D-6BCE2220238B}" type="slidenum">
              <a:rPr lang="en-US" altLang="en-US" sz="1400" smtClean="0">
                <a:solidFill>
                  <a:schemeClr val="bg1"/>
                </a:solidFill>
              </a:rPr>
              <a:pPr/>
              <a:t>8</a:t>
            </a:fld>
            <a:endParaRPr lang="en-US" altLang="en-US" sz="1400" smtClean="0">
              <a:solidFill>
                <a:schemeClr val="bg1"/>
              </a:solidFill>
            </a:endParaRPr>
          </a:p>
        </p:txBody>
      </p:sp>
      <p:sp>
        <p:nvSpPr>
          <p:cNvPr id="9219" name="Rectangle 2"/>
          <p:cNvSpPr>
            <a:spLocks noGrp="1" noChangeArrowheads="1"/>
          </p:cNvSpPr>
          <p:nvPr>
            <p:ph type="title"/>
          </p:nvPr>
        </p:nvSpPr>
        <p:spPr>
          <a:xfrm>
            <a:off x="685800" y="0"/>
            <a:ext cx="7772400" cy="990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Protective Equipment</a:t>
            </a:r>
            <a:endParaRPr lang="en-US" altLang="en-US" sz="2400" smtClean="0"/>
          </a:p>
        </p:txBody>
      </p:sp>
      <p:sp>
        <p:nvSpPr>
          <p:cNvPr id="9220" name="Rectangle 3"/>
          <p:cNvSpPr>
            <a:spLocks noGrp="1" noChangeArrowheads="1"/>
          </p:cNvSpPr>
          <p:nvPr>
            <p:ph type="body" idx="1"/>
          </p:nvPr>
        </p:nvSpPr>
        <p:spPr>
          <a:xfrm>
            <a:off x="152400" y="1676400"/>
            <a:ext cx="8763000" cy="5029200"/>
          </a:xfrm>
        </p:spPr>
        <p:txBody>
          <a:bodyPr/>
          <a:lstStyle/>
          <a:p>
            <a:r>
              <a:rPr lang="en-US" altLang="en-US" sz="3600" smtClean="0"/>
              <a:t>Respiratory Protection</a:t>
            </a:r>
          </a:p>
          <a:p>
            <a:pPr lvl="1"/>
            <a:r>
              <a:rPr lang="en-US" altLang="en-US" smtClean="0"/>
              <a:t>Should wear NIOSH-approved full-face, air purifying respirators with P-100 filters.</a:t>
            </a:r>
          </a:p>
          <a:p>
            <a:pPr lvl="1"/>
            <a:r>
              <a:rPr lang="en-US" altLang="en-US" smtClean="0"/>
              <a:t>Can also wear powered air-purifying respirators (PAPRs)</a:t>
            </a:r>
          </a:p>
          <a:p>
            <a:pPr lvl="2"/>
            <a:r>
              <a:rPr lang="en-US" altLang="en-US" smtClean="0"/>
              <a:t>Required in OSHA Class I work areas where:</a:t>
            </a:r>
          </a:p>
          <a:p>
            <a:pPr lvl="3"/>
            <a:r>
              <a:rPr lang="en-US" altLang="en-US" sz="2400" smtClean="0"/>
              <a:t>No negative exposure assessment</a:t>
            </a:r>
          </a:p>
          <a:p>
            <a:pPr lvl="3"/>
            <a:r>
              <a:rPr lang="en-US" altLang="en-US" sz="2400" smtClean="0"/>
              <a:t>Exposure assessment indicates exposure level will not exceed 1.0f/cm</a:t>
            </a:r>
            <a:r>
              <a:rPr lang="en-US" altLang="en-US" sz="2400" baseline="30000" smtClean="0"/>
              <a:t>3</a:t>
            </a:r>
            <a:r>
              <a:rPr lang="en-US" altLang="en-US" sz="2400" smtClean="0"/>
              <a:t> (8 hour TWA)</a:t>
            </a:r>
          </a:p>
        </p:txBody>
      </p:sp>
      <p:sp>
        <p:nvSpPr>
          <p:cNvPr id="9221"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83338AD1-26A1-450B-8C6F-41F595AC883F}" type="slidenum">
              <a:rPr lang="en-US" altLang="en-US" sz="1400">
                <a:solidFill>
                  <a:schemeClr val="bg1"/>
                </a:solidFill>
              </a:rPr>
              <a:pPr algn="r"/>
              <a:t>8</a:t>
            </a:fld>
            <a:endParaRPr lang="en-US" altLang="en-US" sz="1400">
              <a:solidFill>
                <a:schemeClr val="bg1"/>
              </a:solidFill>
            </a:endParaRPr>
          </a:p>
        </p:txBody>
      </p:sp>
      <p:pic>
        <p:nvPicPr>
          <p:cNvPr id="9222" name="Picture 6" descr="S:\TEI\Lecture Materials\Asbestos Pictures To Use\Respirator pics\3724-113-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914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97E96A4-D01D-40F8-A666-DA0CD60E3F84}" type="slidenum">
              <a:rPr lang="en-US" altLang="en-US" sz="1400" smtClean="0">
                <a:solidFill>
                  <a:schemeClr val="bg1"/>
                </a:solidFill>
              </a:rPr>
              <a:pPr/>
              <a:t>80</a:t>
            </a:fld>
            <a:endParaRPr lang="en-US" altLang="en-US" sz="1400" smtClean="0">
              <a:solidFill>
                <a:schemeClr val="bg1"/>
              </a:solidFill>
            </a:endParaRPr>
          </a:p>
        </p:txBody>
      </p:sp>
      <p:sp>
        <p:nvSpPr>
          <p:cNvPr id="82947" name="Rectangle 2"/>
          <p:cNvSpPr>
            <a:spLocks noChangeArrowheads="1"/>
          </p:cNvSpPr>
          <p:nvPr/>
        </p:nvSpPr>
        <p:spPr bwMode="auto">
          <a:xfrm>
            <a:off x="974725" y="838200"/>
            <a:ext cx="3352800" cy="16764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2948" name="Rectangle 3"/>
          <p:cNvSpPr>
            <a:spLocks noChangeArrowheads="1"/>
          </p:cNvSpPr>
          <p:nvPr/>
        </p:nvSpPr>
        <p:spPr bwMode="auto">
          <a:xfrm>
            <a:off x="2133600" y="1066800"/>
            <a:ext cx="1219200" cy="1219200"/>
          </a:xfrm>
          <a:prstGeom prst="rect">
            <a:avLst/>
          </a:prstGeom>
          <a:solidFill>
            <a:srgbClr val="DDDDDD"/>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2949" name="Freeform 4"/>
          <p:cNvSpPr>
            <a:spLocks/>
          </p:cNvSpPr>
          <p:nvPr/>
        </p:nvSpPr>
        <p:spPr bwMode="auto">
          <a:xfrm>
            <a:off x="2319338" y="1354138"/>
            <a:ext cx="125412" cy="174625"/>
          </a:xfrm>
          <a:custGeom>
            <a:avLst/>
            <a:gdLst>
              <a:gd name="T0" fmla="*/ 2147483647 w 79"/>
              <a:gd name="T1" fmla="*/ 0 h 110"/>
              <a:gd name="T2" fmla="*/ 2147483647 w 79"/>
              <a:gd name="T3" fmla="*/ 2147483647 h 110"/>
              <a:gd name="T4" fmla="*/ 2147483647 w 79"/>
              <a:gd name="T5" fmla="*/ 2147483647 h 110"/>
              <a:gd name="T6" fmla="*/ 0 w 79"/>
              <a:gd name="T7" fmla="*/ 2147483647 h 110"/>
              <a:gd name="T8" fmla="*/ 0 60000 65536"/>
              <a:gd name="T9" fmla="*/ 0 60000 65536"/>
              <a:gd name="T10" fmla="*/ 0 60000 65536"/>
              <a:gd name="T11" fmla="*/ 0 60000 65536"/>
              <a:gd name="T12" fmla="*/ 0 w 79"/>
              <a:gd name="T13" fmla="*/ 0 h 110"/>
              <a:gd name="T14" fmla="*/ 79 w 79"/>
              <a:gd name="T15" fmla="*/ 110 h 110"/>
            </a:gdLst>
            <a:ahLst/>
            <a:cxnLst>
              <a:cxn ang="T8">
                <a:pos x="T0" y="T1"/>
              </a:cxn>
              <a:cxn ang="T9">
                <a:pos x="T2" y="T3"/>
              </a:cxn>
              <a:cxn ang="T10">
                <a:pos x="T4" y="T5"/>
              </a:cxn>
              <a:cxn ang="T11">
                <a:pos x="T6" y="T7"/>
              </a:cxn>
            </a:cxnLst>
            <a:rect l="T12" t="T13" r="T14" b="T15"/>
            <a:pathLst>
              <a:path w="79" h="110">
                <a:moveTo>
                  <a:pt x="32" y="0"/>
                </a:moveTo>
                <a:cubicBezTo>
                  <a:pt x="43" y="7"/>
                  <a:pt x="60" y="10"/>
                  <a:pt x="64" y="22"/>
                </a:cubicBezTo>
                <a:cubicBezTo>
                  <a:pt x="79" y="65"/>
                  <a:pt x="46" y="67"/>
                  <a:pt x="22" y="75"/>
                </a:cubicBezTo>
                <a:cubicBezTo>
                  <a:pt x="10" y="110"/>
                  <a:pt x="22" y="107"/>
                  <a:pt x="0" y="10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50" name="Freeform 5"/>
          <p:cNvSpPr>
            <a:spLocks/>
          </p:cNvSpPr>
          <p:nvPr/>
        </p:nvSpPr>
        <p:spPr bwMode="auto">
          <a:xfrm>
            <a:off x="2259013" y="1196975"/>
            <a:ext cx="196850" cy="85725"/>
          </a:xfrm>
          <a:custGeom>
            <a:avLst/>
            <a:gdLst>
              <a:gd name="T0" fmla="*/ 2147483647 w 124"/>
              <a:gd name="T1" fmla="*/ 2147483647 h 54"/>
              <a:gd name="T2" fmla="*/ 2147483647 w 124"/>
              <a:gd name="T3" fmla="*/ 2147483647 h 54"/>
              <a:gd name="T4" fmla="*/ 2147483647 w 124"/>
              <a:gd name="T5" fmla="*/ 2147483647 h 54"/>
              <a:gd name="T6" fmla="*/ 2147483647 w 124"/>
              <a:gd name="T7" fmla="*/ 2147483647 h 54"/>
              <a:gd name="T8" fmla="*/ 0 60000 65536"/>
              <a:gd name="T9" fmla="*/ 0 60000 65536"/>
              <a:gd name="T10" fmla="*/ 0 60000 65536"/>
              <a:gd name="T11" fmla="*/ 0 60000 65536"/>
              <a:gd name="T12" fmla="*/ 0 w 124"/>
              <a:gd name="T13" fmla="*/ 0 h 54"/>
              <a:gd name="T14" fmla="*/ 124 w 124"/>
              <a:gd name="T15" fmla="*/ 54 h 54"/>
            </a:gdLst>
            <a:ahLst/>
            <a:cxnLst>
              <a:cxn ang="T8">
                <a:pos x="T0" y="T1"/>
              </a:cxn>
              <a:cxn ang="T9">
                <a:pos x="T2" y="T3"/>
              </a:cxn>
              <a:cxn ang="T10">
                <a:pos x="T4" y="T5"/>
              </a:cxn>
              <a:cxn ang="T11">
                <a:pos x="T6" y="T7"/>
              </a:cxn>
            </a:cxnLst>
            <a:rect l="T12" t="T13" r="T14" b="T15"/>
            <a:pathLst>
              <a:path w="124" h="54">
                <a:moveTo>
                  <a:pt x="6" y="3"/>
                </a:moveTo>
                <a:cubicBezTo>
                  <a:pt x="57" y="54"/>
                  <a:pt x="0" y="11"/>
                  <a:pt x="49" y="3"/>
                </a:cubicBezTo>
                <a:cubicBezTo>
                  <a:pt x="64" y="0"/>
                  <a:pt x="78" y="10"/>
                  <a:pt x="92" y="14"/>
                </a:cubicBezTo>
                <a:cubicBezTo>
                  <a:pt x="115" y="49"/>
                  <a:pt x="100" y="46"/>
                  <a:pt x="124" y="4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51" name="Freeform 6"/>
          <p:cNvSpPr>
            <a:spLocks/>
          </p:cNvSpPr>
          <p:nvPr/>
        </p:nvSpPr>
        <p:spPr bwMode="auto">
          <a:xfrm>
            <a:off x="2455863" y="1506538"/>
            <a:ext cx="168275" cy="92075"/>
          </a:xfrm>
          <a:custGeom>
            <a:avLst/>
            <a:gdLst>
              <a:gd name="T0" fmla="*/ 2147483647 w 106"/>
              <a:gd name="T1" fmla="*/ 2147483647 h 58"/>
              <a:gd name="T2" fmla="*/ 0 w 106"/>
              <a:gd name="T3" fmla="*/ 0 h 58"/>
              <a:gd name="T4" fmla="*/ 0 60000 65536"/>
              <a:gd name="T5" fmla="*/ 0 60000 65536"/>
              <a:gd name="T6" fmla="*/ 0 w 106"/>
              <a:gd name="T7" fmla="*/ 0 h 58"/>
              <a:gd name="T8" fmla="*/ 106 w 106"/>
              <a:gd name="T9" fmla="*/ 58 h 58"/>
            </a:gdLst>
            <a:ahLst/>
            <a:cxnLst>
              <a:cxn ang="T4">
                <a:pos x="T0" y="T1"/>
              </a:cxn>
              <a:cxn ang="T5">
                <a:pos x="T2" y="T3"/>
              </a:cxn>
            </a:cxnLst>
            <a:rect l="T6" t="T7" r="T8" b="T9"/>
            <a:pathLst>
              <a:path w="106" h="58">
                <a:moveTo>
                  <a:pt x="106" y="43"/>
                </a:moveTo>
                <a:cubicBezTo>
                  <a:pt x="50" y="58"/>
                  <a:pt x="25" y="56"/>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52" name="Freeform 7"/>
          <p:cNvSpPr>
            <a:spLocks/>
          </p:cNvSpPr>
          <p:nvPr/>
        </p:nvSpPr>
        <p:spPr bwMode="auto">
          <a:xfrm>
            <a:off x="2608263" y="1404938"/>
            <a:ext cx="328612" cy="436562"/>
          </a:xfrm>
          <a:custGeom>
            <a:avLst/>
            <a:gdLst>
              <a:gd name="T0" fmla="*/ 2147483647 w 207"/>
              <a:gd name="T1" fmla="*/ 0 h 275"/>
              <a:gd name="T2" fmla="*/ 2147483647 w 207"/>
              <a:gd name="T3" fmla="*/ 2147483647 h 275"/>
              <a:gd name="T4" fmla="*/ 2147483647 w 207"/>
              <a:gd name="T5" fmla="*/ 2147483647 h 275"/>
              <a:gd name="T6" fmla="*/ 2147483647 w 207"/>
              <a:gd name="T7" fmla="*/ 2147483647 h 275"/>
              <a:gd name="T8" fmla="*/ 2147483647 w 207"/>
              <a:gd name="T9" fmla="*/ 2147483647 h 275"/>
              <a:gd name="T10" fmla="*/ 0 w 207"/>
              <a:gd name="T11" fmla="*/ 2147483647 h 275"/>
              <a:gd name="T12" fmla="*/ 0 60000 65536"/>
              <a:gd name="T13" fmla="*/ 0 60000 65536"/>
              <a:gd name="T14" fmla="*/ 0 60000 65536"/>
              <a:gd name="T15" fmla="*/ 0 60000 65536"/>
              <a:gd name="T16" fmla="*/ 0 60000 65536"/>
              <a:gd name="T17" fmla="*/ 0 60000 65536"/>
              <a:gd name="T18" fmla="*/ 0 w 207"/>
              <a:gd name="T19" fmla="*/ 0 h 275"/>
              <a:gd name="T20" fmla="*/ 207 w 207"/>
              <a:gd name="T21" fmla="*/ 275 h 275"/>
            </a:gdLst>
            <a:ahLst/>
            <a:cxnLst>
              <a:cxn ang="T12">
                <a:pos x="T0" y="T1"/>
              </a:cxn>
              <a:cxn ang="T13">
                <a:pos x="T2" y="T3"/>
              </a:cxn>
              <a:cxn ang="T14">
                <a:pos x="T4" y="T5"/>
              </a:cxn>
              <a:cxn ang="T15">
                <a:pos x="T6" y="T7"/>
              </a:cxn>
              <a:cxn ang="T16">
                <a:pos x="T8" y="T9"/>
              </a:cxn>
              <a:cxn ang="T17">
                <a:pos x="T10" y="T11"/>
              </a:cxn>
            </a:cxnLst>
            <a:rect l="T18" t="T19" r="T20" b="T21"/>
            <a:pathLst>
              <a:path w="207" h="275">
                <a:moveTo>
                  <a:pt x="181" y="0"/>
                </a:moveTo>
                <a:cubicBezTo>
                  <a:pt x="192" y="32"/>
                  <a:pt x="207" y="60"/>
                  <a:pt x="181" y="96"/>
                </a:cubicBezTo>
                <a:cubicBezTo>
                  <a:pt x="172" y="108"/>
                  <a:pt x="152" y="103"/>
                  <a:pt x="138" y="107"/>
                </a:cubicBezTo>
                <a:cubicBezTo>
                  <a:pt x="127" y="118"/>
                  <a:pt x="110" y="124"/>
                  <a:pt x="106" y="139"/>
                </a:cubicBezTo>
                <a:cubicBezTo>
                  <a:pt x="104" y="147"/>
                  <a:pt x="124" y="203"/>
                  <a:pt x="128" y="214"/>
                </a:cubicBezTo>
                <a:cubicBezTo>
                  <a:pt x="86" y="275"/>
                  <a:pt x="119" y="246"/>
                  <a:pt x="0" y="24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53" name="Freeform 8"/>
          <p:cNvSpPr>
            <a:spLocks/>
          </p:cNvSpPr>
          <p:nvPr/>
        </p:nvSpPr>
        <p:spPr bwMode="auto">
          <a:xfrm>
            <a:off x="2184400" y="1377950"/>
            <a:ext cx="169863" cy="484188"/>
          </a:xfrm>
          <a:custGeom>
            <a:avLst/>
            <a:gdLst>
              <a:gd name="T0" fmla="*/ 2147483647 w 107"/>
              <a:gd name="T1" fmla="*/ 2147483647 h 305"/>
              <a:gd name="T2" fmla="*/ 0 w 107"/>
              <a:gd name="T3" fmla="*/ 2147483647 h 305"/>
              <a:gd name="T4" fmla="*/ 2147483647 w 107"/>
              <a:gd name="T5" fmla="*/ 2147483647 h 305"/>
              <a:gd name="T6" fmla="*/ 2147483647 w 107"/>
              <a:gd name="T7" fmla="*/ 2147483647 h 305"/>
              <a:gd name="T8" fmla="*/ 0 60000 65536"/>
              <a:gd name="T9" fmla="*/ 0 60000 65536"/>
              <a:gd name="T10" fmla="*/ 0 60000 65536"/>
              <a:gd name="T11" fmla="*/ 0 60000 65536"/>
              <a:gd name="T12" fmla="*/ 0 w 107"/>
              <a:gd name="T13" fmla="*/ 0 h 305"/>
              <a:gd name="T14" fmla="*/ 107 w 107"/>
              <a:gd name="T15" fmla="*/ 305 h 305"/>
            </a:gdLst>
            <a:ahLst/>
            <a:cxnLst>
              <a:cxn ang="T8">
                <a:pos x="T0" y="T1"/>
              </a:cxn>
              <a:cxn ang="T9">
                <a:pos x="T2" y="T3"/>
              </a:cxn>
              <a:cxn ang="T10">
                <a:pos x="T4" y="T5"/>
              </a:cxn>
              <a:cxn ang="T11">
                <a:pos x="T6" y="T7"/>
              </a:cxn>
            </a:cxnLst>
            <a:rect l="T12" t="T13" r="T14" b="T15"/>
            <a:pathLst>
              <a:path w="107" h="305">
                <a:moveTo>
                  <a:pt x="107" y="305"/>
                </a:moveTo>
                <a:cubicBezTo>
                  <a:pt x="79" y="223"/>
                  <a:pt x="60" y="112"/>
                  <a:pt x="0" y="49"/>
                </a:cubicBezTo>
                <a:cubicBezTo>
                  <a:pt x="4" y="38"/>
                  <a:pt x="1" y="22"/>
                  <a:pt x="11" y="17"/>
                </a:cubicBezTo>
                <a:cubicBezTo>
                  <a:pt x="45" y="0"/>
                  <a:pt x="64" y="61"/>
                  <a:pt x="64" y="8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54" name="Freeform 9"/>
          <p:cNvSpPr>
            <a:spLocks/>
          </p:cNvSpPr>
          <p:nvPr/>
        </p:nvSpPr>
        <p:spPr bwMode="auto">
          <a:xfrm>
            <a:off x="2438400" y="1676400"/>
            <a:ext cx="236538" cy="169863"/>
          </a:xfrm>
          <a:custGeom>
            <a:avLst/>
            <a:gdLst>
              <a:gd name="T0" fmla="*/ 0 w 149"/>
              <a:gd name="T1" fmla="*/ 2147483647 h 107"/>
              <a:gd name="T2" fmla="*/ 2147483647 w 149"/>
              <a:gd name="T3" fmla="*/ 2147483647 h 107"/>
              <a:gd name="T4" fmla="*/ 2147483647 w 149"/>
              <a:gd name="T5" fmla="*/ 2147483647 h 107"/>
              <a:gd name="T6" fmla="*/ 2147483647 w 149"/>
              <a:gd name="T7" fmla="*/ 2147483647 h 107"/>
              <a:gd name="T8" fmla="*/ 2147483647 w 149"/>
              <a:gd name="T9" fmla="*/ 2147483647 h 107"/>
              <a:gd name="T10" fmla="*/ 2147483647 w 149"/>
              <a:gd name="T11" fmla="*/ 2147483647 h 107"/>
              <a:gd name="T12" fmla="*/ 2147483647 w 149"/>
              <a:gd name="T13" fmla="*/ 0 h 107"/>
              <a:gd name="T14" fmla="*/ 0 60000 65536"/>
              <a:gd name="T15" fmla="*/ 0 60000 65536"/>
              <a:gd name="T16" fmla="*/ 0 60000 65536"/>
              <a:gd name="T17" fmla="*/ 0 60000 65536"/>
              <a:gd name="T18" fmla="*/ 0 60000 65536"/>
              <a:gd name="T19" fmla="*/ 0 60000 65536"/>
              <a:gd name="T20" fmla="*/ 0 60000 65536"/>
              <a:gd name="T21" fmla="*/ 0 w 149"/>
              <a:gd name="T22" fmla="*/ 0 h 107"/>
              <a:gd name="T23" fmla="*/ 149 w 149"/>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 h="107">
                <a:moveTo>
                  <a:pt x="0" y="64"/>
                </a:moveTo>
                <a:cubicBezTo>
                  <a:pt x="11" y="71"/>
                  <a:pt x="21" y="79"/>
                  <a:pt x="32" y="85"/>
                </a:cubicBezTo>
                <a:cubicBezTo>
                  <a:pt x="42" y="90"/>
                  <a:pt x="62" y="107"/>
                  <a:pt x="64" y="96"/>
                </a:cubicBezTo>
                <a:cubicBezTo>
                  <a:pt x="69" y="74"/>
                  <a:pt x="50" y="53"/>
                  <a:pt x="43" y="32"/>
                </a:cubicBezTo>
                <a:cubicBezTo>
                  <a:pt x="54" y="28"/>
                  <a:pt x="64" y="19"/>
                  <a:pt x="75" y="21"/>
                </a:cubicBezTo>
                <a:cubicBezTo>
                  <a:pt x="148" y="36"/>
                  <a:pt x="38" y="63"/>
                  <a:pt x="128" y="32"/>
                </a:cubicBezTo>
                <a:cubicBezTo>
                  <a:pt x="135" y="21"/>
                  <a:pt x="149" y="0"/>
                  <a:pt x="149"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55" name="Freeform 10"/>
          <p:cNvSpPr>
            <a:spLocks/>
          </p:cNvSpPr>
          <p:nvPr/>
        </p:nvSpPr>
        <p:spPr bwMode="auto">
          <a:xfrm>
            <a:off x="2709863" y="1236663"/>
            <a:ext cx="168275" cy="117475"/>
          </a:xfrm>
          <a:custGeom>
            <a:avLst/>
            <a:gdLst>
              <a:gd name="T0" fmla="*/ 2147483647 w 106"/>
              <a:gd name="T1" fmla="*/ 0 h 74"/>
              <a:gd name="T2" fmla="*/ 2147483647 w 106"/>
              <a:gd name="T3" fmla="*/ 2147483647 h 74"/>
              <a:gd name="T4" fmla="*/ 0 w 106"/>
              <a:gd name="T5" fmla="*/ 2147483647 h 74"/>
              <a:gd name="T6" fmla="*/ 0 60000 65536"/>
              <a:gd name="T7" fmla="*/ 0 60000 65536"/>
              <a:gd name="T8" fmla="*/ 0 60000 65536"/>
              <a:gd name="T9" fmla="*/ 0 w 106"/>
              <a:gd name="T10" fmla="*/ 0 h 74"/>
              <a:gd name="T11" fmla="*/ 106 w 106"/>
              <a:gd name="T12" fmla="*/ 74 h 74"/>
            </a:gdLst>
            <a:ahLst/>
            <a:cxnLst>
              <a:cxn ang="T6">
                <a:pos x="T0" y="T1"/>
              </a:cxn>
              <a:cxn ang="T7">
                <a:pos x="T2" y="T3"/>
              </a:cxn>
              <a:cxn ang="T8">
                <a:pos x="T4" y="T5"/>
              </a:cxn>
            </a:cxnLst>
            <a:rect l="T9" t="T10" r="T11" b="T12"/>
            <a:pathLst>
              <a:path w="106" h="74">
                <a:moveTo>
                  <a:pt x="106" y="0"/>
                </a:moveTo>
                <a:cubicBezTo>
                  <a:pt x="95" y="35"/>
                  <a:pt x="102" y="36"/>
                  <a:pt x="64" y="53"/>
                </a:cubicBezTo>
                <a:cubicBezTo>
                  <a:pt x="43" y="62"/>
                  <a:pt x="0" y="74"/>
                  <a:pt x="0" y="7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56" name="Freeform 11"/>
          <p:cNvSpPr>
            <a:spLocks/>
          </p:cNvSpPr>
          <p:nvPr/>
        </p:nvSpPr>
        <p:spPr bwMode="auto">
          <a:xfrm>
            <a:off x="2557463" y="1219200"/>
            <a:ext cx="101600" cy="254000"/>
          </a:xfrm>
          <a:custGeom>
            <a:avLst/>
            <a:gdLst>
              <a:gd name="T0" fmla="*/ 2147483647 w 64"/>
              <a:gd name="T1" fmla="*/ 0 h 160"/>
              <a:gd name="T2" fmla="*/ 2147483647 w 64"/>
              <a:gd name="T3" fmla="*/ 2147483647 h 160"/>
              <a:gd name="T4" fmla="*/ 2147483647 w 64"/>
              <a:gd name="T5" fmla="*/ 2147483647 h 160"/>
              <a:gd name="T6" fmla="*/ 0 w 64"/>
              <a:gd name="T7" fmla="*/ 2147483647 h 160"/>
              <a:gd name="T8" fmla="*/ 0 60000 65536"/>
              <a:gd name="T9" fmla="*/ 0 60000 65536"/>
              <a:gd name="T10" fmla="*/ 0 60000 65536"/>
              <a:gd name="T11" fmla="*/ 0 60000 65536"/>
              <a:gd name="T12" fmla="*/ 0 w 64"/>
              <a:gd name="T13" fmla="*/ 0 h 160"/>
              <a:gd name="T14" fmla="*/ 64 w 64"/>
              <a:gd name="T15" fmla="*/ 160 h 160"/>
            </a:gdLst>
            <a:ahLst/>
            <a:cxnLst>
              <a:cxn ang="T8">
                <a:pos x="T0" y="T1"/>
              </a:cxn>
              <a:cxn ang="T9">
                <a:pos x="T2" y="T3"/>
              </a:cxn>
              <a:cxn ang="T10">
                <a:pos x="T4" y="T5"/>
              </a:cxn>
              <a:cxn ang="T11">
                <a:pos x="T6" y="T7"/>
              </a:cxn>
            </a:cxnLst>
            <a:rect l="T12" t="T13" r="T14" b="T15"/>
            <a:pathLst>
              <a:path w="64" h="160">
                <a:moveTo>
                  <a:pt x="64" y="0"/>
                </a:moveTo>
                <a:cubicBezTo>
                  <a:pt x="27" y="9"/>
                  <a:pt x="5" y="2"/>
                  <a:pt x="10" y="53"/>
                </a:cubicBezTo>
                <a:cubicBezTo>
                  <a:pt x="12" y="75"/>
                  <a:pt x="32" y="117"/>
                  <a:pt x="32" y="117"/>
                </a:cubicBezTo>
                <a:cubicBezTo>
                  <a:pt x="5" y="144"/>
                  <a:pt x="14" y="130"/>
                  <a:pt x="0" y="16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57" name="Freeform 12"/>
          <p:cNvSpPr>
            <a:spLocks/>
          </p:cNvSpPr>
          <p:nvPr/>
        </p:nvSpPr>
        <p:spPr bwMode="auto">
          <a:xfrm>
            <a:off x="2886075" y="1690688"/>
            <a:ext cx="88900" cy="77787"/>
          </a:xfrm>
          <a:custGeom>
            <a:avLst/>
            <a:gdLst>
              <a:gd name="T0" fmla="*/ 2147483647 w 56"/>
              <a:gd name="T1" fmla="*/ 2147483647 h 49"/>
              <a:gd name="T2" fmla="*/ 2147483647 w 56"/>
              <a:gd name="T3" fmla="*/ 2147483647 h 49"/>
              <a:gd name="T4" fmla="*/ 2147483647 w 56"/>
              <a:gd name="T5" fmla="*/ 2147483647 h 49"/>
              <a:gd name="T6" fmla="*/ 2147483647 w 56"/>
              <a:gd name="T7" fmla="*/ 2147483647 h 49"/>
              <a:gd name="T8" fmla="*/ 2147483647 w 56"/>
              <a:gd name="T9" fmla="*/ 2147483647 h 49"/>
              <a:gd name="T10" fmla="*/ 0 60000 65536"/>
              <a:gd name="T11" fmla="*/ 0 60000 65536"/>
              <a:gd name="T12" fmla="*/ 0 60000 65536"/>
              <a:gd name="T13" fmla="*/ 0 60000 65536"/>
              <a:gd name="T14" fmla="*/ 0 60000 65536"/>
              <a:gd name="T15" fmla="*/ 0 w 56"/>
              <a:gd name="T16" fmla="*/ 0 h 49"/>
              <a:gd name="T17" fmla="*/ 56 w 56"/>
              <a:gd name="T18" fmla="*/ 49 h 49"/>
            </a:gdLst>
            <a:ahLst/>
            <a:cxnLst>
              <a:cxn ang="T10">
                <a:pos x="T0" y="T1"/>
              </a:cxn>
              <a:cxn ang="T11">
                <a:pos x="T2" y="T3"/>
              </a:cxn>
              <a:cxn ang="T12">
                <a:pos x="T4" y="T5"/>
              </a:cxn>
              <a:cxn ang="T13">
                <a:pos x="T6" y="T7"/>
              </a:cxn>
              <a:cxn ang="T14">
                <a:pos x="T8" y="T9"/>
              </a:cxn>
            </a:cxnLst>
            <a:rect l="T15" t="T16" r="T17" b="T18"/>
            <a:pathLst>
              <a:path w="56" h="49">
                <a:moveTo>
                  <a:pt x="6" y="2"/>
                </a:moveTo>
                <a:cubicBezTo>
                  <a:pt x="20" y="5"/>
                  <a:pt x="40" y="0"/>
                  <a:pt x="49" y="12"/>
                </a:cubicBezTo>
                <a:cubicBezTo>
                  <a:pt x="56" y="21"/>
                  <a:pt x="48" y="39"/>
                  <a:pt x="38" y="44"/>
                </a:cubicBezTo>
                <a:cubicBezTo>
                  <a:pt x="28" y="49"/>
                  <a:pt x="13" y="43"/>
                  <a:pt x="6" y="34"/>
                </a:cubicBezTo>
                <a:cubicBezTo>
                  <a:pt x="0" y="26"/>
                  <a:pt x="6" y="13"/>
                  <a:pt x="6" y="2"/>
                </a:cubicBezTo>
                <a:close/>
              </a:path>
            </a:pathLst>
          </a:custGeom>
          <a:solidFill>
            <a:schemeClr val="tx1"/>
          </a:solidFill>
          <a:ln w="9525">
            <a:solidFill>
              <a:schemeClr val="tx1"/>
            </a:solidFill>
            <a:round/>
            <a:headEnd/>
            <a:tailEnd/>
          </a:ln>
        </p:spPr>
        <p:txBody>
          <a:bodyPr/>
          <a:lstStyle/>
          <a:p>
            <a:endParaRPr lang="en-US"/>
          </a:p>
        </p:txBody>
      </p:sp>
      <p:sp>
        <p:nvSpPr>
          <p:cNvPr id="82958" name="Freeform 13"/>
          <p:cNvSpPr>
            <a:spLocks/>
          </p:cNvSpPr>
          <p:nvPr/>
        </p:nvSpPr>
        <p:spPr bwMode="auto">
          <a:xfrm>
            <a:off x="2406650" y="1176338"/>
            <a:ext cx="147638" cy="246062"/>
          </a:xfrm>
          <a:custGeom>
            <a:avLst/>
            <a:gdLst>
              <a:gd name="T0" fmla="*/ 2147483647 w 93"/>
              <a:gd name="T1" fmla="*/ 2147483647 h 155"/>
              <a:gd name="T2" fmla="*/ 2147483647 w 93"/>
              <a:gd name="T3" fmla="*/ 2147483647 h 155"/>
              <a:gd name="T4" fmla="*/ 2147483647 w 93"/>
              <a:gd name="T5" fmla="*/ 2147483647 h 155"/>
              <a:gd name="T6" fmla="*/ 0 60000 65536"/>
              <a:gd name="T7" fmla="*/ 0 60000 65536"/>
              <a:gd name="T8" fmla="*/ 0 60000 65536"/>
              <a:gd name="T9" fmla="*/ 0 w 93"/>
              <a:gd name="T10" fmla="*/ 0 h 155"/>
              <a:gd name="T11" fmla="*/ 93 w 93"/>
              <a:gd name="T12" fmla="*/ 155 h 155"/>
            </a:gdLst>
            <a:ahLst/>
            <a:cxnLst>
              <a:cxn ang="T6">
                <a:pos x="T0" y="T1"/>
              </a:cxn>
              <a:cxn ang="T7">
                <a:pos x="T2" y="T3"/>
              </a:cxn>
              <a:cxn ang="T8">
                <a:pos x="T4" y="T5"/>
              </a:cxn>
            </a:cxnLst>
            <a:rect l="T9" t="T10" r="T11" b="T12"/>
            <a:pathLst>
              <a:path w="93" h="155">
                <a:moveTo>
                  <a:pt x="9" y="80"/>
                </a:moveTo>
                <a:cubicBezTo>
                  <a:pt x="93" y="0"/>
                  <a:pt x="56" y="124"/>
                  <a:pt x="52" y="155"/>
                </a:cubicBezTo>
                <a:cubicBezTo>
                  <a:pt x="0" y="137"/>
                  <a:pt x="22" y="155"/>
                  <a:pt x="9" y="80"/>
                </a:cubicBezTo>
                <a:close/>
              </a:path>
            </a:pathLst>
          </a:custGeom>
          <a:solidFill>
            <a:schemeClr val="tx1"/>
          </a:solidFill>
          <a:ln w="9525">
            <a:solidFill>
              <a:schemeClr val="tx1"/>
            </a:solidFill>
            <a:round/>
            <a:headEnd/>
            <a:tailEnd/>
          </a:ln>
        </p:spPr>
        <p:txBody>
          <a:bodyPr/>
          <a:lstStyle/>
          <a:p>
            <a:endParaRPr lang="en-US"/>
          </a:p>
        </p:txBody>
      </p:sp>
      <p:sp>
        <p:nvSpPr>
          <p:cNvPr id="82959" name="Freeform 14"/>
          <p:cNvSpPr>
            <a:spLocks/>
          </p:cNvSpPr>
          <p:nvPr/>
        </p:nvSpPr>
        <p:spPr bwMode="auto">
          <a:xfrm>
            <a:off x="2624138" y="1546225"/>
            <a:ext cx="96837" cy="96838"/>
          </a:xfrm>
          <a:custGeom>
            <a:avLst/>
            <a:gdLst>
              <a:gd name="T0" fmla="*/ 0 w 61"/>
              <a:gd name="T1" fmla="*/ 2147483647 h 61"/>
              <a:gd name="T2" fmla="*/ 2147483647 w 61"/>
              <a:gd name="T3" fmla="*/ 2147483647 h 61"/>
              <a:gd name="T4" fmla="*/ 2147483647 w 61"/>
              <a:gd name="T5" fmla="*/ 2147483647 h 61"/>
              <a:gd name="T6" fmla="*/ 0 w 61"/>
              <a:gd name="T7" fmla="*/ 2147483647 h 61"/>
              <a:gd name="T8" fmla="*/ 0 60000 65536"/>
              <a:gd name="T9" fmla="*/ 0 60000 65536"/>
              <a:gd name="T10" fmla="*/ 0 60000 65536"/>
              <a:gd name="T11" fmla="*/ 0 60000 65536"/>
              <a:gd name="T12" fmla="*/ 0 w 61"/>
              <a:gd name="T13" fmla="*/ 0 h 61"/>
              <a:gd name="T14" fmla="*/ 61 w 61"/>
              <a:gd name="T15" fmla="*/ 61 h 61"/>
            </a:gdLst>
            <a:ahLst/>
            <a:cxnLst>
              <a:cxn ang="T8">
                <a:pos x="T0" y="T1"/>
              </a:cxn>
              <a:cxn ang="T9">
                <a:pos x="T2" y="T3"/>
              </a:cxn>
              <a:cxn ang="T10">
                <a:pos x="T4" y="T5"/>
              </a:cxn>
              <a:cxn ang="T11">
                <a:pos x="T6" y="T7"/>
              </a:cxn>
            </a:cxnLst>
            <a:rect l="T12" t="T13" r="T14" b="T15"/>
            <a:pathLst>
              <a:path w="61" h="61">
                <a:moveTo>
                  <a:pt x="0" y="18"/>
                </a:moveTo>
                <a:cubicBezTo>
                  <a:pt x="51" y="0"/>
                  <a:pt x="61" y="10"/>
                  <a:pt x="43" y="61"/>
                </a:cubicBezTo>
                <a:cubicBezTo>
                  <a:pt x="32" y="57"/>
                  <a:pt x="19" y="58"/>
                  <a:pt x="11" y="50"/>
                </a:cubicBezTo>
                <a:cubicBezTo>
                  <a:pt x="3" y="42"/>
                  <a:pt x="0" y="18"/>
                  <a:pt x="0" y="18"/>
                </a:cubicBezTo>
                <a:close/>
              </a:path>
            </a:pathLst>
          </a:custGeom>
          <a:solidFill>
            <a:schemeClr val="tx1"/>
          </a:solidFill>
          <a:ln w="9525">
            <a:solidFill>
              <a:schemeClr val="tx1"/>
            </a:solidFill>
            <a:round/>
            <a:headEnd/>
            <a:tailEnd/>
          </a:ln>
        </p:spPr>
        <p:txBody>
          <a:bodyPr/>
          <a:lstStyle/>
          <a:p>
            <a:endParaRPr lang="en-US"/>
          </a:p>
        </p:txBody>
      </p:sp>
      <p:sp>
        <p:nvSpPr>
          <p:cNvPr id="82960" name="Freeform 15"/>
          <p:cNvSpPr>
            <a:spLocks/>
          </p:cNvSpPr>
          <p:nvPr/>
        </p:nvSpPr>
        <p:spPr bwMode="auto">
          <a:xfrm>
            <a:off x="2692400" y="1236663"/>
            <a:ext cx="103188" cy="120650"/>
          </a:xfrm>
          <a:custGeom>
            <a:avLst/>
            <a:gdLst>
              <a:gd name="T0" fmla="*/ 2147483647 w 65"/>
              <a:gd name="T1" fmla="*/ 0 h 76"/>
              <a:gd name="T2" fmla="*/ 2147483647 w 65"/>
              <a:gd name="T3" fmla="*/ 2147483647 h 76"/>
              <a:gd name="T4" fmla="*/ 0 w 65"/>
              <a:gd name="T5" fmla="*/ 2147483647 h 76"/>
              <a:gd name="T6" fmla="*/ 2147483647 w 65"/>
              <a:gd name="T7" fmla="*/ 0 h 76"/>
              <a:gd name="T8" fmla="*/ 0 60000 65536"/>
              <a:gd name="T9" fmla="*/ 0 60000 65536"/>
              <a:gd name="T10" fmla="*/ 0 60000 65536"/>
              <a:gd name="T11" fmla="*/ 0 60000 65536"/>
              <a:gd name="T12" fmla="*/ 0 w 65"/>
              <a:gd name="T13" fmla="*/ 0 h 76"/>
              <a:gd name="T14" fmla="*/ 65 w 65"/>
              <a:gd name="T15" fmla="*/ 76 h 76"/>
            </a:gdLst>
            <a:ahLst/>
            <a:cxnLst>
              <a:cxn ang="T8">
                <a:pos x="T0" y="T1"/>
              </a:cxn>
              <a:cxn ang="T9">
                <a:pos x="T2" y="T3"/>
              </a:cxn>
              <a:cxn ang="T10">
                <a:pos x="T4" y="T5"/>
              </a:cxn>
              <a:cxn ang="T11">
                <a:pos x="T6" y="T7"/>
              </a:cxn>
            </a:cxnLst>
            <a:rect l="T12" t="T13" r="T14" b="T15"/>
            <a:pathLst>
              <a:path w="65" h="76">
                <a:moveTo>
                  <a:pt x="11" y="0"/>
                </a:moveTo>
                <a:cubicBezTo>
                  <a:pt x="22" y="7"/>
                  <a:pt x="38" y="9"/>
                  <a:pt x="43" y="21"/>
                </a:cubicBezTo>
                <a:cubicBezTo>
                  <a:pt x="65" y="76"/>
                  <a:pt x="6" y="44"/>
                  <a:pt x="0" y="42"/>
                </a:cubicBezTo>
                <a:cubicBezTo>
                  <a:pt x="12" y="7"/>
                  <a:pt x="11" y="21"/>
                  <a:pt x="11" y="0"/>
                </a:cubicBezTo>
                <a:close/>
              </a:path>
            </a:pathLst>
          </a:custGeom>
          <a:solidFill>
            <a:schemeClr val="tx1"/>
          </a:solidFill>
          <a:ln w="9525">
            <a:solidFill>
              <a:schemeClr val="tx1"/>
            </a:solidFill>
            <a:round/>
            <a:headEnd/>
            <a:tailEnd/>
          </a:ln>
        </p:spPr>
        <p:txBody>
          <a:bodyPr/>
          <a:lstStyle/>
          <a:p>
            <a:endParaRPr lang="en-US"/>
          </a:p>
        </p:txBody>
      </p:sp>
      <p:sp>
        <p:nvSpPr>
          <p:cNvPr id="82961" name="Text Box 16"/>
          <p:cNvSpPr txBox="1">
            <a:spLocks noChangeArrowheads="1"/>
          </p:cNvSpPr>
          <p:nvPr/>
        </p:nvSpPr>
        <p:spPr bwMode="auto">
          <a:xfrm>
            <a:off x="4724400" y="1295400"/>
            <a:ext cx="274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solidFill>
                  <a:schemeClr val="bg1"/>
                </a:solidFill>
                <a:latin typeface="Arial" charset="0"/>
              </a:rPr>
              <a:t>8 slides with material dispersed</a:t>
            </a:r>
          </a:p>
        </p:txBody>
      </p:sp>
      <p:sp>
        <p:nvSpPr>
          <p:cNvPr id="82962" name="Rectangle 17"/>
          <p:cNvSpPr>
            <a:spLocks noChangeArrowheads="1"/>
          </p:cNvSpPr>
          <p:nvPr/>
        </p:nvSpPr>
        <p:spPr bwMode="auto">
          <a:xfrm>
            <a:off x="3205163" y="2505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82963" name="Picture 18" descr="DES3L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352800"/>
            <a:ext cx="358140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4" name="Line 19"/>
          <p:cNvSpPr>
            <a:spLocks noChangeShapeType="1"/>
          </p:cNvSpPr>
          <p:nvPr/>
        </p:nvSpPr>
        <p:spPr bwMode="auto">
          <a:xfrm>
            <a:off x="2438400" y="3352800"/>
            <a:ext cx="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5" name="Line 20"/>
          <p:cNvSpPr>
            <a:spLocks noChangeShapeType="1"/>
          </p:cNvSpPr>
          <p:nvPr/>
        </p:nvSpPr>
        <p:spPr bwMode="auto">
          <a:xfrm>
            <a:off x="838200" y="4724400"/>
            <a:ext cx="350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6" name="Freeform 21"/>
          <p:cNvSpPr>
            <a:spLocks/>
          </p:cNvSpPr>
          <p:nvPr/>
        </p:nvSpPr>
        <p:spPr bwMode="auto">
          <a:xfrm>
            <a:off x="2387600" y="1947863"/>
            <a:ext cx="157163" cy="187325"/>
          </a:xfrm>
          <a:custGeom>
            <a:avLst/>
            <a:gdLst>
              <a:gd name="T0" fmla="*/ 0 w 99"/>
              <a:gd name="T1" fmla="*/ 2147483647 h 118"/>
              <a:gd name="T2" fmla="*/ 2147483647 w 99"/>
              <a:gd name="T3" fmla="*/ 0 h 118"/>
              <a:gd name="T4" fmla="*/ 2147483647 w 99"/>
              <a:gd name="T5" fmla="*/ 2147483647 h 118"/>
              <a:gd name="T6" fmla="*/ 2147483647 w 99"/>
              <a:gd name="T7" fmla="*/ 2147483647 h 118"/>
              <a:gd name="T8" fmla="*/ 0 w 99"/>
              <a:gd name="T9" fmla="*/ 2147483647 h 118"/>
              <a:gd name="T10" fmla="*/ 0 60000 65536"/>
              <a:gd name="T11" fmla="*/ 0 60000 65536"/>
              <a:gd name="T12" fmla="*/ 0 60000 65536"/>
              <a:gd name="T13" fmla="*/ 0 60000 65536"/>
              <a:gd name="T14" fmla="*/ 0 60000 65536"/>
              <a:gd name="T15" fmla="*/ 0 w 99"/>
              <a:gd name="T16" fmla="*/ 0 h 118"/>
              <a:gd name="T17" fmla="*/ 99 w 99"/>
              <a:gd name="T18" fmla="*/ 118 h 118"/>
            </a:gdLst>
            <a:ahLst/>
            <a:cxnLst>
              <a:cxn ang="T10">
                <a:pos x="T0" y="T1"/>
              </a:cxn>
              <a:cxn ang="T11">
                <a:pos x="T2" y="T3"/>
              </a:cxn>
              <a:cxn ang="T12">
                <a:pos x="T4" y="T5"/>
              </a:cxn>
              <a:cxn ang="T13">
                <a:pos x="T6" y="T7"/>
              </a:cxn>
              <a:cxn ang="T14">
                <a:pos x="T8" y="T9"/>
              </a:cxn>
            </a:cxnLst>
            <a:rect l="T15" t="T16" r="T17" b="T18"/>
            <a:pathLst>
              <a:path w="99" h="118">
                <a:moveTo>
                  <a:pt x="0" y="74"/>
                </a:moveTo>
                <a:cubicBezTo>
                  <a:pt x="23" y="39"/>
                  <a:pt x="40" y="23"/>
                  <a:pt x="75" y="0"/>
                </a:cubicBezTo>
                <a:cubicBezTo>
                  <a:pt x="82" y="11"/>
                  <a:pt x="94" y="19"/>
                  <a:pt x="96" y="32"/>
                </a:cubicBezTo>
                <a:cubicBezTo>
                  <a:pt x="99" y="56"/>
                  <a:pt x="68" y="118"/>
                  <a:pt x="32" y="106"/>
                </a:cubicBezTo>
                <a:cubicBezTo>
                  <a:pt x="18" y="101"/>
                  <a:pt x="11" y="85"/>
                  <a:pt x="0" y="74"/>
                </a:cubicBezTo>
                <a:close/>
              </a:path>
            </a:pathLst>
          </a:custGeom>
          <a:solidFill>
            <a:schemeClr val="tx1"/>
          </a:solidFill>
          <a:ln w="9525">
            <a:solidFill>
              <a:schemeClr val="tx1"/>
            </a:solidFill>
            <a:round/>
            <a:headEnd/>
            <a:tailEnd/>
          </a:ln>
        </p:spPr>
        <p:txBody>
          <a:bodyPr/>
          <a:lstStyle/>
          <a:p>
            <a:endParaRPr lang="en-US"/>
          </a:p>
        </p:txBody>
      </p:sp>
      <p:sp>
        <p:nvSpPr>
          <p:cNvPr id="82967" name="Freeform 22"/>
          <p:cNvSpPr>
            <a:spLocks/>
          </p:cNvSpPr>
          <p:nvPr/>
        </p:nvSpPr>
        <p:spPr bwMode="auto">
          <a:xfrm>
            <a:off x="3068638" y="1252538"/>
            <a:ext cx="220662" cy="157162"/>
          </a:xfrm>
          <a:custGeom>
            <a:avLst/>
            <a:gdLst>
              <a:gd name="T0" fmla="*/ 2147483647 w 139"/>
              <a:gd name="T1" fmla="*/ 0 h 99"/>
              <a:gd name="T2" fmla="*/ 2147483647 w 139"/>
              <a:gd name="T3" fmla="*/ 2147483647 h 99"/>
              <a:gd name="T4" fmla="*/ 2147483647 w 139"/>
              <a:gd name="T5" fmla="*/ 2147483647 h 99"/>
              <a:gd name="T6" fmla="*/ 2147483647 w 139"/>
              <a:gd name="T7" fmla="*/ 0 h 99"/>
              <a:gd name="T8" fmla="*/ 0 60000 65536"/>
              <a:gd name="T9" fmla="*/ 0 60000 65536"/>
              <a:gd name="T10" fmla="*/ 0 60000 65536"/>
              <a:gd name="T11" fmla="*/ 0 60000 65536"/>
              <a:gd name="T12" fmla="*/ 0 w 139"/>
              <a:gd name="T13" fmla="*/ 0 h 99"/>
              <a:gd name="T14" fmla="*/ 139 w 139"/>
              <a:gd name="T15" fmla="*/ 99 h 99"/>
            </a:gdLst>
            <a:ahLst/>
            <a:cxnLst>
              <a:cxn ang="T8">
                <a:pos x="T0" y="T1"/>
              </a:cxn>
              <a:cxn ang="T9">
                <a:pos x="T2" y="T3"/>
              </a:cxn>
              <a:cxn ang="T10">
                <a:pos x="T4" y="T5"/>
              </a:cxn>
              <a:cxn ang="T11">
                <a:pos x="T6" y="T7"/>
              </a:cxn>
            </a:cxnLst>
            <a:rect l="T12" t="T13" r="T14" b="T15"/>
            <a:pathLst>
              <a:path w="139" h="99">
                <a:moveTo>
                  <a:pt x="51" y="0"/>
                </a:moveTo>
                <a:cubicBezTo>
                  <a:pt x="82" y="11"/>
                  <a:pt x="139" y="19"/>
                  <a:pt x="72" y="86"/>
                </a:cubicBezTo>
                <a:cubicBezTo>
                  <a:pt x="59" y="99"/>
                  <a:pt x="37" y="79"/>
                  <a:pt x="19" y="75"/>
                </a:cubicBezTo>
                <a:cubicBezTo>
                  <a:pt x="1" y="24"/>
                  <a:pt x="0" y="51"/>
                  <a:pt x="51" y="0"/>
                </a:cubicBezTo>
                <a:close/>
              </a:path>
            </a:pathLst>
          </a:custGeom>
          <a:solidFill>
            <a:schemeClr val="tx1"/>
          </a:solidFill>
          <a:ln w="9525">
            <a:solidFill>
              <a:schemeClr val="tx1"/>
            </a:solidFill>
            <a:round/>
            <a:headEnd/>
            <a:tailEnd/>
          </a:ln>
        </p:spPr>
        <p:txBody>
          <a:bodyPr/>
          <a:lstStyle/>
          <a:p>
            <a:endParaRPr lang="en-US"/>
          </a:p>
        </p:txBody>
      </p:sp>
      <p:sp>
        <p:nvSpPr>
          <p:cNvPr id="82968" name="Freeform 23"/>
          <p:cNvSpPr>
            <a:spLocks/>
          </p:cNvSpPr>
          <p:nvPr/>
        </p:nvSpPr>
        <p:spPr bwMode="auto">
          <a:xfrm>
            <a:off x="2979738" y="1951038"/>
            <a:ext cx="119062" cy="192087"/>
          </a:xfrm>
          <a:custGeom>
            <a:avLst/>
            <a:gdLst>
              <a:gd name="T0" fmla="*/ 2147483647 w 75"/>
              <a:gd name="T1" fmla="*/ 2147483647 h 121"/>
              <a:gd name="T2" fmla="*/ 2147483647 w 75"/>
              <a:gd name="T3" fmla="*/ 2147483647 h 121"/>
              <a:gd name="T4" fmla="*/ 2147483647 w 75"/>
              <a:gd name="T5" fmla="*/ 2147483647 h 121"/>
              <a:gd name="T6" fmla="*/ 0 w 75"/>
              <a:gd name="T7" fmla="*/ 2147483647 h 121"/>
              <a:gd name="T8" fmla="*/ 2147483647 w 75"/>
              <a:gd name="T9" fmla="*/ 2147483647 h 121"/>
              <a:gd name="T10" fmla="*/ 0 60000 65536"/>
              <a:gd name="T11" fmla="*/ 0 60000 65536"/>
              <a:gd name="T12" fmla="*/ 0 60000 65536"/>
              <a:gd name="T13" fmla="*/ 0 60000 65536"/>
              <a:gd name="T14" fmla="*/ 0 60000 65536"/>
              <a:gd name="T15" fmla="*/ 0 w 75"/>
              <a:gd name="T16" fmla="*/ 0 h 121"/>
              <a:gd name="T17" fmla="*/ 75 w 75"/>
              <a:gd name="T18" fmla="*/ 121 h 121"/>
            </a:gdLst>
            <a:ahLst/>
            <a:cxnLst>
              <a:cxn ang="T10">
                <a:pos x="T0" y="T1"/>
              </a:cxn>
              <a:cxn ang="T11">
                <a:pos x="T2" y="T3"/>
              </a:cxn>
              <a:cxn ang="T12">
                <a:pos x="T4" y="T5"/>
              </a:cxn>
              <a:cxn ang="T13">
                <a:pos x="T6" y="T7"/>
              </a:cxn>
              <a:cxn ang="T14">
                <a:pos x="T8" y="T9"/>
              </a:cxn>
            </a:cxnLst>
            <a:rect l="T15" t="T16" r="T17" b="T18"/>
            <a:pathLst>
              <a:path w="75" h="121">
                <a:moveTo>
                  <a:pt x="75" y="72"/>
                </a:moveTo>
                <a:cubicBezTo>
                  <a:pt x="64" y="61"/>
                  <a:pt x="53" y="52"/>
                  <a:pt x="43" y="40"/>
                </a:cubicBezTo>
                <a:cubicBezTo>
                  <a:pt x="35" y="30"/>
                  <a:pt x="32" y="0"/>
                  <a:pt x="22" y="8"/>
                </a:cubicBezTo>
                <a:cubicBezTo>
                  <a:pt x="4" y="21"/>
                  <a:pt x="0" y="72"/>
                  <a:pt x="0" y="72"/>
                </a:cubicBezTo>
                <a:cubicBezTo>
                  <a:pt x="34" y="121"/>
                  <a:pt x="11" y="111"/>
                  <a:pt x="75" y="72"/>
                </a:cubicBezTo>
                <a:close/>
              </a:path>
            </a:pathLst>
          </a:custGeom>
          <a:solidFill>
            <a:schemeClr val="tx1"/>
          </a:solidFill>
          <a:ln w="9525">
            <a:solidFill>
              <a:schemeClr val="tx1"/>
            </a:solidFill>
            <a:round/>
            <a:headEnd/>
            <a:tailEnd/>
          </a:ln>
        </p:spPr>
        <p:txBody>
          <a:bodyPr/>
          <a:lstStyle/>
          <a:p>
            <a:endParaRPr lang="en-US"/>
          </a:p>
        </p:txBody>
      </p:sp>
      <p:sp>
        <p:nvSpPr>
          <p:cNvPr id="82969" name="Freeform 24"/>
          <p:cNvSpPr>
            <a:spLocks/>
          </p:cNvSpPr>
          <p:nvPr/>
        </p:nvSpPr>
        <p:spPr bwMode="auto">
          <a:xfrm>
            <a:off x="3065463" y="1574800"/>
            <a:ext cx="133350" cy="355600"/>
          </a:xfrm>
          <a:custGeom>
            <a:avLst/>
            <a:gdLst>
              <a:gd name="T0" fmla="*/ 2147483647 w 84"/>
              <a:gd name="T1" fmla="*/ 0 h 224"/>
              <a:gd name="T2" fmla="*/ 2147483647 w 84"/>
              <a:gd name="T3" fmla="*/ 2147483647 h 224"/>
              <a:gd name="T4" fmla="*/ 2147483647 w 84"/>
              <a:gd name="T5" fmla="*/ 2147483647 h 224"/>
              <a:gd name="T6" fmla="*/ 2147483647 w 84"/>
              <a:gd name="T7" fmla="*/ 2147483647 h 224"/>
              <a:gd name="T8" fmla="*/ 0 w 84"/>
              <a:gd name="T9" fmla="*/ 2147483647 h 224"/>
              <a:gd name="T10" fmla="*/ 0 60000 65536"/>
              <a:gd name="T11" fmla="*/ 0 60000 65536"/>
              <a:gd name="T12" fmla="*/ 0 60000 65536"/>
              <a:gd name="T13" fmla="*/ 0 60000 65536"/>
              <a:gd name="T14" fmla="*/ 0 60000 65536"/>
              <a:gd name="T15" fmla="*/ 0 w 84"/>
              <a:gd name="T16" fmla="*/ 0 h 224"/>
              <a:gd name="T17" fmla="*/ 84 w 84"/>
              <a:gd name="T18" fmla="*/ 224 h 224"/>
            </a:gdLst>
            <a:ahLst/>
            <a:cxnLst>
              <a:cxn ang="T10">
                <a:pos x="T0" y="T1"/>
              </a:cxn>
              <a:cxn ang="T11">
                <a:pos x="T2" y="T3"/>
              </a:cxn>
              <a:cxn ang="T12">
                <a:pos x="T4" y="T5"/>
              </a:cxn>
              <a:cxn ang="T13">
                <a:pos x="T6" y="T7"/>
              </a:cxn>
              <a:cxn ang="T14">
                <a:pos x="T8" y="T9"/>
              </a:cxn>
            </a:cxnLst>
            <a:rect l="T15" t="T16" r="T17" b="T18"/>
            <a:pathLst>
              <a:path w="84" h="224">
                <a:moveTo>
                  <a:pt x="53" y="0"/>
                </a:moveTo>
                <a:cubicBezTo>
                  <a:pt x="60" y="21"/>
                  <a:pt x="84" y="44"/>
                  <a:pt x="74" y="64"/>
                </a:cubicBezTo>
                <a:cubicBezTo>
                  <a:pt x="61" y="90"/>
                  <a:pt x="44" y="113"/>
                  <a:pt x="32" y="139"/>
                </a:cubicBezTo>
                <a:cubicBezTo>
                  <a:pt x="23" y="160"/>
                  <a:pt x="20" y="183"/>
                  <a:pt x="10" y="203"/>
                </a:cubicBezTo>
                <a:cubicBezTo>
                  <a:pt x="7" y="210"/>
                  <a:pt x="3" y="217"/>
                  <a:pt x="0" y="22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70" name="Freeform 25"/>
          <p:cNvSpPr>
            <a:spLocks/>
          </p:cNvSpPr>
          <p:nvPr/>
        </p:nvSpPr>
        <p:spPr bwMode="auto">
          <a:xfrm>
            <a:off x="2540000" y="1947863"/>
            <a:ext cx="254000" cy="274637"/>
          </a:xfrm>
          <a:custGeom>
            <a:avLst/>
            <a:gdLst>
              <a:gd name="T0" fmla="*/ 2147483647 w 160"/>
              <a:gd name="T1" fmla="*/ 0 h 173"/>
              <a:gd name="T2" fmla="*/ 2147483647 w 160"/>
              <a:gd name="T3" fmla="*/ 2147483647 h 173"/>
              <a:gd name="T4" fmla="*/ 2147483647 w 160"/>
              <a:gd name="T5" fmla="*/ 2147483647 h 173"/>
              <a:gd name="T6" fmla="*/ 2147483647 w 160"/>
              <a:gd name="T7" fmla="*/ 2147483647 h 173"/>
              <a:gd name="T8" fmla="*/ 0 w 160"/>
              <a:gd name="T9" fmla="*/ 2147483647 h 173"/>
              <a:gd name="T10" fmla="*/ 0 60000 65536"/>
              <a:gd name="T11" fmla="*/ 0 60000 65536"/>
              <a:gd name="T12" fmla="*/ 0 60000 65536"/>
              <a:gd name="T13" fmla="*/ 0 60000 65536"/>
              <a:gd name="T14" fmla="*/ 0 60000 65536"/>
              <a:gd name="T15" fmla="*/ 0 w 160"/>
              <a:gd name="T16" fmla="*/ 0 h 173"/>
              <a:gd name="T17" fmla="*/ 160 w 160"/>
              <a:gd name="T18" fmla="*/ 173 h 173"/>
            </a:gdLst>
            <a:ahLst/>
            <a:cxnLst>
              <a:cxn ang="T10">
                <a:pos x="T0" y="T1"/>
              </a:cxn>
              <a:cxn ang="T11">
                <a:pos x="T2" y="T3"/>
              </a:cxn>
              <a:cxn ang="T12">
                <a:pos x="T4" y="T5"/>
              </a:cxn>
              <a:cxn ang="T13">
                <a:pos x="T6" y="T7"/>
              </a:cxn>
              <a:cxn ang="T14">
                <a:pos x="T8" y="T9"/>
              </a:cxn>
            </a:cxnLst>
            <a:rect l="T15" t="T16" r="T17" b="T18"/>
            <a:pathLst>
              <a:path w="160" h="173">
                <a:moveTo>
                  <a:pt x="160" y="0"/>
                </a:moveTo>
                <a:cubicBezTo>
                  <a:pt x="149" y="7"/>
                  <a:pt x="140" y="16"/>
                  <a:pt x="128" y="21"/>
                </a:cubicBezTo>
                <a:cubicBezTo>
                  <a:pt x="107" y="30"/>
                  <a:pt x="64" y="42"/>
                  <a:pt x="64" y="42"/>
                </a:cubicBezTo>
                <a:cubicBezTo>
                  <a:pt x="35" y="72"/>
                  <a:pt x="32" y="98"/>
                  <a:pt x="21" y="138"/>
                </a:cubicBezTo>
                <a:cubicBezTo>
                  <a:pt x="11" y="173"/>
                  <a:pt x="22" y="170"/>
                  <a:pt x="0" y="17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71" name="Freeform 26"/>
          <p:cNvSpPr>
            <a:spLocks/>
          </p:cNvSpPr>
          <p:nvPr/>
        </p:nvSpPr>
        <p:spPr bwMode="auto">
          <a:xfrm>
            <a:off x="2674938" y="1963738"/>
            <a:ext cx="355600" cy="304800"/>
          </a:xfrm>
          <a:custGeom>
            <a:avLst/>
            <a:gdLst>
              <a:gd name="T0" fmla="*/ 0 w 224"/>
              <a:gd name="T1" fmla="*/ 0 h 192"/>
              <a:gd name="T2" fmla="*/ 2147483647 w 224"/>
              <a:gd name="T3" fmla="*/ 2147483647 h 192"/>
              <a:gd name="T4" fmla="*/ 2147483647 w 224"/>
              <a:gd name="T5" fmla="*/ 2147483647 h 192"/>
              <a:gd name="T6" fmla="*/ 2147483647 w 224"/>
              <a:gd name="T7" fmla="*/ 2147483647 h 192"/>
              <a:gd name="T8" fmla="*/ 2147483647 w 224"/>
              <a:gd name="T9" fmla="*/ 2147483647 h 192"/>
              <a:gd name="T10" fmla="*/ 0 60000 65536"/>
              <a:gd name="T11" fmla="*/ 0 60000 65536"/>
              <a:gd name="T12" fmla="*/ 0 60000 65536"/>
              <a:gd name="T13" fmla="*/ 0 60000 65536"/>
              <a:gd name="T14" fmla="*/ 0 60000 65536"/>
              <a:gd name="T15" fmla="*/ 0 w 224"/>
              <a:gd name="T16" fmla="*/ 0 h 192"/>
              <a:gd name="T17" fmla="*/ 224 w 224"/>
              <a:gd name="T18" fmla="*/ 192 h 192"/>
            </a:gdLst>
            <a:ahLst/>
            <a:cxnLst>
              <a:cxn ang="T10">
                <a:pos x="T0" y="T1"/>
              </a:cxn>
              <a:cxn ang="T11">
                <a:pos x="T2" y="T3"/>
              </a:cxn>
              <a:cxn ang="T12">
                <a:pos x="T4" y="T5"/>
              </a:cxn>
              <a:cxn ang="T13">
                <a:pos x="T6" y="T7"/>
              </a:cxn>
              <a:cxn ang="T14">
                <a:pos x="T8" y="T9"/>
              </a:cxn>
            </a:cxnLst>
            <a:rect l="T15" t="T16" r="T17" b="T18"/>
            <a:pathLst>
              <a:path w="224" h="192">
                <a:moveTo>
                  <a:pt x="0" y="0"/>
                </a:moveTo>
                <a:cubicBezTo>
                  <a:pt x="29" y="20"/>
                  <a:pt x="59" y="42"/>
                  <a:pt x="86" y="64"/>
                </a:cubicBezTo>
                <a:cubicBezTo>
                  <a:pt x="104" y="78"/>
                  <a:pt x="109" y="106"/>
                  <a:pt x="128" y="118"/>
                </a:cubicBezTo>
                <a:cubicBezTo>
                  <a:pt x="147" y="130"/>
                  <a:pt x="192" y="139"/>
                  <a:pt x="192" y="139"/>
                </a:cubicBezTo>
                <a:cubicBezTo>
                  <a:pt x="206" y="180"/>
                  <a:pt x="195" y="163"/>
                  <a:pt x="224" y="1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72" name="Freeform 27"/>
          <p:cNvSpPr>
            <a:spLocks/>
          </p:cNvSpPr>
          <p:nvPr/>
        </p:nvSpPr>
        <p:spPr bwMode="auto">
          <a:xfrm>
            <a:off x="2928938" y="1239838"/>
            <a:ext cx="339725" cy="301625"/>
          </a:xfrm>
          <a:custGeom>
            <a:avLst/>
            <a:gdLst>
              <a:gd name="T0" fmla="*/ 0 w 214"/>
              <a:gd name="T1" fmla="*/ 2147483647 h 190"/>
              <a:gd name="T2" fmla="*/ 2147483647 w 214"/>
              <a:gd name="T3" fmla="*/ 2147483647 h 190"/>
              <a:gd name="T4" fmla="*/ 2147483647 w 214"/>
              <a:gd name="T5" fmla="*/ 2147483647 h 190"/>
              <a:gd name="T6" fmla="*/ 2147483647 w 214"/>
              <a:gd name="T7" fmla="*/ 2147483647 h 190"/>
              <a:gd name="T8" fmla="*/ 2147483647 w 214"/>
              <a:gd name="T9" fmla="*/ 2147483647 h 190"/>
              <a:gd name="T10" fmla="*/ 0 60000 65536"/>
              <a:gd name="T11" fmla="*/ 0 60000 65536"/>
              <a:gd name="T12" fmla="*/ 0 60000 65536"/>
              <a:gd name="T13" fmla="*/ 0 60000 65536"/>
              <a:gd name="T14" fmla="*/ 0 60000 65536"/>
              <a:gd name="T15" fmla="*/ 0 w 214"/>
              <a:gd name="T16" fmla="*/ 0 h 190"/>
              <a:gd name="T17" fmla="*/ 214 w 214"/>
              <a:gd name="T18" fmla="*/ 190 h 190"/>
            </a:gdLst>
            <a:ahLst/>
            <a:cxnLst>
              <a:cxn ang="T10">
                <a:pos x="T0" y="T1"/>
              </a:cxn>
              <a:cxn ang="T11">
                <a:pos x="T2" y="T3"/>
              </a:cxn>
              <a:cxn ang="T12">
                <a:pos x="T4" y="T5"/>
              </a:cxn>
              <a:cxn ang="T13">
                <a:pos x="T6" y="T7"/>
              </a:cxn>
              <a:cxn ang="T14">
                <a:pos x="T8" y="T9"/>
              </a:cxn>
            </a:cxnLst>
            <a:rect l="T15" t="T16" r="T17" b="T18"/>
            <a:pathLst>
              <a:path w="214" h="190">
                <a:moveTo>
                  <a:pt x="0" y="8"/>
                </a:moveTo>
                <a:cubicBezTo>
                  <a:pt x="39" y="12"/>
                  <a:pt x="83" y="0"/>
                  <a:pt x="118" y="19"/>
                </a:cubicBezTo>
                <a:cubicBezTo>
                  <a:pt x="138" y="30"/>
                  <a:pt x="127" y="64"/>
                  <a:pt x="139" y="83"/>
                </a:cubicBezTo>
                <a:cubicBezTo>
                  <a:pt x="172" y="134"/>
                  <a:pt x="156" y="103"/>
                  <a:pt x="182" y="179"/>
                </a:cubicBezTo>
                <a:cubicBezTo>
                  <a:pt x="186" y="190"/>
                  <a:pt x="214" y="190"/>
                  <a:pt x="214" y="19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73" name="Text Box 28"/>
          <p:cNvSpPr txBox="1">
            <a:spLocks noChangeArrowheads="1"/>
          </p:cNvSpPr>
          <p:nvPr/>
        </p:nvSpPr>
        <p:spPr bwMode="auto">
          <a:xfrm>
            <a:off x="4876800" y="42672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solidFill>
                  <a:schemeClr val="bg1"/>
                </a:solidFill>
                <a:latin typeface="Arial" charset="0"/>
              </a:rPr>
              <a:t>50 “non-negative” points per slide</a:t>
            </a:r>
          </a:p>
          <a:p>
            <a:pPr eaLnBrk="1" hangingPunct="1">
              <a:spcBef>
                <a:spcPct val="50000"/>
              </a:spcBef>
            </a:pPr>
            <a:r>
              <a:rPr lang="en-US" altLang="en-US" sz="1800">
                <a:solidFill>
                  <a:schemeClr val="bg1"/>
                </a:solidFill>
                <a:latin typeface="Arial" charset="0"/>
              </a:rPr>
              <a:t>A “point” is where the crosshairs intersect</a:t>
            </a:r>
          </a:p>
        </p:txBody>
      </p:sp>
      <p:sp>
        <p:nvSpPr>
          <p:cNvPr id="82974" name="Text Box 29"/>
          <p:cNvSpPr txBox="1">
            <a:spLocks noChangeArrowheads="1"/>
          </p:cNvSpPr>
          <p:nvPr/>
        </p:nvSpPr>
        <p:spPr bwMode="auto">
          <a:xfrm>
            <a:off x="1524000" y="6096000"/>
            <a:ext cx="1981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1200">
                <a:solidFill>
                  <a:schemeClr val="bg1"/>
                </a:solidFill>
              </a:rPr>
              <a:t>Courtesy US EPA - Denver</a:t>
            </a:r>
          </a:p>
        </p:txBody>
      </p:sp>
      <p:sp>
        <p:nvSpPr>
          <p:cNvPr id="82975" name="Slide Number Placeholder 29"/>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55A727C4-6EC2-46F0-B81D-08D1931A88C7}" type="slidenum">
              <a:rPr lang="en-US" altLang="en-US" sz="1400">
                <a:solidFill>
                  <a:schemeClr val="bg1"/>
                </a:solidFill>
              </a:rPr>
              <a:pPr algn="r"/>
              <a:t>80</a:t>
            </a:fld>
            <a:endParaRPr lang="en-US" altLang="en-US" sz="1400">
              <a:solidFill>
                <a:schemeClr val="bg1"/>
              </a:solidFill>
            </a:endParaRPr>
          </a:p>
        </p:txBody>
      </p:sp>
      <p:cxnSp>
        <p:nvCxnSpPr>
          <p:cNvPr id="82976" name="Straight Arrow Connector 4"/>
          <p:cNvCxnSpPr>
            <a:cxnSpLocks noChangeShapeType="1"/>
          </p:cNvCxnSpPr>
          <p:nvPr/>
        </p:nvCxnSpPr>
        <p:spPr bwMode="auto">
          <a:xfrm flipH="1">
            <a:off x="2438400" y="3505200"/>
            <a:ext cx="3124200" cy="685800"/>
          </a:xfrm>
          <a:prstGeom prst="straightConnector1">
            <a:avLst/>
          </a:prstGeom>
          <a:noFill/>
          <a:ln w="50800" algn="ctr">
            <a:solidFill>
              <a:schemeClr val="bg1"/>
            </a:solidFill>
            <a:round/>
            <a:headEnd type="none" w="sm" len="sm"/>
            <a:tailEnd type="arrow" w="med" len="med"/>
          </a:ln>
        </p:spPr>
      </p:cxnSp>
      <p:cxnSp>
        <p:nvCxnSpPr>
          <p:cNvPr id="82977" name="Straight Arrow Connector 6"/>
          <p:cNvCxnSpPr>
            <a:cxnSpLocks noChangeShapeType="1"/>
          </p:cNvCxnSpPr>
          <p:nvPr/>
        </p:nvCxnSpPr>
        <p:spPr bwMode="auto">
          <a:xfrm flipH="1">
            <a:off x="2852738" y="3505200"/>
            <a:ext cx="2709862" cy="1219200"/>
          </a:xfrm>
          <a:prstGeom prst="straightConnector1">
            <a:avLst/>
          </a:prstGeom>
          <a:noFill/>
          <a:ln w="50800" algn="ctr">
            <a:solidFill>
              <a:schemeClr val="bg1"/>
            </a:solidFill>
            <a:round/>
            <a:headEnd type="none" w="sm" len="sm"/>
            <a:tailEnd type="arrow" w="med" len="med"/>
          </a:ln>
        </p:spPr>
      </p:cxnSp>
      <p:sp>
        <p:nvSpPr>
          <p:cNvPr id="82978" name="TextBox 7"/>
          <p:cNvSpPr txBox="1">
            <a:spLocks noChangeArrowheads="1"/>
          </p:cNvSpPr>
          <p:nvPr/>
        </p:nvSpPr>
        <p:spPr bwMode="auto">
          <a:xfrm>
            <a:off x="5562600" y="3276600"/>
            <a:ext cx="1265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a:solidFill>
                  <a:schemeClr val="bg1"/>
                </a:solidFill>
              </a:rPr>
              <a:t>Crosshairs</a:t>
            </a:r>
          </a:p>
        </p:txBody>
      </p:sp>
    </p:spTree>
    <p:custDataLst>
      <p:tags r:id="rId1"/>
    </p:custDataLst>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1DBFD35-AF52-44F5-BE12-40543C21BBDF}" type="slidenum">
              <a:rPr lang="en-US" altLang="en-US" sz="1400" smtClean="0">
                <a:solidFill>
                  <a:schemeClr val="bg1"/>
                </a:solidFill>
              </a:rPr>
              <a:pPr/>
              <a:t>81</a:t>
            </a:fld>
            <a:endParaRPr lang="en-US" altLang="en-US" sz="1400" smtClean="0">
              <a:solidFill>
                <a:schemeClr val="bg1"/>
              </a:solidFill>
            </a:endParaRPr>
          </a:p>
        </p:txBody>
      </p:sp>
      <p:sp>
        <p:nvSpPr>
          <p:cNvPr id="83971"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Point Counting</a:t>
            </a:r>
            <a:endParaRPr lang="en-US" altLang="en-US" sz="2400" smtClean="0"/>
          </a:p>
        </p:txBody>
      </p:sp>
      <p:sp>
        <p:nvSpPr>
          <p:cNvPr id="83972" name="Rectangle 3"/>
          <p:cNvSpPr>
            <a:spLocks noGrp="1" noChangeArrowheads="1"/>
          </p:cNvSpPr>
          <p:nvPr>
            <p:ph type="body" idx="1"/>
          </p:nvPr>
        </p:nvSpPr>
        <p:spPr>
          <a:xfrm>
            <a:off x="685800" y="1752600"/>
            <a:ext cx="7848600" cy="4876800"/>
          </a:xfrm>
        </p:spPr>
        <p:txBody>
          <a:bodyPr/>
          <a:lstStyle/>
          <a:p>
            <a:pPr lvl="1"/>
            <a:r>
              <a:rPr lang="en-US" altLang="en-US" smtClean="0"/>
              <a:t>Point counts are usually reported in quarter percents (1.25%, 1.50%, 1.75%, etc.).</a:t>
            </a:r>
          </a:p>
          <a:p>
            <a:pPr lvl="1"/>
            <a:r>
              <a:rPr lang="en-US" altLang="en-US" smtClean="0"/>
              <a:t>Point counts are more defensible for low percentages compared to visual estimations.</a:t>
            </a:r>
          </a:p>
          <a:p>
            <a:pPr lvl="1"/>
            <a:r>
              <a:rPr lang="en-US" altLang="en-US" smtClean="0"/>
              <a:t>The NESHAP requires point count procedures on materials from trace to 10%.</a:t>
            </a:r>
          </a:p>
          <a:p>
            <a:pPr lvl="1"/>
            <a:r>
              <a:rPr lang="en-US" altLang="en-US" smtClean="0"/>
              <a:t>EPA “5 Page Memo” (May 18, 1991) allows for visual estimations if the client is aware of data usage limitations.</a:t>
            </a:r>
          </a:p>
        </p:txBody>
      </p:sp>
    </p:spTree>
    <p:custDataLst>
      <p:tags r:id="rId1"/>
    </p:custDataLst>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D7B7927-5D8E-4F61-A80B-255C4FE2EC73}" type="slidenum">
              <a:rPr lang="en-US" altLang="en-US" sz="1400" smtClean="0">
                <a:solidFill>
                  <a:schemeClr val="bg1"/>
                </a:solidFill>
              </a:rPr>
              <a:pPr/>
              <a:t>82</a:t>
            </a:fld>
            <a:endParaRPr lang="en-US" altLang="en-US" sz="1400" smtClean="0">
              <a:solidFill>
                <a:schemeClr val="bg1"/>
              </a:solidFill>
            </a:endParaRPr>
          </a:p>
        </p:txBody>
      </p:sp>
      <p:sp>
        <p:nvSpPr>
          <p:cNvPr id="84995" name="Rectangle 2"/>
          <p:cNvSpPr>
            <a:spLocks noGrp="1" noChangeArrowheads="1"/>
          </p:cNvSpPr>
          <p:nvPr>
            <p:ph type="title"/>
          </p:nvPr>
        </p:nvSpPr>
        <p:spPr>
          <a:xfrm>
            <a:off x="685800" y="0"/>
            <a:ext cx="7772400" cy="914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Gravimetry</a:t>
            </a:r>
          </a:p>
        </p:txBody>
      </p:sp>
      <p:sp>
        <p:nvSpPr>
          <p:cNvPr id="84996" name="Rectangle 3"/>
          <p:cNvSpPr>
            <a:spLocks noGrp="1" noChangeArrowheads="1"/>
          </p:cNvSpPr>
          <p:nvPr>
            <p:ph type="body" idx="1"/>
          </p:nvPr>
        </p:nvSpPr>
        <p:spPr>
          <a:xfrm>
            <a:off x="685800" y="914400"/>
            <a:ext cx="7772400" cy="4343400"/>
          </a:xfrm>
        </p:spPr>
        <p:txBody>
          <a:bodyPr/>
          <a:lstStyle/>
          <a:p>
            <a:r>
              <a:rPr lang="en-US" altLang="en-US" sz="2800" smtClean="0"/>
              <a:t>Gravimetry is a process in which acids, solvents and ashing (heating the sample to burn off organic materials) are used to selectively remove the binder components from a sample. Gravimetric procedures are designed to meet the following objectives: </a:t>
            </a:r>
          </a:p>
          <a:p>
            <a:pPr lvl="1"/>
            <a:r>
              <a:rPr lang="en-US" altLang="en-US" sz="2400" smtClean="0"/>
              <a:t>Isolate asbestos from the sample to allow weight determination.</a:t>
            </a:r>
            <a:endParaRPr lang="en-US" altLang="en-US" smtClean="0"/>
          </a:p>
          <a:p>
            <a:pPr lvl="1"/>
            <a:r>
              <a:rPr lang="en-US" altLang="en-US" sz="2400" smtClean="0"/>
              <a:t>Concentrate asbestos, thereby lowering the detection limit in the total sample.</a:t>
            </a:r>
            <a:endParaRPr lang="en-US" altLang="en-US" smtClean="0"/>
          </a:p>
          <a:p>
            <a:pPr lvl="1"/>
            <a:r>
              <a:rPr lang="en-US" altLang="en-US" sz="2400" smtClean="0"/>
              <a:t>Aid in the detection and identification of fibrous components.</a:t>
            </a:r>
            <a:endParaRPr lang="en-US" altLang="en-US" smtClean="0"/>
          </a:p>
          <a:p>
            <a:pPr lvl="1"/>
            <a:r>
              <a:rPr lang="en-US" altLang="en-US" sz="2400" smtClean="0"/>
              <a:t>Remove organic fibers that are optically similar to asbestos. </a:t>
            </a:r>
          </a:p>
        </p:txBody>
      </p:sp>
      <p:sp>
        <p:nvSpPr>
          <p:cNvPr id="84997"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D31648A6-8D49-44ED-83D9-6CD690BB2CB2}" type="slidenum">
              <a:rPr lang="en-US" altLang="en-US" sz="1400">
                <a:solidFill>
                  <a:schemeClr val="bg1"/>
                </a:solidFill>
              </a:rPr>
              <a:pPr algn="r"/>
              <a:t>82</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A5A68E1-6DAF-4BA7-8FCA-405BF2C53C41}" type="slidenum">
              <a:rPr lang="en-US" altLang="en-US" sz="1400" smtClean="0">
                <a:solidFill>
                  <a:schemeClr val="bg1"/>
                </a:solidFill>
              </a:rPr>
              <a:pPr/>
              <a:t>83</a:t>
            </a:fld>
            <a:endParaRPr lang="en-US" altLang="en-US" sz="1400" smtClean="0">
              <a:solidFill>
                <a:schemeClr val="bg1"/>
              </a:solidFill>
            </a:endParaRPr>
          </a:p>
        </p:txBody>
      </p:sp>
      <p:sp>
        <p:nvSpPr>
          <p:cNvPr id="86019"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Gravimetry</a:t>
            </a:r>
          </a:p>
        </p:txBody>
      </p:sp>
      <p:sp>
        <p:nvSpPr>
          <p:cNvPr id="86020" name="Rectangle 3"/>
          <p:cNvSpPr>
            <a:spLocks noGrp="1" noChangeArrowheads="1"/>
          </p:cNvSpPr>
          <p:nvPr>
            <p:ph type="body" idx="1"/>
          </p:nvPr>
        </p:nvSpPr>
        <p:spPr>
          <a:xfrm>
            <a:off x="685800" y="1600200"/>
            <a:ext cx="7772400" cy="4343400"/>
          </a:xfrm>
        </p:spPr>
        <p:txBody>
          <a:bodyPr/>
          <a:lstStyle/>
          <a:p>
            <a:r>
              <a:rPr lang="en-US" altLang="en-US" sz="2800" smtClean="0"/>
              <a:t>If the sample is friable and contains organic components, the ashing procedure should be followed.</a:t>
            </a:r>
          </a:p>
          <a:p>
            <a:r>
              <a:rPr lang="en-US" altLang="en-US" sz="2800" smtClean="0"/>
              <a:t>If the sample is friable and contains HCl-soluble components, the acid dissolution procedure should be followed.</a:t>
            </a:r>
          </a:p>
          <a:p>
            <a:r>
              <a:rPr lang="en-US" altLang="en-US" sz="2800" smtClean="0"/>
              <a:t>If the sample is friable and contains both types of components, or if the sample is nonfriable; e.g., floor tiles, the two procedures can be applied, preferably with acid dissolution following ashing.</a:t>
            </a:r>
            <a:r>
              <a:rPr lang="en-US" altLang="en-US" sz="2400" smtClean="0"/>
              <a:t> </a:t>
            </a:r>
          </a:p>
        </p:txBody>
      </p:sp>
      <p:sp>
        <p:nvSpPr>
          <p:cNvPr id="86021"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3C5ABAF9-C62E-45C8-944A-3395942295D3}" type="slidenum">
              <a:rPr lang="en-US" altLang="en-US" sz="1400">
                <a:solidFill>
                  <a:schemeClr val="bg1"/>
                </a:solidFill>
              </a:rPr>
              <a:pPr algn="r"/>
              <a:t>83</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E6CD873-282D-42AF-B759-CA40F6835E48}" type="slidenum">
              <a:rPr lang="en-US" altLang="en-US" sz="1400" smtClean="0">
                <a:solidFill>
                  <a:schemeClr val="bg1"/>
                </a:solidFill>
              </a:rPr>
              <a:pPr/>
              <a:t>84</a:t>
            </a:fld>
            <a:endParaRPr lang="en-US" altLang="en-US" sz="1400" smtClean="0">
              <a:solidFill>
                <a:schemeClr val="bg1"/>
              </a:solidFill>
            </a:endParaRPr>
          </a:p>
        </p:txBody>
      </p:sp>
      <p:sp>
        <p:nvSpPr>
          <p:cNvPr id="87043"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X-Ray Diffraction (XRD)</a:t>
            </a:r>
          </a:p>
        </p:txBody>
      </p:sp>
      <p:sp>
        <p:nvSpPr>
          <p:cNvPr id="87044" name="Rectangle 3"/>
          <p:cNvSpPr>
            <a:spLocks noGrp="1" noChangeArrowheads="1"/>
          </p:cNvSpPr>
          <p:nvPr>
            <p:ph type="body" idx="1"/>
          </p:nvPr>
        </p:nvSpPr>
        <p:spPr>
          <a:xfrm>
            <a:off x="685800" y="1600200"/>
            <a:ext cx="7772400" cy="4343400"/>
          </a:xfrm>
        </p:spPr>
        <p:txBody>
          <a:bodyPr/>
          <a:lstStyle/>
          <a:p>
            <a:r>
              <a:rPr lang="en-US" altLang="en-US" sz="2800" smtClean="0"/>
              <a:t>XRD is a technique that reveals a mineral's unique "fingerprint" on film.</a:t>
            </a:r>
          </a:p>
          <a:p>
            <a:r>
              <a:rPr lang="en-US" altLang="en-US" sz="2800" smtClean="0"/>
              <a:t>Typically used in conjunction with PLM or TEM.</a:t>
            </a:r>
          </a:p>
          <a:p>
            <a:r>
              <a:rPr lang="en-US" altLang="en-US" sz="2800" smtClean="0"/>
              <a:t>The technique is more expensive than PLM and cannot distinguish between fibrous and non-fibrous forms of asbestos.</a:t>
            </a:r>
          </a:p>
          <a:p>
            <a:r>
              <a:rPr lang="en-US" altLang="en-US" sz="2800" smtClean="0"/>
              <a:t>XRD will provide qualitative, semi-quantitative and quantitative results.</a:t>
            </a:r>
            <a:endParaRPr lang="en-US" altLang="en-US" sz="2400" smtClean="0"/>
          </a:p>
        </p:txBody>
      </p:sp>
      <p:sp>
        <p:nvSpPr>
          <p:cNvPr id="8704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BBCEE36B-4617-4398-B16E-751EE204DDC1}" type="slidenum">
              <a:rPr lang="en-US" altLang="en-US" sz="1400">
                <a:solidFill>
                  <a:schemeClr val="bg1"/>
                </a:solidFill>
              </a:rPr>
              <a:pPr algn="r"/>
              <a:t>84</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7007D2F-94D3-4D78-8DA6-2B2947FCF8A4}" type="slidenum">
              <a:rPr lang="en-US" altLang="en-US" sz="1400" smtClean="0">
                <a:solidFill>
                  <a:schemeClr val="bg1"/>
                </a:solidFill>
              </a:rPr>
              <a:pPr/>
              <a:t>85</a:t>
            </a:fld>
            <a:endParaRPr lang="en-US" altLang="en-US" sz="1400" smtClean="0">
              <a:solidFill>
                <a:schemeClr val="bg1"/>
              </a:solidFill>
            </a:endParaRPr>
          </a:p>
        </p:txBody>
      </p:sp>
      <p:sp>
        <p:nvSpPr>
          <p:cNvPr id="88067"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Analytical Electron Microscopy (AEM)</a:t>
            </a:r>
          </a:p>
        </p:txBody>
      </p:sp>
      <p:sp>
        <p:nvSpPr>
          <p:cNvPr id="88068" name="Rectangle 3"/>
          <p:cNvSpPr>
            <a:spLocks noGrp="1" noChangeArrowheads="1"/>
          </p:cNvSpPr>
          <p:nvPr>
            <p:ph type="body" idx="1"/>
          </p:nvPr>
        </p:nvSpPr>
        <p:spPr>
          <a:xfrm>
            <a:off x="685800" y="1600200"/>
            <a:ext cx="7772400" cy="4343400"/>
          </a:xfrm>
        </p:spPr>
        <p:txBody>
          <a:bodyPr/>
          <a:lstStyle/>
          <a:p>
            <a:r>
              <a:rPr lang="en-US" altLang="en-US" sz="2800" smtClean="0"/>
              <a:t>AEM analysis, often referred to as “TEM” analysis, is a reliable, although more expensive, method for the detection and positive identification of asbestos in some bulk building materials. </a:t>
            </a:r>
          </a:p>
        </p:txBody>
      </p:sp>
      <p:sp>
        <p:nvSpPr>
          <p:cNvPr id="88069"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B3265515-CC8B-48E5-A324-C70B25DCFD64}" type="slidenum">
              <a:rPr lang="en-US" altLang="en-US" sz="1400">
                <a:solidFill>
                  <a:schemeClr val="bg1"/>
                </a:solidFill>
              </a:rPr>
              <a:pPr algn="r"/>
              <a:t>85</a:t>
            </a:fld>
            <a:endParaRPr lang="en-US" altLang="en-US" sz="1400">
              <a:solidFill>
                <a:schemeClr val="bg1"/>
              </a:solidFill>
            </a:endParaRPr>
          </a:p>
        </p:txBody>
      </p:sp>
      <p:pic>
        <p:nvPicPr>
          <p:cNvPr id="88070" name="Picture 6" descr="S:\TEI\Lecture Materials\Asbestos Pictures To Use\Asb lab-related\TE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530600"/>
            <a:ext cx="238125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ABB04A5-9F4D-4748-BB5A-43AD358F2C49}" type="slidenum">
              <a:rPr lang="en-US" altLang="en-US" sz="1400" smtClean="0">
                <a:solidFill>
                  <a:schemeClr val="bg1"/>
                </a:solidFill>
              </a:rPr>
              <a:pPr/>
              <a:t>86</a:t>
            </a:fld>
            <a:endParaRPr lang="en-US" altLang="en-US" sz="1400" smtClean="0">
              <a:solidFill>
                <a:schemeClr val="bg1"/>
              </a:solidFill>
            </a:endParaRPr>
          </a:p>
        </p:txBody>
      </p:sp>
      <p:sp>
        <p:nvSpPr>
          <p:cNvPr id="89091" name="Rectangle 2"/>
          <p:cNvSpPr>
            <a:spLocks noGrp="1" noChangeArrowheads="1"/>
          </p:cNvSpPr>
          <p:nvPr>
            <p:ph type="title"/>
          </p:nvPr>
        </p:nvSpPr>
        <p:spPr>
          <a:xfrm>
            <a:off x="685800" y="0"/>
            <a:ext cx="7772400" cy="1219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Analytical Electron Microscopy (AEM)</a:t>
            </a:r>
          </a:p>
        </p:txBody>
      </p:sp>
      <p:sp>
        <p:nvSpPr>
          <p:cNvPr id="89092" name="Rectangle 3"/>
          <p:cNvSpPr>
            <a:spLocks noGrp="1" noChangeArrowheads="1"/>
          </p:cNvSpPr>
          <p:nvPr>
            <p:ph type="body" idx="1"/>
          </p:nvPr>
        </p:nvSpPr>
        <p:spPr>
          <a:xfrm>
            <a:off x="685800" y="1600200"/>
            <a:ext cx="7772400" cy="4343400"/>
          </a:xfrm>
        </p:spPr>
        <p:txBody>
          <a:bodyPr/>
          <a:lstStyle/>
          <a:p>
            <a:r>
              <a:rPr lang="en-US" altLang="en-US" smtClean="0"/>
              <a:t>The method is particularly useful in the analysis of floor tiles and plasters, materials that contain a large amount of interfering materials and contain asbestos fibers that may not be resolved by PLM techniques.</a:t>
            </a:r>
          </a:p>
          <a:p>
            <a:endParaRPr lang="en-US" altLang="en-US" smtClean="0"/>
          </a:p>
          <a:p>
            <a:r>
              <a:rPr lang="en-US" altLang="en-US" smtClean="0"/>
              <a:t>Can be used to quantify asbestos concentrations.</a:t>
            </a:r>
          </a:p>
        </p:txBody>
      </p:sp>
      <p:sp>
        <p:nvSpPr>
          <p:cNvPr id="89093"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9B368C28-A5BA-48B3-984B-4556A29E91C9}" type="slidenum">
              <a:rPr lang="en-US" altLang="en-US" sz="1400">
                <a:solidFill>
                  <a:schemeClr val="bg1"/>
                </a:solidFill>
              </a:rPr>
              <a:pPr algn="r"/>
              <a:t>86</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Grp="1" noChangeArrowheads="1"/>
          </p:cNvSpPr>
          <p:nvPr>
            <p:ph type="title"/>
          </p:nvPr>
        </p:nvSpPr>
        <p:spPr>
          <a:xfrm>
            <a:off x="685800" y="0"/>
            <a:ext cx="7772400" cy="990600"/>
          </a:xfrm>
          <a:ln>
            <a:noFill/>
          </a:ln>
          <a:extLs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TEM Analysis</a:t>
            </a:r>
          </a:p>
        </p:txBody>
      </p:sp>
      <p:pic>
        <p:nvPicPr>
          <p:cNvPr id="143367" name="Picture 7" descr="101-0122_I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09800"/>
            <a:ext cx="52070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8" name="Picture 8" descr="chrysos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905000"/>
            <a:ext cx="276225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9" name="Picture 9" descr="10temfloortil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191000"/>
            <a:ext cx="30480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0" name="Picture 10" descr="chrysdif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648200"/>
            <a:ext cx="26670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6" name="Picture 6" descr="101-0151_IM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1447800"/>
            <a:ext cx="23622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73" name="Line 13"/>
          <p:cNvSpPr>
            <a:spLocks noChangeShapeType="1"/>
          </p:cNvSpPr>
          <p:nvPr/>
        </p:nvSpPr>
        <p:spPr bwMode="auto">
          <a:xfrm>
            <a:off x="3048000" y="2209800"/>
            <a:ext cx="1905000" cy="16002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74" name="Line 14"/>
          <p:cNvSpPr>
            <a:spLocks noChangeShapeType="1"/>
          </p:cNvSpPr>
          <p:nvPr/>
        </p:nvSpPr>
        <p:spPr bwMode="auto">
          <a:xfrm flipH="1">
            <a:off x="6781800" y="3200400"/>
            <a:ext cx="762000" cy="8382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75" name="Line 15"/>
          <p:cNvSpPr>
            <a:spLocks noChangeShapeType="1"/>
          </p:cNvSpPr>
          <p:nvPr/>
        </p:nvSpPr>
        <p:spPr bwMode="auto">
          <a:xfrm flipH="1" flipV="1">
            <a:off x="5410200" y="5181600"/>
            <a:ext cx="1447800" cy="152400"/>
          </a:xfrm>
          <a:prstGeom prst="line">
            <a:avLst/>
          </a:prstGeom>
          <a:noFill/>
          <a:ln w="952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76" name="Line 16"/>
          <p:cNvSpPr>
            <a:spLocks noChangeShapeType="1"/>
          </p:cNvSpPr>
          <p:nvPr/>
        </p:nvSpPr>
        <p:spPr bwMode="auto">
          <a:xfrm flipV="1">
            <a:off x="3429000" y="5181600"/>
            <a:ext cx="1905000" cy="228600"/>
          </a:xfrm>
          <a:prstGeom prst="line">
            <a:avLst/>
          </a:prstGeom>
          <a:noFill/>
          <a:ln w="952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77" name="Text Box 17"/>
          <p:cNvSpPr txBox="1">
            <a:spLocks noChangeArrowheads="1"/>
          </p:cNvSpPr>
          <p:nvPr/>
        </p:nvSpPr>
        <p:spPr bwMode="auto">
          <a:xfrm>
            <a:off x="1143000" y="3657600"/>
            <a:ext cx="2209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a:latin typeface="Arial" charset="0"/>
              </a:rPr>
              <a:t>TEM Sample Grid</a:t>
            </a:r>
          </a:p>
        </p:txBody>
      </p:sp>
      <p:sp>
        <p:nvSpPr>
          <p:cNvPr id="143378" name="Text Box 18"/>
          <p:cNvSpPr txBox="1">
            <a:spLocks noChangeArrowheads="1"/>
          </p:cNvSpPr>
          <p:nvPr/>
        </p:nvSpPr>
        <p:spPr bwMode="auto">
          <a:xfrm>
            <a:off x="6248400" y="1447800"/>
            <a:ext cx="25146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a:latin typeface="Arial" charset="0"/>
              </a:rPr>
              <a:t>Fiber Chemistry (EDS)</a:t>
            </a:r>
          </a:p>
        </p:txBody>
      </p:sp>
      <p:sp>
        <p:nvSpPr>
          <p:cNvPr id="143379" name="Text Box 19"/>
          <p:cNvSpPr txBox="1">
            <a:spLocks noChangeArrowheads="1"/>
          </p:cNvSpPr>
          <p:nvPr/>
        </p:nvSpPr>
        <p:spPr bwMode="auto">
          <a:xfrm>
            <a:off x="6172200" y="6491288"/>
            <a:ext cx="29718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a:latin typeface="Arial" charset="0"/>
              </a:rPr>
              <a:t>Diffraction Pattern (SAED)</a:t>
            </a:r>
          </a:p>
        </p:txBody>
      </p:sp>
      <p:sp>
        <p:nvSpPr>
          <p:cNvPr id="143380" name="Text Box 20"/>
          <p:cNvSpPr txBox="1">
            <a:spLocks noChangeArrowheads="1"/>
          </p:cNvSpPr>
          <p:nvPr/>
        </p:nvSpPr>
        <p:spPr bwMode="auto">
          <a:xfrm>
            <a:off x="838200" y="6491288"/>
            <a:ext cx="30480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a:latin typeface="Arial" charset="0"/>
              </a:rPr>
              <a:t>Fibers magnified ~20,000X</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3367"/>
                                        </p:tgtEl>
                                        <p:attrNameLst>
                                          <p:attrName>style.visibility</p:attrName>
                                        </p:attrNameLst>
                                      </p:cBhvr>
                                      <p:to>
                                        <p:strVal val="visible"/>
                                      </p:to>
                                    </p:set>
                                    <p:animEffect transition="in" filter="box(in)">
                                      <p:cBhvr>
                                        <p:cTn id="7" dur="500"/>
                                        <p:tgtEl>
                                          <p:spTgt spid="1433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43366"/>
                                        </p:tgtEl>
                                        <p:attrNameLst>
                                          <p:attrName>style.visibility</p:attrName>
                                        </p:attrNameLst>
                                      </p:cBhvr>
                                      <p:to>
                                        <p:strVal val="visible"/>
                                      </p:to>
                                    </p:set>
                                    <p:animEffect transition="in" filter="box(in)">
                                      <p:cBhvr>
                                        <p:cTn id="12" dur="500"/>
                                        <p:tgtEl>
                                          <p:spTgt spid="14336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43377"/>
                                        </p:tgtEl>
                                        <p:attrNameLst>
                                          <p:attrName>style.visibility</p:attrName>
                                        </p:attrNameLst>
                                      </p:cBhvr>
                                      <p:to>
                                        <p:strVal val="visible"/>
                                      </p:to>
                                    </p:set>
                                    <p:animEffect transition="in" filter="box(in)">
                                      <p:cBhvr>
                                        <p:cTn id="15" dur="500"/>
                                        <p:tgtEl>
                                          <p:spTgt spid="14337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43373"/>
                                        </p:tgtEl>
                                        <p:attrNameLst>
                                          <p:attrName>style.visibility</p:attrName>
                                        </p:attrNameLst>
                                      </p:cBhvr>
                                      <p:to>
                                        <p:strVal val="visible"/>
                                      </p:to>
                                    </p:set>
                                    <p:animEffect transition="in" filter="box(in)">
                                      <p:cBhvr>
                                        <p:cTn id="18" dur="500"/>
                                        <p:tgtEl>
                                          <p:spTgt spid="14337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143369"/>
                                        </p:tgtEl>
                                        <p:attrNameLst>
                                          <p:attrName>style.visibility</p:attrName>
                                        </p:attrNameLst>
                                      </p:cBhvr>
                                      <p:to>
                                        <p:strVal val="visible"/>
                                      </p:to>
                                    </p:set>
                                    <p:animEffect transition="in" filter="box(in)">
                                      <p:cBhvr>
                                        <p:cTn id="23" dur="500"/>
                                        <p:tgtEl>
                                          <p:spTgt spid="143369"/>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43380"/>
                                        </p:tgtEl>
                                        <p:attrNameLst>
                                          <p:attrName>style.visibility</p:attrName>
                                        </p:attrNameLst>
                                      </p:cBhvr>
                                      <p:to>
                                        <p:strVal val="visible"/>
                                      </p:to>
                                    </p:set>
                                    <p:animEffect transition="in" filter="box(in)">
                                      <p:cBhvr>
                                        <p:cTn id="26" dur="500"/>
                                        <p:tgtEl>
                                          <p:spTgt spid="143380"/>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43376"/>
                                        </p:tgtEl>
                                        <p:attrNameLst>
                                          <p:attrName>style.visibility</p:attrName>
                                        </p:attrNameLst>
                                      </p:cBhvr>
                                      <p:to>
                                        <p:strVal val="visible"/>
                                      </p:to>
                                    </p:set>
                                    <p:animEffect transition="in" filter="box(in)">
                                      <p:cBhvr>
                                        <p:cTn id="29" dur="500"/>
                                        <p:tgtEl>
                                          <p:spTgt spid="14337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143370"/>
                                        </p:tgtEl>
                                        <p:attrNameLst>
                                          <p:attrName>style.visibility</p:attrName>
                                        </p:attrNameLst>
                                      </p:cBhvr>
                                      <p:to>
                                        <p:strVal val="visible"/>
                                      </p:to>
                                    </p:set>
                                    <p:animEffect transition="in" filter="box(in)">
                                      <p:cBhvr>
                                        <p:cTn id="34" dur="500"/>
                                        <p:tgtEl>
                                          <p:spTgt spid="143370"/>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43379"/>
                                        </p:tgtEl>
                                        <p:attrNameLst>
                                          <p:attrName>style.visibility</p:attrName>
                                        </p:attrNameLst>
                                      </p:cBhvr>
                                      <p:to>
                                        <p:strVal val="visible"/>
                                      </p:to>
                                    </p:set>
                                    <p:animEffect transition="in" filter="box(in)">
                                      <p:cBhvr>
                                        <p:cTn id="37" dur="500"/>
                                        <p:tgtEl>
                                          <p:spTgt spid="143379"/>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43375"/>
                                        </p:tgtEl>
                                        <p:attrNameLst>
                                          <p:attrName>style.visibility</p:attrName>
                                        </p:attrNameLst>
                                      </p:cBhvr>
                                      <p:to>
                                        <p:strVal val="visible"/>
                                      </p:to>
                                    </p:set>
                                    <p:animEffect transition="in" filter="box(in)">
                                      <p:cBhvr>
                                        <p:cTn id="40" dur="500"/>
                                        <p:tgtEl>
                                          <p:spTgt spid="14337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nodeType="clickEffect">
                                  <p:stCondLst>
                                    <p:cond delay="0"/>
                                  </p:stCondLst>
                                  <p:childTnLst>
                                    <p:set>
                                      <p:cBhvr>
                                        <p:cTn id="44" dur="1" fill="hold">
                                          <p:stCondLst>
                                            <p:cond delay="0"/>
                                          </p:stCondLst>
                                        </p:cTn>
                                        <p:tgtEl>
                                          <p:spTgt spid="143368"/>
                                        </p:tgtEl>
                                        <p:attrNameLst>
                                          <p:attrName>style.visibility</p:attrName>
                                        </p:attrNameLst>
                                      </p:cBhvr>
                                      <p:to>
                                        <p:strVal val="visible"/>
                                      </p:to>
                                    </p:set>
                                    <p:animEffect transition="in" filter="box(in)">
                                      <p:cBhvr>
                                        <p:cTn id="45" dur="500"/>
                                        <p:tgtEl>
                                          <p:spTgt spid="143368"/>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143378"/>
                                        </p:tgtEl>
                                        <p:attrNameLst>
                                          <p:attrName>style.visibility</p:attrName>
                                        </p:attrNameLst>
                                      </p:cBhvr>
                                      <p:to>
                                        <p:strVal val="visible"/>
                                      </p:to>
                                    </p:set>
                                    <p:animEffect transition="in" filter="box(in)">
                                      <p:cBhvr>
                                        <p:cTn id="48" dur="500"/>
                                        <p:tgtEl>
                                          <p:spTgt spid="143378"/>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143374"/>
                                        </p:tgtEl>
                                        <p:attrNameLst>
                                          <p:attrName>style.visibility</p:attrName>
                                        </p:attrNameLst>
                                      </p:cBhvr>
                                      <p:to>
                                        <p:strVal val="visible"/>
                                      </p:to>
                                    </p:set>
                                    <p:animEffect transition="in" filter="box(in)">
                                      <p:cBhvr>
                                        <p:cTn id="51" dur="500"/>
                                        <p:tgtEl>
                                          <p:spTgt spid="143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3" grpId="0" animBg="1"/>
      <p:bldP spid="143374" grpId="0" animBg="1"/>
      <p:bldP spid="143375" grpId="0" animBg="1"/>
      <p:bldP spid="143376" grpId="0" animBg="1"/>
      <p:bldP spid="143377" grpId="0" animBg="1"/>
      <p:bldP spid="143378" grpId="0" animBg="1"/>
      <p:bldP spid="143379" grpId="0" animBg="1"/>
      <p:bldP spid="14338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2602032-A223-47B1-8247-6D1FC11540AB}" type="slidenum">
              <a:rPr lang="en-US" altLang="en-US" sz="1400" smtClean="0">
                <a:solidFill>
                  <a:schemeClr val="bg1"/>
                </a:solidFill>
              </a:rPr>
              <a:pPr/>
              <a:t>88</a:t>
            </a:fld>
            <a:endParaRPr lang="en-US" altLang="en-US" sz="1400" smtClean="0">
              <a:solidFill>
                <a:schemeClr val="bg1"/>
              </a:solidFill>
            </a:endParaRPr>
          </a:p>
        </p:txBody>
      </p:sp>
      <p:sp>
        <p:nvSpPr>
          <p:cNvPr id="91139"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Other Analytical Techniques</a:t>
            </a:r>
          </a:p>
        </p:txBody>
      </p:sp>
      <p:sp>
        <p:nvSpPr>
          <p:cNvPr id="91140" name="Rectangle 3"/>
          <p:cNvSpPr>
            <a:spLocks noGrp="1" noChangeArrowheads="1"/>
          </p:cNvSpPr>
          <p:nvPr>
            <p:ph type="body" idx="1"/>
          </p:nvPr>
        </p:nvSpPr>
        <p:spPr>
          <a:xfrm>
            <a:off x="685800" y="1600200"/>
            <a:ext cx="7772400" cy="4343400"/>
          </a:xfrm>
        </p:spPr>
        <p:txBody>
          <a:bodyPr/>
          <a:lstStyle/>
          <a:p>
            <a:r>
              <a:rPr lang="en-US" altLang="en-US" sz="2800" smtClean="0"/>
              <a:t>Scanning electron microscopy is very useful for observing surface features in complex particle matrices and for determining elemental compositions. SEM cannot, however, detect small diameter fibers (~&lt;0.2 mm) and cannot determine crystal structure. </a:t>
            </a:r>
          </a:p>
          <a:p>
            <a:endParaRPr lang="en-US" altLang="en-US" sz="2800" smtClean="0"/>
          </a:p>
          <a:p>
            <a:r>
              <a:rPr lang="en-US" altLang="en-US" sz="2800" smtClean="0"/>
              <a:t>Field test kits should never be used to confirm the presence or absence of asbestos since their results are unreliable.</a:t>
            </a:r>
          </a:p>
        </p:txBody>
      </p:sp>
      <p:sp>
        <p:nvSpPr>
          <p:cNvPr id="91141"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B0AF776A-AC6B-4136-8396-989A519E2F63}" type="slidenum">
              <a:rPr lang="en-US" altLang="en-US" sz="1400">
                <a:solidFill>
                  <a:schemeClr val="bg1"/>
                </a:solidFill>
              </a:rPr>
              <a:pPr algn="r"/>
              <a:t>88</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2993800-18B6-4060-9D11-C8F6856B6D55}" type="slidenum">
              <a:rPr lang="en-US" altLang="en-US" sz="1400" smtClean="0">
                <a:solidFill>
                  <a:schemeClr val="bg1"/>
                </a:solidFill>
              </a:rPr>
              <a:pPr/>
              <a:t>89</a:t>
            </a:fld>
            <a:endParaRPr lang="en-US" altLang="en-US" sz="1400" smtClean="0">
              <a:solidFill>
                <a:schemeClr val="bg1"/>
              </a:solidFill>
            </a:endParaRPr>
          </a:p>
        </p:txBody>
      </p:sp>
      <p:sp>
        <p:nvSpPr>
          <p:cNvPr id="92163"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Quality Assurance</a:t>
            </a:r>
          </a:p>
        </p:txBody>
      </p:sp>
      <p:sp>
        <p:nvSpPr>
          <p:cNvPr id="92164" name="Rectangle 3"/>
          <p:cNvSpPr>
            <a:spLocks noGrp="1" noChangeArrowheads="1"/>
          </p:cNvSpPr>
          <p:nvPr>
            <p:ph type="body" idx="1"/>
          </p:nvPr>
        </p:nvSpPr>
        <p:spPr>
          <a:xfrm>
            <a:off x="685800" y="1600200"/>
            <a:ext cx="7772400" cy="4343400"/>
          </a:xfrm>
        </p:spPr>
        <p:txBody>
          <a:bodyPr/>
          <a:lstStyle/>
          <a:p>
            <a:r>
              <a:rPr lang="en-US" altLang="en-US" smtClean="0"/>
              <a:t>Sample Identification Numbers</a:t>
            </a:r>
          </a:p>
          <a:p>
            <a:endParaRPr lang="en-US" altLang="en-US" smtClean="0"/>
          </a:p>
          <a:p>
            <a:r>
              <a:rPr lang="en-US" altLang="en-US" smtClean="0"/>
              <a:t>Chain-of-Custody (COC) Forms</a:t>
            </a:r>
          </a:p>
          <a:p>
            <a:endParaRPr lang="en-US" altLang="en-US" smtClean="0"/>
          </a:p>
          <a:p>
            <a:r>
              <a:rPr lang="en-US" altLang="en-US" smtClean="0"/>
              <a:t>Quality Control (QC) Samples</a:t>
            </a:r>
          </a:p>
          <a:p>
            <a:endParaRPr lang="en-US" altLang="en-US" smtClean="0"/>
          </a:p>
          <a:p>
            <a:r>
              <a:rPr lang="en-US" altLang="en-US" smtClean="0"/>
              <a:t>Accredited Laboratories</a:t>
            </a:r>
          </a:p>
        </p:txBody>
      </p:sp>
      <p:sp>
        <p:nvSpPr>
          <p:cNvPr id="9216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0ED7FD1E-E472-403D-B476-5E921A7B45D3}" type="slidenum">
              <a:rPr lang="en-US" altLang="en-US" sz="1400">
                <a:solidFill>
                  <a:schemeClr val="bg1"/>
                </a:solidFill>
              </a:rPr>
              <a:pPr algn="r"/>
              <a:t>89</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79DF27F-A0C2-4B16-B66C-016815081044}" type="slidenum">
              <a:rPr lang="en-US" altLang="en-US" sz="1400" smtClean="0">
                <a:solidFill>
                  <a:schemeClr val="bg1"/>
                </a:solidFill>
              </a:rPr>
              <a:pPr/>
              <a:t>9</a:t>
            </a:fld>
            <a:endParaRPr lang="en-US" altLang="en-US" sz="1400" smtClean="0">
              <a:solidFill>
                <a:schemeClr val="bg1"/>
              </a:solidFill>
            </a:endParaRPr>
          </a:p>
        </p:txBody>
      </p:sp>
      <p:sp>
        <p:nvSpPr>
          <p:cNvPr id="10243" name="Rectangle 2"/>
          <p:cNvSpPr>
            <a:spLocks noGrp="1" noChangeArrowheads="1"/>
          </p:cNvSpPr>
          <p:nvPr>
            <p:ph type="title"/>
          </p:nvPr>
        </p:nvSpPr>
        <p:spPr>
          <a:xfrm>
            <a:off x="685800" y="228600"/>
            <a:ext cx="7772400" cy="838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Sample Equipment/Materials</a:t>
            </a:r>
          </a:p>
        </p:txBody>
      </p:sp>
      <p:sp>
        <p:nvSpPr>
          <p:cNvPr id="10244" name="Rectangle 3"/>
          <p:cNvSpPr>
            <a:spLocks noGrp="1" noChangeArrowheads="1"/>
          </p:cNvSpPr>
          <p:nvPr>
            <p:ph type="body" sz="half" idx="1"/>
          </p:nvPr>
        </p:nvSpPr>
        <p:spPr>
          <a:xfrm>
            <a:off x="685800" y="1752600"/>
            <a:ext cx="7772400" cy="4495800"/>
          </a:xfrm>
        </p:spPr>
        <p:txBody>
          <a:bodyPr/>
          <a:lstStyle/>
          <a:p>
            <a:pPr lvl="1"/>
            <a:r>
              <a:rPr lang="en-US" altLang="en-US" sz="3600" smtClean="0"/>
              <a:t>Sample containers</a:t>
            </a:r>
          </a:p>
          <a:p>
            <a:pPr lvl="2"/>
            <a:r>
              <a:rPr lang="en-US" altLang="en-US" sz="2800" smtClean="0"/>
              <a:t>Use dry, sealable and clean container</a:t>
            </a:r>
          </a:p>
          <a:p>
            <a:pPr lvl="2"/>
            <a:r>
              <a:rPr lang="en-US" altLang="en-US" sz="2800" smtClean="0"/>
              <a:t>OSHA recommends against the use of paper or plastic bags</a:t>
            </a:r>
          </a:p>
          <a:p>
            <a:pPr lvl="1"/>
            <a:r>
              <a:rPr lang="en-US" altLang="en-US" sz="3600" smtClean="0"/>
              <a:t>Spray bottle</a:t>
            </a:r>
          </a:p>
          <a:p>
            <a:pPr lvl="1"/>
            <a:r>
              <a:rPr lang="en-US" altLang="en-US" sz="3600" smtClean="0"/>
              <a:t>Duct tape</a:t>
            </a:r>
          </a:p>
        </p:txBody>
      </p:sp>
      <p:sp>
        <p:nvSpPr>
          <p:cNvPr id="10245"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617C8465-E88A-4242-A596-DBC6B317A374}" type="slidenum">
              <a:rPr lang="en-US" altLang="en-US" sz="1400">
                <a:solidFill>
                  <a:schemeClr val="bg1"/>
                </a:solidFill>
              </a:rPr>
              <a:pPr algn="r"/>
              <a:t>9</a:t>
            </a:fld>
            <a:endParaRPr lang="en-US" altLang="en-US" sz="1400">
              <a:solidFill>
                <a:schemeClr val="bg1"/>
              </a:solidFill>
            </a:endParaRPr>
          </a:p>
        </p:txBody>
      </p:sp>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181600"/>
            <a:ext cx="134778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733800"/>
            <a:ext cx="91916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1295400"/>
            <a:ext cx="165735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16B218F-37B7-49B8-9FF7-809757B79CF8}" type="slidenum">
              <a:rPr lang="en-US" altLang="en-US" sz="1400" smtClean="0">
                <a:solidFill>
                  <a:schemeClr val="bg1"/>
                </a:solidFill>
              </a:rPr>
              <a:pPr/>
              <a:t>90</a:t>
            </a:fld>
            <a:endParaRPr lang="en-US" altLang="en-US" sz="1400" smtClean="0">
              <a:solidFill>
                <a:schemeClr val="bg1"/>
              </a:solidFill>
            </a:endParaRPr>
          </a:p>
        </p:txBody>
      </p:sp>
      <p:sp>
        <p:nvSpPr>
          <p:cNvPr id="93187" name="Rectangle 2"/>
          <p:cNvSpPr>
            <a:spLocks noGrp="1" noChangeArrowheads="1"/>
          </p:cNvSpPr>
          <p:nvPr>
            <p:ph type="title"/>
          </p:nvPr>
        </p:nvSpPr>
        <p:spPr>
          <a:xfrm>
            <a:off x="533400" y="0"/>
            <a:ext cx="8077200" cy="990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Sample Identification Numbers</a:t>
            </a:r>
          </a:p>
        </p:txBody>
      </p:sp>
      <p:sp>
        <p:nvSpPr>
          <p:cNvPr id="93188" name="Rectangle 3"/>
          <p:cNvSpPr>
            <a:spLocks noGrp="1" noChangeArrowheads="1"/>
          </p:cNvSpPr>
          <p:nvPr>
            <p:ph type="body" idx="1"/>
          </p:nvPr>
        </p:nvSpPr>
        <p:spPr>
          <a:xfrm>
            <a:off x="685800" y="1371600"/>
            <a:ext cx="7772400" cy="4343400"/>
          </a:xfrm>
        </p:spPr>
        <p:txBody>
          <a:bodyPr/>
          <a:lstStyle/>
          <a:p>
            <a:r>
              <a:rPr lang="en-US" altLang="en-US" smtClean="0"/>
              <a:t>A unique identification number must be assigned to each sample.</a:t>
            </a:r>
          </a:p>
          <a:p>
            <a:r>
              <a:rPr lang="en-US" altLang="en-US" smtClean="0"/>
              <a:t>Could be a combination of a site code and the date and time the sample was taken.</a:t>
            </a:r>
          </a:p>
          <a:p>
            <a:r>
              <a:rPr lang="en-US" altLang="en-US" smtClean="0"/>
              <a:t>For example, a sample obtained at St. Joseph's Hospital on July 1, 2010 at 2:17 pm, could be assigned the following number: </a:t>
            </a:r>
          </a:p>
          <a:p>
            <a:pPr lvl="1"/>
            <a:r>
              <a:rPr lang="en-US" altLang="en-US" b="1" smtClean="0"/>
              <a:t>SJH 100701 1417 </a:t>
            </a:r>
            <a:endParaRPr lang="en-US" altLang="en-US" smtClean="0"/>
          </a:p>
        </p:txBody>
      </p:sp>
      <p:sp>
        <p:nvSpPr>
          <p:cNvPr id="93189"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15D2C3FB-D1C2-4E53-A19E-DFC0710F2639}" type="slidenum">
              <a:rPr lang="en-US" altLang="en-US" sz="1400">
                <a:solidFill>
                  <a:schemeClr val="bg1"/>
                </a:solidFill>
              </a:rPr>
              <a:pPr algn="r"/>
              <a:t>90</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73AA360-5D54-4553-BB1D-D063397F8056}" type="slidenum">
              <a:rPr lang="en-US" altLang="en-US" sz="1400" smtClean="0">
                <a:solidFill>
                  <a:schemeClr val="bg1"/>
                </a:solidFill>
              </a:rPr>
              <a:pPr/>
              <a:t>91</a:t>
            </a:fld>
            <a:endParaRPr lang="en-US" altLang="en-US" sz="1400" smtClean="0">
              <a:solidFill>
                <a:schemeClr val="bg1"/>
              </a:solidFill>
            </a:endParaRPr>
          </a:p>
        </p:txBody>
      </p:sp>
      <p:sp>
        <p:nvSpPr>
          <p:cNvPr id="94211" name="Rectangle 2"/>
          <p:cNvSpPr>
            <a:spLocks noGrp="1" noChangeArrowheads="1"/>
          </p:cNvSpPr>
          <p:nvPr>
            <p:ph type="title"/>
          </p:nvPr>
        </p:nvSpPr>
        <p:spPr>
          <a:xfrm>
            <a:off x="533400" y="228600"/>
            <a:ext cx="8077200" cy="1219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Sample Identification Numbers</a:t>
            </a:r>
          </a:p>
        </p:txBody>
      </p:sp>
      <p:sp>
        <p:nvSpPr>
          <p:cNvPr id="94212" name="Rectangle 3"/>
          <p:cNvSpPr>
            <a:spLocks noGrp="1" noChangeArrowheads="1"/>
          </p:cNvSpPr>
          <p:nvPr>
            <p:ph type="body" idx="1"/>
          </p:nvPr>
        </p:nvSpPr>
        <p:spPr>
          <a:xfrm>
            <a:off x="685800" y="1600200"/>
            <a:ext cx="7772400" cy="4343400"/>
          </a:xfrm>
        </p:spPr>
        <p:txBody>
          <a:bodyPr/>
          <a:lstStyle/>
          <a:p>
            <a:r>
              <a:rPr lang="en-US" altLang="en-US" smtClean="0"/>
              <a:t>Use of such a numbering system can help reduce a microscopist's potential bias.  </a:t>
            </a:r>
          </a:p>
          <a:p>
            <a:r>
              <a:rPr lang="en-US" altLang="en-US" smtClean="0"/>
              <a:t>Be sure to reference sample numbers properly in project notes, COC forms and final reports. Failure to do so can attract negative scrutiny.</a:t>
            </a:r>
            <a:endParaRPr lang="en-US" altLang="en-US" sz="2800" smtClean="0"/>
          </a:p>
        </p:txBody>
      </p:sp>
      <p:sp>
        <p:nvSpPr>
          <p:cNvPr id="94213"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7030FD55-78AF-45E7-8525-66CB51E7D200}" type="slidenum">
              <a:rPr lang="en-US" altLang="en-US" sz="1400">
                <a:solidFill>
                  <a:schemeClr val="bg1"/>
                </a:solidFill>
              </a:rPr>
              <a:pPr algn="r"/>
              <a:t>91</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6CC893-108F-448E-8546-D0B4E4F36943}" type="slidenum">
              <a:rPr lang="en-US" altLang="en-US" sz="1400" smtClean="0">
                <a:solidFill>
                  <a:schemeClr val="bg1"/>
                </a:solidFill>
              </a:rPr>
              <a:pPr/>
              <a:t>92</a:t>
            </a:fld>
            <a:endParaRPr lang="en-US" altLang="en-US" sz="1400" smtClean="0">
              <a:solidFill>
                <a:schemeClr val="bg1"/>
              </a:solidFill>
            </a:endParaRPr>
          </a:p>
        </p:txBody>
      </p:sp>
      <p:sp>
        <p:nvSpPr>
          <p:cNvPr id="95235" name="Rectangle 2"/>
          <p:cNvSpPr>
            <a:spLocks noGrp="1" noChangeArrowheads="1"/>
          </p:cNvSpPr>
          <p:nvPr>
            <p:ph type="title"/>
          </p:nvPr>
        </p:nvSpPr>
        <p:spPr>
          <a:xfrm>
            <a:off x="533400" y="228600"/>
            <a:ext cx="8077200" cy="1219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Chain-of-Custody (COC) Forms</a:t>
            </a:r>
          </a:p>
        </p:txBody>
      </p:sp>
      <p:sp>
        <p:nvSpPr>
          <p:cNvPr id="95236" name="Rectangle 3"/>
          <p:cNvSpPr>
            <a:spLocks noGrp="1" noChangeArrowheads="1"/>
          </p:cNvSpPr>
          <p:nvPr>
            <p:ph type="body" idx="1"/>
          </p:nvPr>
        </p:nvSpPr>
        <p:spPr>
          <a:xfrm>
            <a:off x="685800" y="1600200"/>
            <a:ext cx="7772400" cy="4343400"/>
          </a:xfrm>
        </p:spPr>
        <p:txBody>
          <a:bodyPr/>
          <a:lstStyle/>
          <a:p>
            <a:r>
              <a:rPr lang="en-US" altLang="en-US" sz="2400" smtClean="0"/>
              <a:t>EPA requires that a COC form be completed and accompany the samples when they leave the possession of the inspector.</a:t>
            </a:r>
          </a:p>
          <a:p>
            <a:r>
              <a:rPr lang="en-US" altLang="en-US" sz="2400" smtClean="0"/>
              <a:t>The form should contain the following information: </a:t>
            </a:r>
          </a:p>
          <a:p>
            <a:pPr lvl="1"/>
            <a:r>
              <a:rPr lang="en-US" altLang="en-US" sz="2400" smtClean="0"/>
              <a:t>Project name and address</a:t>
            </a:r>
            <a:r>
              <a:rPr lang="en-US" altLang="en-US" smtClean="0"/>
              <a:t> </a:t>
            </a:r>
          </a:p>
          <a:p>
            <a:pPr lvl="1"/>
            <a:r>
              <a:rPr lang="en-US" altLang="en-US" sz="2400" smtClean="0"/>
              <a:t>Date of inspection/sampling</a:t>
            </a:r>
            <a:endParaRPr lang="en-US" altLang="en-US" smtClean="0"/>
          </a:p>
          <a:p>
            <a:pPr lvl="1"/>
            <a:r>
              <a:rPr lang="en-US" altLang="en-US" sz="2400" smtClean="0"/>
              <a:t>Sample identification numbers</a:t>
            </a:r>
            <a:endParaRPr lang="en-US" altLang="en-US" smtClean="0"/>
          </a:p>
          <a:p>
            <a:pPr lvl="1"/>
            <a:r>
              <a:rPr lang="en-US" altLang="en-US" sz="2400" smtClean="0"/>
              <a:t>Name/signature of sampler and date of sampling</a:t>
            </a:r>
            <a:endParaRPr lang="en-US" altLang="en-US" smtClean="0"/>
          </a:p>
          <a:p>
            <a:pPr lvl="1"/>
            <a:r>
              <a:rPr lang="en-US" altLang="en-US" sz="2400" smtClean="0"/>
              <a:t>Name/signature of recipient(s) and date(s) of receipt</a:t>
            </a:r>
            <a:r>
              <a:rPr lang="en-US" altLang="en-US" smtClean="0"/>
              <a:t> </a:t>
            </a:r>
          </a:p>
          <a:p>
            <a:pPr lvl="1"/>
            <a:r>
              <a:rPr lang="en-US" altLang="en-US" sz="2400" smtClean="0"/>
              <a:t>Type of analysis to be performed</a:t>
            </a:r>
          </a:p>
        </p:txBody>
      </p:sp>
      <p:sp>
        <p:nvSpPr>
          <p:cNvPr id="95237"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91CD4D82-835C-4481-8DFC-BB6B01064EEE}" type="slidenum">
              <a:rPr lang="en-US" altLang="en-US" sz="1400">
                <a:solidFill>
                  <a:schemeClr val="bg1"/>
                </a:solidFill>
              </a:rPr>
              <a:pPr algn="r"/>
              <a:t>92</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0DEC8F3-4738-40ED-B39E-EE7D3101639E}" type="slidenum">
              <a:rPr lang="en-US" altLang="en-US" sz="1400" smtClean="0">
                <a:solidFill>
                  <a:schemeClr val="bg1"/>
                </a:solidFill>
              </a:rPr>
              <a:pPr/>
              <a:t>93</a:t>
            </a:fld>
            <a:endParaRPr lang="en-US" altLang="en-US" sz="1400" smtClean="0">
              <a:solidFill>
                <a:schemeClr val="bg1"/>
              </a:solidFill>
            </a:endParaRPr>
          </a:p>
        </p:txBody>
      </p:sp>
      <p:sp>
        <p:nvSpPr>
          <p:cNvPr id="96259" name="Rectangle 2"/>
          <p:cNvSpPr>
            <a:spLocks noGrp="1" noChangeArrowheads="1"/>
          </p:cNvSpPr>
          <p:nvPr>
            <p:ph type="title"/>
          </p:nvPr>
        </p:nvSpPr>
        <p:spPr>
          <a:xfrm>
            <a:off x="533400" y="0"/>
            <a:ext cx="8077200" cy="990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Chain-of-Custody (COC) Forms</a:t>
            </a:r>
          </a:p>
        </p:txBody>
      </p:sp>
      <p:sp>
        <p:nvSpPr>
          <p:cNvPr id="96260" name="Rectangle 3"/>
          <p:cNvSpPr>
            <a:spLocks noGrp="1" noChangeArrowheads="1"/>
          </p:cNvSpPr>
          <p:nvPr>
            <p:ph type="body" idx="1"/>
          </p:nvPr>
        </p:nvSpPr>
        <p:spPr>
          <a:xfrm>
            <a:off x="685800" y="1295400"/>
            <a:ext cx="7772400" cy="4343400"/>
          </a:xfrm>
        </p:spPr>
        <p:txBody>
          <a:bodyPr/>
          <a:lstStyle/>
          <a:p>
            <a:r>
              <a:rPr lang="en-US" altLang="en-US" sz="2800" smtClean="0"/>
              <a:t>Other pertinent COC information</a:t>
            </a:r>
          </a:p>
          <a:p>
            <a:pPr lvl="1"/>
            <a:r>
              <a:rPr lang="en-US" altLang="en-US" smtClean="0"/>
              <a:t>Use of glove-bag sampling method</a:t>
            </a:r>
          </a:p>
          <a:p>
            <a:pPr lvl="2"/>
            <a:r>
              <a:rPr lang="en-US" altLang="en-US" smtClean="0"/>
              <a:t>It is very important that the glove-bag technique be noted on the COC form.</a:t>
            </a:r>
          </a:p>
          <a:p>
            <a:pPr lvl="2"/>
            <a:r>
              <a:rPr lang="en-US" altLang="en-US" smtClean="0"/>
              <a:t>When using the glove-bag technique the inspector may NOT wet the sample as would be done ordinarily.</a:t>
            </a:r>
          </a:p>
          <a:p>
            <a:pPr lvl="2"/>
            <a:r>
              <a:rPr lang="en-US" altLang="en-US" smtClean="0"/>
              <a:t>The laboratory probably will note that a particular sample was received “dry” and others were “wet.”</a:t>
            </a:r>
          </a:p>
          <a:p>
            <a:pPr lvl="1"/>
            <a:r>
              <a:rPr lang="en-US" altLang="en-US" smtClean="0"/>
              <a:t>Use of unusual sample container</a:t>
            </a:r>
          </a:p>
          <a:p>
            <a:pPr lvl="1"/>
            <a:r>
              <a:rPr lang="en-US" altLang="en-US" smtClean="0"/>
              <a:t>Dry material wetted by inspector, etc.</a:t>
            </a:r>
          </a:p>
        </p:txBody>
      </p:sp>
      <p:sp>
        <p:nvSpPr>
          <p:cNvPr id="96261"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A7E81B23-FFA6-4FF1-8141-FBE69E9D8682}" type="slidenum">
              <a:rPr lang="en-US" altLang="en-US" sz="1400">
                <a:solidFill>
                  <a:schemeClr val="bg1"/>
                </a:solidFill>
              </a:rPr>
              <a:pPr algn="r"/>
              <a:t>93</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CA4EF82-D0FD-48BD-A557-1885BD7E05D9}" type="slidenum">
              <a:rPr lang="en-US" altLang="en-US" sz="1400" smtClean="0">
                <a:solidFill>
                  <a:schemeClr val="bg1"/>
                </a:solidFill>
              </a:rPr>
              <a:pPr/>
              <a:t>94</a:t>
            </a:fld>
            <a:endParaRPr lang="en-US" altLang="en-US" sz="1400" smtClean="0">
              <a:solidFill>
                <a:schemeClr val="bg1"/>
              </a:solidFill>
            </a:endParaRPr>
          </a:p>
        </p:txBody>
      </p:sp>
      <p:sp>
        <p:nvSpPr>
          <p:cNvPr id="97283" name="Rectangle 2"/>
          <p:cNvSpPr>
            <a:spLocks noGrp="1" noChangeArrowheads="1"/>
          </p:cNvSpPr>
          <p:nvPr>
            <p:ph type="title"/>
          </p:nvPr>
        </p:nvSpPr>
        <p:spPr>
          <a:xfrm>
            <a:off x="533400" y="228600"/>
            <a:ext cx="8077200" cy="1219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Chain-of-Custody (COC) Forms</a:t>
            </a:r>
          </a:p>
        </p:txBody>
      </p:sp>
      <p:sp>
        <p:nvSpPr>
          <p:cNvPr id="97284" name="Rectangle 3"/>
          <p:cNvSpPr>
            <a:spLocks noGrp="1" noChangeArrowheads="1"/>
          </p:cNvSpPr>
          <p:nvPr>
            <p:ph type="body" idx="1"/>
          </p:nvPr>
        </p:nvSpPr>
        <p:spPr>
          <a:xfrm>
            <a:off x="685800" y="1752600"/>
            <a:ext cx="7772400" cy="4343400"/>
          </a:xfrm>
        </p:spPr>
        <p:txBody>
          <a:bodyPr/>
          <a:lstStyle/>
          <a:p>
            <a:r>
              <a:rPr lang="en-US" altLang="en-US" sz="2400" smtClean="0"/>
              <a:t>Avoid lengthy notes on the COC form. </a:t>
            </a:r>
          </a:p>
          <a:p>
            <a:endParaRPr lang="en-US" altLang="en-US" sz="2400" smtClean="0"/>
          </a:p>
          <a:p>
            <a:r>
              <a:rPr lang="en-US" altLang="en-US" sz="2400" smtClean="0"/>
              <a:t>Since some laboratories require the use of their own COC forms, inspectors should contact them ahead of time to learn proper procedures. </a:t>
            </a:r>
          </a:p>
          <a:p>
            <a:endParaRPr lang="en-US" altLang="en-US" sz="2400" smtClean="0"/>
          </a:p>
          <a:p>
            <a:r>
              <a:rPr lang="en-US" altLang="en-US" sz="2400" smtClean="0"/>
              <a:t>A COC form should be completed immediately after the inspection. If mistakes are made in transferring information from field notes or sample containers to the form, a new form should be completed.</a:t>
            </a:r>
          </a:p>
        </p:txBody>
      </p:sp>
      <p:sp>
        <p:nvSpPr>
          <p:cNvPr id="9728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F6F8A91B-5692-489B-BDD8-96B0BA42A504}" type="slidenum">
              <a:rPr lang="en-US" altLang="en-US" sz="1400">
                <a:solidFill>
                  <a:schemeClr val="bg1"/>
                </a:solidFill>
              </a:rPr>
              <a:pPr algn="r"/>
              <a:t>94</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FF43B2-A5B1-4CB4-AABE-2D815813092E}" type="slidenum">
              <a:rPr lang="en-US" altLang="en-US" sz="1400" smtClean="0">
                <a:solidFill>
                  <a:schemeClr val="bg1"/>
                </a:solidFill>
              </a:rPr>
              <a:pPr/>
              <a:t>95</a:t>
            </a:fld>
            <a:endParaRPr lang="en-US" altLang="en-US" sz="1400" smtClean="0">
              <a:solidFill>
                <a:schemeClr val="bg1"/>
              </a:solidFill>
            </a:endParaRPr>
          </a:p>
        </p:txBody>
      </p:sp>
      <p:sp>
        <p:nvSpPr>
          <p:cNvPr id="98307" name="Slide Number Placeholder 2"/>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1DF9FFE7-A5BC-4D29-8CEC-AD954525FE2E}" type="slidenum">
              <a:rPr lang="en-US" altLang="en-US" sz="1400">
                <a:solidFill>
                  <a:schemeClr val="bg1"/>
                </a:solidFill>
              </a:rPr>
              <a:pPr algn="r"/>
              <a:t>95</a:t>
            </a:fld>
            <a:endParaRPr lang="en-US" altLang="en-US" sz="1400">
              <a:solidFill>
                <a:schemeClr val="bg1"/>
              </a:solidFill>
            </a:endParaRPr>
          </a:p>
        </p:txBody>
      </p:sp>
      <p:sp>
        <p:nvSpPr>
          <p:cNvPr id="98308" name="Text Box 5"/>
          <p:cNvSpPr txBox="1">
            <a:spLocks noChangeArrowheads="1"/>
          </p:cNvSpPr>
          <p:nvPr/>
        </p:nvSpPr>
        <p:spPr bwMode="auto">
          <a:xfrm>
            <a:off x="5257800" y="6096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9830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9275" y="0"/>
            <a:ext cx="5495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8310" name="Text Box 8"/>
          <p:cNvSpPr txBox="1">
            <a:spLocks noChangeArrowheads="1"/>
          </p:cNvSpPr>
          <p:nvPr/>
        </p:nvSpPr>
        <p:spPr bwMode="auto">
          <a:xfrm>
            <a:off x="5089525" y="650875"/>
            <a:ext cx="1463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8311" name="Text Box 9"/>
          <p:cNvSpPr txBox="1">
            <a:spLocks noChangeArrowheads="1"/>
          </p:cNvSpPr>
          <p:nvPr/>
        </p:nvSpPr>
        <p:spPr bwMode="auto">
          <a:xfrm>
            <a:off x="5546725" y="727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9831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76200"/>
            <a:ext cx="8382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3"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609600"/>
            <a:ext cx="2667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4" name="Text Box 13"/>
          <p:cNvSpPr txBox="1">
            <a:spLocks noChangeArrowheads="1"/>
          </p:cNvSpPr>
          <p:nvPr/>
        </p:nvSpPr>
        <p:spPr bwMode="auto">
          <a:xfrm>
            <a:off x="1524000" y="304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8315" name="Text Box 14"/>
          <p:cNvSpPr txBox="1">
            <a:spLocks noChangeArrowheads="1"/>
          </p:cNvSpPr>
          <p:nvPr/>
        </p:nvSpPr>
        <p:spPr bwMode="auto">
          <a:xfrm>
            <a:off x="1371600" y="228600"/>
            <a:ext cx="2514600" cy="3365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b="1">
                <a:latin typeface="Arial" charset="0"/>
              </a:rPr>
              <a:t>Chain of  Custody Form</a:t>
            </a:r>
          </a:p>
        </p:txBody>
      </p:sp>
    </p:spTree>
    <p:custDataLst>
      <p:tags r:id="rId1"/>
    </p:custDataLst>
  </p:cSld>
  <p:clrMapOvr>
    <a:masterClrMapping/>
  </p:clrMapOvr>
  <p:transition>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867884F-7588-4737-B0B0-DA188D0B601D}" type="slidenum">
              <a:rPr lang="en-US" altLang="en-US" sz="1400" smtClean="0">
                <a:solidFill>
                  <a:schemeClr val="bg1"/>
                </a:solidFill>
              </a:rPr>
              <a:pPr/>
              <a:t>96</a:t>
            </a:fld>
            <a:endParaRPr lang="en-US" altLang="en-US" sz="1400" smtClean="0">
              <a:solidFill>
                <a:schemeClr val="bg1"/>
              </a:solidFill>
            </a:endParaRPr>
          </a:p>
        </p:txBody>
      </p:sp>
      <p:sp>
        <p:nvSpPr>
          <p:cNvPr id="99331" name="Rectangle 2"/>
          <p:cNvSpPr>
            <a:spLocks noGrp="1" noChangeArrowheads="1"/>
          </p:cNvSpPr>
          <p:nvPr>
            <p:ph type="title"/>
          </p:nvPr>
        </p:nvSpPr>
        <p:spPr>
          <a:xfrm>
            <a:off x="533400" y="228600"/>
            <a:ext cx="8077200" cy="1219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Chain-of-Custody (COC) Forms</a:t>
            </a:r>
          </a:p>
        </p:txBody>
      </p:sp>
      <p:sp>
        <p:nvSpPr>
          <p:cNvPr id="99332" name="Rectangle 3"/>
          <p:cNvSpPr>
            <a:spLocks noGrp="1" noChangeArrowheads="1"/>
          </p:cNvSpPr>
          <p:nvPr>
            <p:ph type="body" idx="1"/>
          </p:nvPr>
        </p:nvSpPr>
        <p:spPr>
          <a:xfrm>
            <a:off x="685800" y="1600200"/>
            <a:ext cx="7772400" cy="4343400"/>
          </a:xfrm>
        </p:spPr>
        <p:txBody>
          <a:bodyPr/>
          <a:lstStyle/>
          <a:p>
            <a:r>
              <a:rPr lang="en-US" altLang="en-US" sz="2400" smtClean="0"/>
              <a:t>The form should not be signed until just before the samples leave the custody of the inspector.</a:t>
            </a:r>
          </a:p>
          <a:p>
            <a:endParaRPr lang="en-US" altLang="en-US" sz="2400" smtClean="0"/>
          </a:p>
          <a:p>
            <a:r>
              <a:rPr lang="en-US" altLang="en-US" sz="2400" smtClean="0"/>
              <a:t>Every person who takes custody of the collected samples must sign the COC form.</a:t>
            </a:r>
          </a:p>
          <a:p>
            <a:endParaRPr lang="en-US" altLang="en-US" sz="2400" smtClean="0"/>
          </a:p>
          <a:p>
            <a:r>
              <a:rPr lang="en-US" altLang="en-US" sz="2400" smtClean="0"/>
              <a:t>Samples should remain in the custody of one inspector until they are released to the laboratory in order to mitigate negative scrutiny on how the samples were handled post-inspection.</a:t>
            </a:r>
          </a:p>
        </p:txBody>
      </p:sp>
      <p:sp>
        <p:nvSpPr>
          <p:cNvPr id="99333"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00555709-E66B-4D1C-B990-564ABCCD2FA9}" type="slidenum">
              <a:rPr lang="en-US" altLang="en-US" sz="1400">
                <a:solidFill>
                  <a:schemeClr val="bg1"/>
                </a:solidFill>
              </a:rPr>
              <a:pPr algn="r"/>
              <a:t>96</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5D4AEF8-E156-420E-9BB5-71282619DBFE}" type="slidenum">
              <a:rPr lang="en-US" altLang="en-US" sz="1400" smtClean="0">
                <a:solidFill>
                  <a:schemeClr val="bg1"/>
                </a:solidFill>
              </a:rPr>
              <a:pPr/>
              <a:t>97</a:t>
            </a:fld>
            <a:endParaRPr lang="en-US" altLang="en-US" sz="1400" smtClean="0">
              <a:solidFill>
                <a:schemeClr val="bg1"/>
              </a:solidFill>
            </a:endParaRPr>
          </a:p>
        </p:txBody>
      </p:sp>
      <p:sp>
        <p:nvSpPr>
          <p:cNvPr id="100355" name="Rectangle 2"/>
          <p:cNvSpPr>
            <a:spLocks noGrp="1" noChangeArrowheads="1"/>
          </p:cNvSpPr>
          <p:nvPr>
            <p:ph type="title"/>
          </p:nvPr>
        </p:nvSpPr>
        <p:spPr>
          <a:xfrm>
            <a:off x="533400" y="228600"/>
            <a:ext cx="8077200" cy="1219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Quality Control (QC) Samples</a:t>
            </a:r>
          </a:p>
        </p:txBody>
      </p:sp>
      <p:sp>
        <p:nvSpPr>
          <p:cNvPr id="100356" name="Rectangle 3"/>
          <p:cNvSpPr>
            <a:spLocks noGrp="1" noChangeArrowheads="1"/>
          </p:cNvSpPr>
          <p:nvPr>
            <p:ph type="body" idx="1"/>
          </p:nvPr>
        </p:nvSpPr>
        <p:spPr>
          <a:xfrm>
            <a:off x="685800" y="1600200"/>
            <a:ext cx="7772400" cy="4343400"/>
          </a:xfrm>
        </p:spPr>
        <p:txBody>
          <a:bodyPr/>
          <a:lstStyle/>
          <a:p>
            <a:r>
              <a:rPr lang="en-US" altLang="en-US" sz="2800" smtClean="0"/>
              <a:t>Collection of side-by-side duplicates is recommended at the rate of one QC sample per building or one QC sample for every 20 samples taken, whichever is larger.</a:t>
            </a:r>
          </a:p>
          <a:p>
            <a:r>
              <a:rPr lang="en-US" altLang="en-US" sz="2800" smtClean="0"/>
              <a:t>Since analyses of QC samples can help determine both sampling and analytical precision, it is important that the laboratory conducting the analysis not know which samples are QC samples. </a:t>
            </a:r>
          </a:p>
        </p:txBody>
      </p:sp>
      <p:sp>
        <p:nvSpPr>
          <p:cNvPr id="100357"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5000A29A-DD4C-4832-86A1-0C75C7A5586F}" type="slidenum">
              <a:rPr lang="en-US" altLang="en-US" sz="1400">
                <a:solidFill>
                  <a:schemeClr val="bg1"/>
                </a:solidFill>
              </a:rPr>
              <a:pPr algn="r"/>
              <a:t>97</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209D22E-26A9-4FD1-9593-CC8C63F3A334}" type="slidenum">
              <a:rPr lang="en-US" altLang="en-US" sz="1400" smtClean="0">
                <a:solidFill>
                  <a:schemeClr val="bg1"/>
                </a:solidFill>
              </a:rPr>
              <a:pPr/>
              <a:t>98</a:t>
            </a:fld>
            <a:endParaRPr lang="en-US" altLang="en-US" sz="1400" smtClean="0">
              <a:solidFill>
                <a:schemeClr val="bg1"/>
              </a:solidFill>
            </a:endParaRPr>
          </a:p>
        </p:txBody>
      </p:sp>
      <p:sp>
        <p:nvSpPr>
          <p:cNvPr id="101379" name="Rectangle 2"/>
          <p:cNvSpPr>
            <a:spLocks noGrp="1" noChangeArrowheads="1"/>
          </p:cNvSpPr>
          <p:nvPr>
            <p:ph type="title"/>
          </p:nvPr>
        </p:nvSpPr>
        <p:spPr>
          <a:xfrm>
            <a:off x="533400" y="228600"/>
            <a:ext cx="8077200" cy="1219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Quality Control (QC) Samples</a:t>
            </a:r>
          </a:p>
        </p:txBody>
      </p:sp>
      <p:sp>
        <p:nvSpPr>
          <p:cNvPr id="101380" name="Rectangle 3"/>
          <p:cNvSpPr>
            <a:spLocks noGrp="1" noChangeArrowheads="1"/>
          </p:cNvSpPr>
          <p:nvPr>
            <p:ph type="body" idx="1"/>
          </p:nvPr>
        </p:nvSpPr>
        <p:spPr>
          <a:xfrm>
            <a:off x="685800" y="1752600"/>
            <a:ext cx="7772400" cy="4191000"/>
          </a:xfrm>
        </p:spPr>
        <p:txBody>
          <a:bodyPr/>
          <a:lstStyle/>
          <a:p>
            <a:r>
              <a:rPr lang="en-US" altLang="en-US" sz="2800" smtClean="0"/>
              <a:t>Inspectors can help ensure nonbiased analysis by collecting a side-by-side sample non-sequentially.</a:t>
            </a:r>
          </a:p>
          <a:p>
            <a:endParaRPr lang="en-US" altLang="en-US" sz="2800" smtClean="0"/>
          </a:p>
          <a:p>
            <a:pPr lvl="1"/>
            <a:r>
              <a:rPr lang="en-US" altLang="en-US" sz="2400" smtClean="0"/>
              <a:t>The inspector should gather several samples at the facility and then go back to one of the sample locations for the side-by-side duplicate.</a:t>
            </a:r>
          </a:p>
          <a:p>
            <a:pPr lvl="1"/>
            <a:endParaRPr lang="en-US" altLang="en-US" sz="2400" smtClean="0"/>
          </a:p>
          <a:p>
            <a:pPr lvl="1"/>
            <a:r>
              <a:rPr lang="en-US" altLang="en-US" sz="2400" smtClean="0"/>
              <a:t>In this way the side-by-side samples' identification numbers are not consecutive in time or number. </a:t>
            </a:r>
          </a:p>
        </p:txBody>
      </p:sp>
      <p:sp>
        <p:nvSpPr>
          <p:cNvPr id="101381"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116680CD-4C8F-4B3B-9D4E-9651E64B872E}" type="slidenum">
              <a:rPr lang="en-US" altLang="en-US" sz="1400">
                <a:solidFill>
                  <a:schemeClr val="bg1"/>
                </a:solidFill>
              </a:rPr>
              <a:pPr algn="r"/>
              <a:t>98</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EC1874E-9E26-4481-9550-986D2B3A74FB}" type="slidenum">
              <a:rPr lang="en-US" altLang="en-US" sz="1400" smtClean="0">
                <a:solidFill>
                  <a:schemeClr val="bg1"/>
                </a:solidFill>
              </a:rPr>
              <a:pPr/>
              <a:t>99</a:t>
            </a:fld>
            <a:endParaRPr lang="en-US" altLang="en-US" sz="1400" smtClean="0">
              <a:solidFill>
                <a:schemeClr val="bg1"/>
              </a:solidFill>
            </a:endParaRPr>
          </a:p>
        </p:txBody>
      </p:sp>
      <p:sp>
        <p:nvSpPr>
          <p:cNvPr id="102403" name="Rectangle 2"/>
          <p:cNvSpPr>
            <a:spLocks noGrp="1" noChangeArrowheads="1"/>
          </p:cNvSpPr>
          <p:nvPr>
            <p:ph type="title"/>
          </p:nvPr>
        </p:nvSpPr>
        <p:spPr>
          <a:xfrm>
            <a:off x="533400" y="228600"/>
            <a:ext cx="8077200" cy="1219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69696"/>
                </a:solidFill>
                <a:miter lim="800000"/>
                <a:headEnd/>
                <a:tailEnd/>
              </a14:hiddenLine>
            </a:ext>
          </a:extLst>
        </p:spPr>
        <p:txBody>
          <a:bodyPr/>
          <a:lstStyle/>
          <a:p>
            <a:r>
              <a:rPr lang="en-US" altLang="en-US" smtClean="0"/>
              <a:t>Quality Control (QC) Samples</a:t>
            </a:r>
          </a:p>
        </p:txBody>
      </p:sp>
      <p:sp>
        <p:nvSpPr>
          <p:cNvPr id="102404" name="Rectangle 3"/>
          <p:cNvSpPr>
            <a:spLocks noGrp="1" noChangeArrowheads="1"/>
          </p:cNvSpPr>
          <p:nvPr>
            <p:ph type="body" idx="1"/>
          </p:nvPr>
        </p:nvSpPr>
        <p:spPr>
          <a:xfrm>
            <a:off x="685800" y="1600200"/>
            <a:ext cx="7772400" cy="4343400"/>
          </a:xfrm>
        </p:spPr>
        <p:txBody>
          <a:bodyPr/>
          <a:lstStyle/>
          <a:p>
            <a:r>
              <a:rPr lang="en-US" altLang="en-US" sz="2800" smtClean="0"/>
              <a:t>Side-by-side duplicates are analyzed to determine the consistency of analysis within a laboratory.</a:t>
            </a:r>
          </a:p>
          <a:p>
            <a:r>
              <a:rPr lang="en-US" altLang="en-US" sz="2800" smtClean="0"/>
              <a:t>Significant differences in analytical results for duplicate samples should not be encountered.</a:t>
            </a:r>
          </a:p>
          <a:p>
            <a:r>
              <a:rPr lang="en-US" altLang="en-US" sz="2800" smtClean="0"/>
              <a:t>Splits of side-by side duplicates may also be sent to a second laboratory to confirm the results of the first analyses.</a:t>
            </a:r>
          </a:p>
          <a:p>
            <a:r>
              <a:rPr lang="en-US" altLang="en-US" sz="2800" smtClean="0"/>
              <a:t>Any significant disagreements should be investigated. </a:t>
            </a:r>
          </a:p>
        </p:txBody>
      </p:sp>
      <p:sp>
        <p:nvSpPr>
          <p:cNvPr id="10240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D1FC819A-8AEA-4D58-AD90-1C7E9B6110CD}" type="slidenum">
              <a:rPr lang="en-US" altLang="en-US" sz="1400">
                <a:solidFill>
                  <a:schemeClr val="bg1"/>
                </a:solidFill>
              </a:rPr>
              <a:pPr algn="r"/>
              <a:t>99</a:t>
            </a:fld>
            <a:endParaRPr lang="en-US" altLang="en-US" sz="1400">
              <a:solidFill>
                <a:schemeClr val="bg1"/>
              </a:solidFill>
            </a:endParaRPr>
          </a:p>
        </p:txBody>
      </p:sp>
    </p:spTree>
    <p:custDataLst>
      <p:tags r:id="rId1"/>
    </p:custDataLst>
  </p:cSld>
  <p:clrMapOvr>
    <a:masterClrMapping/>
  </p:clrMapOvr>
  <p:transition>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LEGAN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LEG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LEGANT 1">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
      <a:clrScheme name="ELEGANT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ELEGANT 3">
        <a:dk1>
          <a:srgbClr val="000000"/>
        </a:dk1>
        <a:lt1>
          <a:srgbClr val="FFFFFF"/>
        </a:lt1>
        <a:dk2>
          <a:srgbClr val="000000"/>
        </a:dk2>
        <a:lt2>
          <a:srgbClr val="CECECE"/>
        </a:lt2>
        <a:accent1>
          <a:srgbClr val="DADADA"/>
        </a:accent1>
        <a:accent2>
          <a:srgbClr val="676767"/>
        </a:accent2>
        <a:accent3>
          <a:srgbClr val="FFFFFF"/>
        </a:accent3>
        <a:accent4>
          <a:srgbClr val="000000"/>
        </a:accent4>
        <a:accent5>
          <a:srgbClr val="EAEAEA"/>
        </a:accent5>
        <a:accent6>
          <a:srgbClr val="5D5D5D"/>
        </a:accent6>
        <a:hlink>
          <a:srgbClr val="474747"/>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10686</TotalTime>
  <Words>10104</Words>
  <Application>Microsoft Office PowerPoint</Application>
  <PresentationFormat>On-screen Show (4:3)</PresentationFormat>
  <Paragraphs>1205</Paragraphs>
  <Slides>102</Slides>
  <Notes>101</Notes>
  <HiddenSlides>0</HiddenSlides>
  <MMClips>0</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ELEGANT</vt:lpstr>
      <vt:lpstr>PowerPoint Presentation</vt:lpstr>
      <vt:lpstr>INTRODUCTION</vt:lpstr>
      <vt:lpstr>NESHAP</vt:lpstr>
      <vt:lpstr>AHERA</vt:lpstr>
      <vt:lpstr>Recommendations</vt:lpstr>
      <vt:lpstr>Recommendations</vt:lpstr>
      <vt:lpstr>Protective Equipment</vt:lpstr>
      <vt:lpstr>Protective Equipment</vt:lpstr>
      <vt:lpstr>Sample Equipment/Materials</vt:lpstr>
      <vt:lpstr>Sample Equipment/Materials</vt:lpstr>
      <vt:lpstr>Sample Equipment/Materials</vt:lpstr>
      <vt:lpstr>Sample Equipment/Materials</vt:lpstr>
      <vt:lpstr>Sample Equipment/Materials</vt:lpstr>
      <vt:lpstr>PowerPoint Presentation</vt:lpstr>
      <vt:lpstr>Procedural Guidelines for Asbestos Sampling</vt:lpstr>
      <vt:lpstr>The Basics…</vt:lpstr>
      <vt:lpstr>What is an Asbestos Inspection?</vt:lpstr>
      <vt:lpstr>NESHAP demolition and renovation requirements</vt:lpstr>
      <vt:lpstr>NESHAP demolition and renovation requirements</vt:lpstr>
      <vt:lpstr>Pre-sampling Procedures  (Non-contaminated Areas)</vt:lpstr>
      <vt:lpstr>Pre-sampling Procedures  (Non-contaminated Areas)</vt:lpstr>
      <vt:lpstr>Sampling Procedures</vt:lpstr>
      <vt:lpstr>Sampling Procedures</vt:lpstr>
      <vt:lpstr>Sampling Procedures</vt:lpstr>
      <vt:lpstr>Sampling Procedures</vt:lpstr>
      <vt:lpstr>Sampling Procedures</vt:lpstr>
      <vt:lpstr>Sampling Procedures</vt:lpstr>
      <vt:lpstr>Sampling Procedures</vt:lpstr>
      <vt:lpstr>Sampling Procedures</vt:lpstr>
      <vt:lpstr>PowerPoint Presentation</vt:lpstr>
      <vt:lpstr>Sample Collection</vt:lpstr>
      <vt:lpstr>AHERA Sampling Requirements</vt:lpstr>
      <vt:lpstr>Surfacing Materials </vt:lpstr>
      <vt:lpstr>Thermal System Insulation(TSI)</vt:lpstr>
      <vt:lpstr>Miscellaneous Materials</vt:lpstr>
      <vt:lpstr>Examples of TSI Bulk Sampling</vt:lpstr>
      <vt:lpstr>PowerPoint Presentation</vt:lpstr>
      <vt:lpstr>PowerPoint Presentation</vt:lpstr>
      <vt:lpstr>Bulk Sampling  Miscellaneous Materials</vt:lpstr>
      <vt:lpstr>PowerPoint Presentation</vt:lpstr>
      <vt:lpstr>PowerPoint Presentation</vt:lpstr>
      <vt:lpstr>Multi-layered System Sampling</vt:lpstr>
      <vt:lpstr>Multi-layered System Sampling</vt:lpstr>
      <vt:lpstr>Multi-layered System Sampling</vt:lpstr>
      <vt:lpstr>Wallboard</vt:lpstr>
      <vt:lpstr>Joint Compound</vt:lpstr>
      <vt:lpstr>Demolition/Renovation  Sampling Considerations</vt:lpstr>
      <vt:lpstr>Add-on Materials</vt:lpstr>
      <vt:lpstr>Add-on Materials</vt:lpstr>
      <vt:lpstr>Add-on Materials</vt:lpstr>
      <vt:lpstr>Add-on Materials</vt:lpstr>
      <vt:lpstr>Add-on Materials</vt:lpstr>
      <vt:lpstr>Other Sampling Issues</vt:lpstr>
      <vt:lpstr>Demolition/Renovation  Sampling Considerations</vt:lpstr>
      <vt:lpstr>Not all site sampling is simple!</vt:lpstr>
      <vt:lpstr>Dust Sampling Procedures</vt:lpstr>
      <vt:lpstr>Microvacuum Samples</vt:lpstr>
      <vt:lpstr>PowerPoint Presentation</vt:lpstr>
      <vt:lpstr>Wipe Samples</vt:lpstr>
      <vt:lpstr>Tape Lift Samples</vt:lpstr>
      <vt:lpstr>Passive Samples</vt:lpstr>
      <vt:lpstr>Post-Sampling Activities</vt:lpstr>
      <vt:lpstr>Post Sampling Activities</vt:lpstr>
      <vt:lpstr>Post Sampling Activities</vt:lpstr>
      <vt:lpstr>Post Sampling Activities</vt:lpstr>
      <vt:lpstr>Post Sampling Activities</vt:lpstr>
      <vt:lpstr>Bulk Sample Analysis</vt:lpstr>
      <vt:lpstr>1993 Analytical Method</vt:lpstr>
      <vt:lpstr>Bulk Sample Analysis</vt:lpstr>
      <vt:lpstr>Stereomicroscopic Examination</vt:lpstr>
      <vt:lpstr>Stereomicroscope</vt:lpstr>
      <vt:lpstr>Polarized Light Microscopy</vt:lpstr>
      <vt:lpstr>PowerPoint Presentation</vt:lpstr>
      <vt:lpstr>PowerPoint Presentation</vt:lpstr>
      <vt:lpstr>PowerPoint Presentation</vt:lpstr>
      <vt:lpstr>PowerPoint Presentation</vt:lpstr>
      <vt:lpstr>Visual Area Estimation</vt:lpstr>
      <vt:lpstr>Point Counting</vt:lpstr>
      <vt:lpstr>Point Counting</vt:lpstr>
      <vt:lpstr>PowerPoint Presentation</vt:lpstr>
      <vt:lpstr>Point Counting</vt:lpstr>
      <vt:lpstr>Gravimetry</vt:lpstr>
      <vt:lpstr>Gravimetry</vt:lpstr>
      <vt:lpstr>X-Ray Diffraction (XRD)</vt:lpstr>
      <vt:lpstr>Analytical Electron Microscopy (AEM)</vt:lpstr>
      <vt:lpstr>Analytical Electron Microscopy (AEM)</vt:lpstr>
      <vt:lpstr>TEM Analysis</vt:lpstr>
      <vt:lpstr>Other Analytical Techniques</vt:lpstr>
      <vt:lpstr>Quality Assurance</vt:lpstr>
      <vt:lpstr>Sample Identification Numbers</vt:lpstr>
      <vt:lpstr>Sample Identification Numbers</vt:lpstr>
      <vt:lpstr>Chain-of-Custody (COC) Forms</vt:lpstr>
      <vt:lpstr>Chain-of-Custody (COC) Forms</vt:lpstr>
      <vt:lpstr>Chain-of-Custody (COC) Forms</vt:lpstr>
      <vt:lpstr>PowerPoint Presentation</vt:lpstr>
      <vt:lpstr>Chain-of-Custody (COC) Forms</vt:lpstr>
      <vt:lpstr>Quality Control (QC) Samples</vt:lpstr>
      <vt:lpstr>Quality Control (QC) Samples</vt:lpstr>
      <vt:lpstr>Quality Control (QC) Samples</vt:lpstr>
      <vt:lpstr>Accredited Laboratories</vt:lpstr>
      <vt:lpstr>Accredited Laboratories</vt:lpstr>
      <vt:lpstr>QUESTIONS?</vt:lpstr>
    </vt:vector>
  </TitlesOfParts>
  <Company>The Environmental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 6 Asbestos Bulk Sampling &amp; Analysis</dc:title>
  <dc:creator>Tom Laubenthal &amp; Dave Hogue</dc:creator>
  <cp:lastModifiedBy>John Hornback</cp:lastModifiedBy>
  <cp:revision>194</cp:revision>
  <cp:lastPrinted>2001-12-12T20:50:31Z</cp:lastPrinted>
  <dcterms:created xsi:type="dcterms:W3CDTF">1999-12-06T19:58:50Z</dcterms:created>
  <dcterms:modified xsi:type="dcterms:W3CDTF">2015-04-01T01:50:13Z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20EF6279-F74E-471D-9C43-4BDA450356F9</vt:lpwstr>
  </property>
  <property fmtid="{D5CDD505-2E9C-101B-9397-08002B2CF9AE}" pid="3" name="ArticulatePath">
    <vt:lpwstr>APTI 350 Slides Chapter 6 010913 Revision</vt:lpwstr>
  </property>
</Properties>
</file>