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7"/>
  </p:notesMasterIdLst>
  <p:handoutMasterIdLst>
    <p:handoutMasterId r:id="rId58"/>
  </p:handoutMasterIdLst>
  <p:sldIdLst>
    <p:sldId id="432" r:id="rId3"/>
    <p:sldId id="752" r:id="rId4"/>
    <p:sldId id="899" r:id="rId5"/>
    <p:sldId id="1085" r:id="rId6"/>
    <p:sldId id="1091" r:id="rId7"/>
    <p:sldId id="1086" r:id="rId8"/>
    <p:sldId id="1087" r:id="rId9"/>
    <p:sldId id="1088" r:id="rId10"/>
    <p:sldId id="1089" r:id="rId11"/>
    <p:sldId id="1090" r:id="rId12"/>
    <p:sldId id="940" r:id="rId13"/>
    <p:sldId id="1080" r:id="rId14"/>
    <p:sldId id="1081" r:id="rId15"/>
    <p:sldId id="1082" r:id="rId16"/>
    <p:sldId id="1083" r:id="rId17"/>
    <p:sldId id="1084" r:id="rId18"/>
    <p:sldId id="898" r:id="rId19"/>
    <p:sldId id="1015" r:id="rId20"/>
    <p:sldId id="1016" r:id="rId21"/>
    <p:sldId id="1098" r:id="rId22"/>
    <p:sldId id="1020" r:id="rId23"/>
    <p:sldId id="1097" r:id="rId24"/>
    <p:sldId id="1077" r:id="rId25"/>
    <p:sldId id="939" r:id="rId26"/>
    <p:sldId id="1094" r:id="rId27"/>
    <p:sldId id="1102" r:id="rId28"/>
    <p:sldId id="1103" r:id="rId29"/>
    <p:sldId id="1114" r:id="rId30"/>
    <p:sldId id="1104" r:id="rId31"/>
    <p:sldId id="1115" r:id="rId32"/>
    <p:sldId id="1105" r:id="rId33"/>
    <p:sldId id="1116" r:id="rId34"/>
    <p:sldId id="1106" r:id="rId35"/>
    <p:sldId id="1117" r:id="rId36"/>
    <p:sldId id="1107" r:id="rId37"/>
    <p:sldId id="1118" r:id="rId38"/>
    <p:sldId id="1108" r:id="rId39"/>
    <p:sldId id="1119" r:id="rId40"/>
    <p:sldId id="1109" r:id="rId41"/>
    <p:sldId id="1120" r:id="rId42"/>
    <p:sldId id="1110" r:id="rId43"/>
    <p:sldId id="1121" r:id="rId44"/>
    <p:sldId id="1111" r:id="rId45"/>
    <p:sldId id="1122" r:id="rId46"/>
    <p:sldId id="1112" r:id="rId47"/>
    <p:sldId id="1123" r:id="rId48"/>
    <p:sldId id="1113" r:id="rId49"/>
    <p:sldId id="1124" r:id="rId50"/>
    <p:sldId id="1099" r:id="rId51"/>
    <p:sldId id="1100" r:id="rId52"/>
    <p:sldId id="1101" r:id="rId53"/>
    <p:sldId id="901" r:id="rId54"/>
    <p:sldId id="1092" r:id="rId55"/>
    <p:sldId id="1093" r:id="rId56"/>
  </p:sldIdLst>
  <p:sldSz cx="9144000" cy="6858000" type="screen4x3"/>
  <p:notesSz cx="6918325" cy="9204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00"/>
    <a:srgbClr val="5F5F5F"/>
    <a:srgbClr val="808080"/>
    <a:srgbClr val="FFFF00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4" autoAdjust="0"/>
    <p:restoredTop sz="86043" autoAdjust="0"/>
  </p:normalViewPr>
  <p:slideViewPr>
    <p:cSldViewPr>
      <p:cViewPr varScale="1">
        <p:scale>
          <a:sx n="75" d="100"/>
          <a:sy n="75" d="100"/>
        </p:scale>
        <p:origin x="-1758" y="-90"/>
      </p:cViewPr>
      <p:guideLst>
        <p:guide orient="horz" pos="3840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7F327EA1-4455-4549-B107-A257A9063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0563"/>
            <a:ext cx="4603750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1975"/>
            <a:ext cx="507365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4D66D458-3343-4643-A5DC-C6E1920C6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3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/>
              <a:t>We modified CMAQ v5.02 for online emissions 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5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There are charts for each of the 962 ozone monitoring sites in the domain, for all anthropogenic NOx and EGU NOx, both for CMAQ and </a:t>
            </a:r>
            <a:r>
              <a:rPr lang="en-US" dirty="0" err="1" smtClean="0"/>
              <a:t>CAMx</a:t>
            </a:r>
            <a:r>
              <a:rPr lang="en-US" dirty="0" smtClean="0"/>
              <a:t>. 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example here is for:13-121-0055 (Confederate Ave., Atlanta, GA), sensitivity to EGU NOx with CMAQ.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1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Cutoff is 60 ppb.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224C0-1B73-4DCA-B81A-6E23A833F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362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2BCB-CC0F-405D-A3BD-480DFC62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599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10C91-30D2-4735-B33D-C668BE10A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015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00266E-613A-4C3B-8E04-4F935F72D9D0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43BC3F-719A-4D85-98B9-EF65F7208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1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EE1066B-3BBB-4C24-9944-DC2290128369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0D6D24F-43F8-4662-B64F-1C18DD3D4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4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1FC19B-06CC-4BAC-9E7C-40D5F5CAA246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30DD2A-A449-4AF3-A899-A74D505F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48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1B462F-99EE-4C92-A914-AEDD93CAD23A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C3B32CB-C554-4876-A38E-AA22AFD3E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2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0CA14C-3BD3-469D-8077-A58BF3C6398D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B523120-A480-496B-854F-32B6333E4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9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03981C-7899-4842-8D8E-AA4EC97BD219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E669CE-2D98-41D6-B1C0-7045D5816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7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1CA0BE-ADBD-495C-9F31-BC7AE0C02E38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A4B29F-AB76-40F8-9CD2-B68224CA1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22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0751F4-0C67-41AD-96E8-22BAB4575086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559D573-FDC4-4938-878B-C92FB3E2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1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2415-AC7F-438E-BC9A-2F2C07A79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5313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880AE4-91DD-4168-B9A0-25A7ECFB8ADF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BD5F684-682B-43B4-A8B2-C4FC142DD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00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492DAF-3A5E-4814-9EB8-CB3289BE20B6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61ED3D-9F40-457B-A83C-3E2FC811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4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93F62F-E24B-4337-B13E-8B0965488624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1A3861-6FCB-4F77-971B-DF9153A8B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822DC-978F-465E-A864-BBEA4E380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83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31B5-BAA2-4B02-9610-46EB59AA1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231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7C912-02A1-4BD2-8699-58602246B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711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9F41A-B5A5-4D80-8C9A-E7D074687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24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8891-90DA-455D-92C0-6DE6C0F82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366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E94D-E594-40EC-B763-1B5FBEB42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469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92C6-8118-44A4-84D5-6B398B299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72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200" y="65532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52112E-89F9-45BC-93E3-77151C620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E7A770D-9092-4565-AF0A-DE796A202658}" type="datetimeFigureOut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F363EDA-9E04-48A0-91EF-702D7ACB1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emap.ce.gatech.edu/node/186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map.ce.gatech.edu/sites/default/files/files/SEMAP2-Sensitivities/movies_cmaq.zip" TargetMode="External"/><Relationship Id="rId4" Type="http://schemas.openxmlformats.org/officeDocument/2006/relationships/hyperlink" Target="http://semap.ce.gatech.edu/sites/default/files/files/SEMAP2-Sensitivities/movies_camx.zi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emap.ce.gatech.edu/sites/default/files/files/SEMAP2-Sensitivities/O3_ladco12.cmaq_alldays.zip" TargetMode="External"/><Relationship Id="rId2" Type="http://schemas.openxmlformats.org/officeDocument/2006/relationships/hyperlink" Target="http://semap.ce.gatech.edu/node/1869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emap.ce.gatech.edu/sites/default/files/files/SEMAP2-Sensitivities/O3_ladco12.camx_alldays.zi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emap.ce.gatech.edu/sites/default/files/files/SEMAP2-Sensitivities/O3-DV_by_state_CMAQ_All_NOx.xls" TargetMode="External"/><Relationship Id="rId2" Type="http://schemas.openxmlformats.org/officeDocument/2006/relationships/hyperlink" Target="http://semap.ce.gatech.edu/node/1869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emap.ce.gatech.edu/sites/default/files/files/SEMAP2-Sensitivities/O3-DV_by_state_CMAQ_EGU_NOx.xls" TargetMode="External"/><Relationship Id="rId4" Type="http://schemas.openxmlformats.org/officeDocument/2006/relationships/hyperlink" Target="http://semap.ce.gatech.edu/sites/default/files/files/SEMAP2-Sensitivities/2017_CAMx_ozone_contributions-static.xls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emap.ce.gatech.edu/sites/default/files/files/SEMAP2-Sensitivities/O3-DV_by_state_CAMx_All_NOx.xls" TargetMode="External"/><Relationship Id="rId2" Type="http://schemas.openxmlformats.org/officeDocument/2006/relationships/hyperlink" Target="http://semap.ce.gatech.edu/node/1869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emap.ce.gatech.edu/sites/default/files/files/SEMAP2-Sensitivities/O3-DV_by_state_CMAQ_EGU_NOx.xl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semap.ce.gatech.edu/node/187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609600"/>
            <a:ext cx="9067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400" b="1" dirty="0" smtClean="0">
                <a:cs typeface="Times New Roman" pitchFamily="18" charset="0"/>
              </a:rPr>
              <a:t>SEMAP </a:t>
            </a:r>
            <a:br>
              <a:rPr lang="en-US" altLang="en-US" sz="5400" b="1" dirty="0" smtClean="0">
                <a:cs typeface="Times New Roman" pitchFamily="18" charset="0"/>
              </a:rPr>
            </a:br>
            <a:r>
              <a:rPr lang="en-US" altLang="en-US" sz="5400" b="1" dirty="0" smtClean="0">
                <a:cs typeface="Times New Roman" pitchFamily="18" charset="0"/>
              </a:rPr>
              <a:t>2017 Ozone Projections</a:t>
            </a:r>
            <a:br>
              <a:rPr lang="en-US" altLang="en-US" sz="5400" b="1" dirty="0" smtClean="0">
                <a:cs typeface="Times New Roman" pitchFamily="18" charset="0"/>
              </a:rPr>
            </a:br>
            <a:r>
              <a:rPr lang="en-US" altLang="en-US" sz="5400" b="1" dirty="0" smtClean="0">
                <a:cs typeface="Times New Roman" pitchFamily="18" charset="0"/>
              </a:rPr>
              <a:t>and</a:t>
            </a:r>
            <a:br>
              <a:rPr lang="en-US" altLang="en-US" sz="5400" b="1" dirty="0" smtClean="0">
                <a:cs typeface="Times New Roman" pitchFamily="18" charset="0"/>
              </a:rPr>
            </a:br>
            <a:r>
              <a:rPr lang="en-US" altLang="en-US" sz="5400" b="1" dirty="0" smtClean="0">
                <a:cs typeface="Times New Roman" pitchFamily="18" charset="0"/>
              </a:rPr>
              <a:t>Sensitivities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5400" b="1" dirty="0" smtClean="0">
                <a:cs typeface="Times New Roman" pitchFamily="18" charset="0"/>
              </a:rPr>
              <a:t>/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5400" b="1" dirty="0" smtClean="0">
                <a:cs typeface="Times New Roman" pitchFamily="18" charset="0"/>
              </a:rPr>
              <a:t>Contributions</a:t>
            </a: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r>
              <a:rPr lang="en-US" altLang="en-US" sz="2000" dirty="0" smtClean="0"/>
              <a:t> </a:t>
            </a:r>
            <a:r>
              <a:rPr lang="en-US" altLang="en-US" sz="3000" b="1" dirty="0" smtClean="0">
                <a:solidFill>
                  <a:schemeClr val="tx1"/>
                </a:solidFill>
              </a:rPr>
              <a:t/>
            </a:r>
            <a:br>
              <a:rPr lang="en-US" altLang="en-US" sz="3000" b="1" dirty="0" smtClean="0">
                <a:solidFill>
                  <a:schemeClr val="tx1"/>
                </a:solidFill>
              </a:rPr>
            </a:br>
            <a:r>
              <a:rPr lang="en-US" altLang="en-US" sz="3000" b="1" dirty="0" smtClean="0">
                <a:solidFill>
                  <a:schemeClr val="tx1"/>
                </a:solidFill>
              </a:rPr>
              <a:t>Prepared by:</a:t>
            </a:r>
            <a:br>
              <a:rPr lang="en-US" altLang="en-US" sz="3000" b="1" dirty="0" smtClean="0">
                <a:solidFill>
                  <a:schemeClr val="tx1"/>
                </a:solidFill>
              </a:rPr>
            </a:br>
            <a:r>
              <a:rPr lang="en-US" altLang="en-US" sz="3000" b="1" dirty="0" smtClean="0">
                <a:solidFill>
                  <a:schemeClr val="tx1"/>
                </a:solidFill>
              </a:rPr>
              <a:t>Talat Odman - </a:t>
            </a:r>
            <a:r>
              <a:rPr lang="en-US" altLang="en-US" sz="3000" b="1" i="1" dirty="0" smtClean="0">
                <a:solidFill>
                  <a:schemeClr val="tx1"/>
                </a:solidFill>
              </a:rPr>
              <a:t>Georgia Tech</a:t>
            </a:r>
            <a:r>
              <a:rPr lang="en-US" altLang="en-US" sz="3000" b="1" dirty="0" smtClean="0">
                <a:solidFill>
                  <a:schemeClr val="tx1"/>
                </a:solidFill>
              </a:rPr>
              <a:t/>
            </a:r>
            <a:br>
              <a:rPr lang="en-US" altLang="en-US" sz="3000" b="1" dirty="0" smtClean="0">
                <a:solidFill>
                  <a:schemeClr val="tx1"/>
                </a:solidFill>
              </a:rPr>
            </a:br>
            <a:r>
              <a:rPr lang="en-US" altLang="en-US" sz="3000" b="1" dirty="0" err="1" smtClean="0">
                <a:solidFill>
                  <a:schemeClr val="tx1"/>
                </a:solidFill>
              </a:rPr>
              <a:t>Yongtao</a:t>
            </a:r>
            <a:r>
              <a:rPr lang="en-US" altLang="en-US" sz="3000" b="1" dirty="0" smtClean="0">
                <a:solidFill>
                  <a:schemeClr val="tx1"/>
                </a:solidFill>
              </a:rPr>
              <a:t> Hu - </a:t>
            </a:r>
            <a:r>
              <a:rPr lang="en-US" altLang="en-US" sz="3000" b="1" i="1" dirty="0" smtClean="0">
                <a:solidFill>
                  <a:schemeClr val="tx1"/>
                </a:solidFill>
              </a:rPr>
              <a:t>Georgia Tech</a:t>
            </a:r>
            <a:br>
              <a:rPr lang="en-US" altLang="en-US" sz="3000" b="1" i="1" dirty="0" smtClean="0">
                <a:solidFill>
                  <a:schemeClr val="tx1"/>
                </a:solidFill>
              </a:rPr>
            </a:br>
            <a:r>
              <a:rPr lang="en-US" altLang="en-US" sz="1500" dirty="0" smtClean="0"/>
              <a:t/>
            </a:r>
            <a:br>
              <a:rPr lang="en-US" altLang="en-US" sz="1500" dirty="0" smtClean="0"/>
            </a:br>
            <a:r>
              <a:rPr lang="en-US" altLang="en-US" sz="1500" dirty="0" smtClean="0"/>
              <a:t/>
            </a:r>
            <a:br>
              <a:rPr lang="en-US" altLang="en-US" sz="1500" dirty="0" smtClean="0"/>
            </a:br>
            <a:r>
              <a:rPr lang="en-US" altLang="en-US" sz="1500" dirty="0" smtClean="0"/>
              <a:t/>
            </a:r>
            <a:br>
              <a:rPr lang="en-US" altLang="en-US" sz="1500" dirty="0" smtClean="0"/>
            </a:br>
            <a:r>
              <a:rPr lang="en-US" altLang="en-US" sz="2600" b="1" dirty="0" smtClean="0">
                <a:solidFill>
                  <a:srgbClr val="0000CC"/>
                </a:solidFill>
              </a:rPr>
              <a:t>Presented to:</a:t>
            </a:r>
            <a:br>
              <a:rPr lang="en-US" altLang="en-US" sz="2600" b="1" dirty="0" smtClean="0">
                <a:solidFill>
                  <a:srgbClr val="0000CC"/>
                </a:solidFill>
              </a:rPr>
            </a:br>
            <a:r>
              <a:rPr lang="en-US" altLang="en-US" sz="2600" b="1" dirty="0" smtClean="0">
                <a:solidFill>
                  <a:srgbClr val="0000CC"/>
                </a:solidFill>
              </a:rPr>
              <a:t>SESARM Air Directors</a:t>
            </a:r>
            <a:br>
              <a:rPr lang="en-US" altLang="en-US" sz="2600" b="1" dirty="0" smtClean="0">
                <a:solidFill>
                  <a:srgbClr val="0000CC"/>
                </a:solidFill>
              </a:rPr>
            </a:br>
            <a:r>
              <a:rPr lang="en-US" altLang="en-US" sz="2600" b="1" dirty="0" smtClean="0">
                <a:solidFill>
                  <a:srgbClr val="0000CC"/>
                </a:solidFill>
              </a:rPr>
              <a:t>September 16,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121920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j-lt"/>
              </a:rPr>
              <a:t>CAMx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532" y="1219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CMAQ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1190"/>
            <a:ext cx="4560570" cy="4271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901190"/>
            <a:ext cx="4560570" cy="42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82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DVF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114800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an </a:t>
            </a:r>
            <a:r>
              <a:rPr lang="en-US" sz="2400" dirty="0" smtClean="0"/>
              <a:t>MATS 2.6.1 with 2011 as “baseline” and 2017 base-case as “forecast” to get RRFs</a:t>
            </a:r>
          </a:p>
          <a:p>
            <a:pPr lvl="1"/>
            <a:r>
              <a:rPr lang="en-US" sz="2000" dirty="0" smtClean="0"/>
              <a:t>RRF = (2017</a:t>
            </a:r>
            <a:r>
              <a:rPr lang="en-US" sz="2000" baseline="-25000" dirty="0" smtClean="0"/>
              <a:t>base</a:t>
            </a:r>
            <a:r>
              <a:rPr lang="en-US" sz="2000" dirty="0" smtClean="0"/>
              <a:t>/2011)</a:t>
            </a:r>
          </a:p>
          <a:p>
            <a:r>
              <a:rPr lang="en-US" sz="2400" dirty="0" smtClean="0"/>
              <a:t>DVF = DVC 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 RRF</a:t>
            </a:r>
          </a:p>
          <a:p>
            <a:r>
              <a:rPr lang="en-US" sz="2400" dirty="0" smtClean="0"/>
              <a:t>Options:</a:t>
            </a:r>
          </a:p>
          <a:p>
            <a:pPr lvl="1"/>
            <a:r>
              <a:rPr lang="en-US" sz="2000" dirty="0" smtClean="0"/>
              <a:t>Use of Model Data</a:t>
            </a:r>
          </a:p>
          <a:p>
            <a:pPr lvl="2"/>
            <a:r>
              <a:rPr lang="en-US" sz="1800" dirty="0"/>
              <a:t>Monitor </a:t>
            </a:r>
            <a:r>
              <a:rPr lang="en-US" sz="1800" dirty="0" smtClean="0"/>
              <a:t>cell (1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dirty="0">
                <a:sym typeface="Symbol"/>
              </a:rPr>
              <a:t>x </a:t>
            </a:r>
            <a:r>
              <a:rPr lang="en-US" sz="1800" dirty="0"/>
              <a:t>1) </a:t>
            </a:r>
          </a:p>
          <a:p>
            <a:pPr lvl="1"/>
            <a:r>
              <a:rPr lang="en-US" sz="2000" dirty="0" smtClean="0"/>
              <a:t>Design Values Current (DVC)</a:t>
            </a:r>
          </a:p>
          <a:p>
            <a:pPr lvl="2"/>
            <a:r>
              <a:rPr lang="en-US" sz="1800" dirty="0" smtClean="0"/>
              <a:t>5-year (2009-2013) weighted average</a:t>
            </a:r>
          </a:p>
          <a:p>
            <a:pPr lvl="1"/>
            <a:r>
              <a:rPr lang="en-US" sz="2000" dirty="0" smtClean="0"/>
              <a:t>Relative Response Factor (RRF)</a:t>
            </a:r>
          </a:p>
          <a:p>
            <a:pPr lvl="2"/>
            <a:r>
              <a:rPr lang="en-US" sz="1800" dirty="0" smtClean="0"/>
              <a:t>Minimum 5 days </a:t>
            </a:r>
            <a:r>
              <a:rPr lang="en-US" sz="1800" dirty="0"/>
              <a:t>with maximum 8-hr ozone </a:t>
            </a:r>
            <a:r>
              <a:rPr lang="en-US" sz="1800" dirty="0" smtClean="0"/>
              <a:t>≥ 76 ppb, or</a:t>
            </a:r>
          </a:p>
          <a:p>
            <a:pPr lvl="2"/>
            <a:r>
              <a:rPr lang="en-US" sz="1800" dirty="0"/>
              <a:t>M</a:t>
            </a:r>
            <a:r>
              <a:rPr lang="en-US" sz="1800" dirty="0" smtClean="0"/>
              <a:t>inimum 5 days above 60 ppb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65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00750" cy="5619750"/>
          </a:xfrm>
          <a:prstGeom prst="rect">
            <a:avLst/>
          </a:prstGeo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2011 DVCs</a:t>
            </a:r>
            <a:r>
              <a:rPr lang="en-US" altLang="en-US" sz="2800" dirty="0" smtClean="0"/>
              <a:t>: </a:t>
            </a:r>
            <a:r>
              <a:rPr lang="en-US" sz="2800" dirty="0"/>
              <a:t>1</a:t>
            </a:r>
            <a:r>
              <a:rPr lang="en-US" sz="2800" dirty="0">
                <a:sym typeface="Symbol"/>
              </a:rPr>
              <a:t></a:t>
            </a:r>
            <a:r>
              <a:rPr lang="en-US" sz="2800" dirty="0"/>
              <a:t>1 RRF &amp; 2009-2013 DVC</a:t>
            </a:r>
            <a:endParaRPr lang="en-US" altLang="en-US" sz="2800" dirty="0" smtClean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36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00750" cy="5619750"/>
          </a:xfrm>
          <a:prstGeom prst="rect">
            <a:avLst/>
          </a:prstGeo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2011 DVCs</a:t>
            </a:r>
            <a:r>
              <a:rPr lang="en-US" altLang="en-US" sz="2800" dirty="0" smtClean="0"/>
              <a:t>: </a:t>
            </a:r>
            <a:r>
              <a:rPr lang="en-US" sz="2800" dirty="0"/>
              <a:t>1</a:t>
            </a:r>
            <a:r>
              <a:rPr lang="en-US" sz="2800" dirty="0">
                <a:sym typeface="Symbol"/>
              </a:rPr>
              <a:t></a:t>
            </a:r>
            <a:r>
              <a:rPr lang="en-US" sz="2800" dirty="0"/>
              <a:t>1 RRF &amp; 2009-2013 DVC</a:t>
            </a:r>
            <a:endParaRPr lang="en-US" altLang="en-US" sz="2800" dirty="0" smtClean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92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00750" cy="5619750"/>
          </a:xfrm>
          <a:prstGeom prst="rect">
            <a:avLst/>
          </a:prstGeo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dirty="0" smtClean="0"/>
              <a:t>2017 DVFs: </a:t>
            </a:r>
            <a:r>
              <a:rPr lang="en-US" sz="2800" dirty="0" smtClean="0"/>
              <a:t>1</a:t>
            </a:r>
            <a:r>
              <a:rPr lang="en-US" sz="2800" dirty="0" smtClean="0">
                <a:sym typeface="Symbol"/>
              </a:rPr>
              <a:t></a:t>
            </a:r>
            <a:r>
              <a:rPr lang="en-US" sz="2800" dirty="0" smtClean="0"/>
              <a:t>1 RRF &amp; 2009-2013 DVC</a:t>
            </a:r>
            <a:br>
              <a:rPr lang="en-US" sz="2800" dirty="0" smtClean="0"/>
            </a:br>
            <a:r>
              <a:rPr lang="en-US" sz="2800" dirty="0" smtClean="0"/>
              <a:t>(with CMAQ)</a:t>
            </a:r>
            <a:endParaRPr lang="en-US" altLang="en-US" sz="2800" dirty="0" smtClean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59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00750" cy="5619750"/>
          </a:xfrm>
          <a:prstGeom prst="rect">
            <a:avLst/>
          </a:prstGeo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dirty="0" smtClean="0"/>
              <a:t>2017 DVFs: </a:t>
            </a:r>
            <a:r>
              <a:rPr lang="en-US" sz="2800" dirty="0" smtClean="0"/>
              <a:t>1</a:t>
            </a:r>
            <a:r>
              <a:rPr lang="en-US" sz="2800" dirty="0" smtClean="0">
                <a:sym typeface="Symbol"/>
              </a:rPr>
              <a:t></a:t>
            </a:r>
            <a:r>
              <a:rPr lang="en-US" sz="2800" dirty="0" smtClean="0"/>
              <a:t>1 RRF &amp; 2009-2013 DVC</a:t>
            </a:r>
            <a:br>
              <a:rPr lang="en-US" sz="2800" dirty="0" smtClean="0"/>
            </a:br>
            <a:r>
              <a:rPr lang="en-US" sz="2800" dirty="0" smtClean="0"/>
              <a:t>(with </a:t>
            </a:r>
            <a:r>
              <a:rPr lang="en-US" sz="2800" dirty="0" err="1" smtClean="0"/>
              <a:t>CAMx</a:t>
            </a:r>
            <a:r>
              <a:rPr lang="en-US" sz="2800" dirty="0" smtClean="0"/>
              <a:t>)</a:t>
            </a:r>
            <a:endParaRPr lang="en-US" altLang="en-US" sz="2800" dirty="0" smtClean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09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00750" cy="5619750"/>
          </a:xfrm>
          <a:prstGeom prst="rect">
            <a:avLst/>
          </a:prstGeo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Difference of 2017 DVFs: </a:t>
            </a:r>
            <a:r>
              <a:rPr lang="en-US" altLang="en-US" sz="2800" dirty="0" smtClean="0"/>
              <a:t>						     </a:t>
            </a:r>
            <a:r>
              <a:rPr lang="en-US" altLang="en-US" sz="2800" dirty="0" err="1" smtClean="0"/>
              <a:t>CAMx</a:t>
            </a:r>
            <a:r>
              <a:rPr lang="en-US" altLang="en-US" sz="2800" dirty="0" smtClean="0"/>
              <a:t> - CMAQ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59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Sensitivities of Ozone to </a:t>
            </a:r>
            <a:r>
              <a:rPr lang="en-US" altLang="en-US" dirty="0"/>
              <a:t>NO</a:t>
            </a:r>
            <a:r>
              <a:rPr lang="en-US" altLang="en-US" baseline="-25000" dirty="0"/>
              <a:t>x </a:t>
            </a:r>
            <a:r>
              <a:rPr lang="en-US" altLang="en-US" dirty="0"/>
              <a:t>Z</a:t>
            </a:r>
            <a:r>
              <a:rPr lang="en-US" altLang="en-US" dirty="0" smtClean="0"/>
              <a:t>ero-outs with CMAQ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53340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endParaRPr lang="en-US" altLang="en-US" sz="3200" dirty="0" smtClean="0"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cs typeface="Times New Roman" pitchFamily="18" charset="0"/>
              </a:rPr>
              <a:t>7 months (Apr-Oct) on LADCO12 </a:t>
            </a:r>
            <a:r>
              <a:rPr lang="en-US" altLang="en-US" dirty="0">
                <a:cs typeface="Times New Roman" pitchFamily="18" charset="0"/>
              </a:rPr>
              <a:t>grid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itchFamily="18" charset="0"/>
              </a:rPr>
              <a:t>2017 baseline run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itchFamily="18" charset="0"/>
              </a:rPr>
              <a:t>20 Sensitivity runs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Statewide 100% emission reductions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All anthropogenic NO</a:t>
            </a:r>
            <a:r>
              <a:rPr lang="en-US" altLang="en-US" baseline="-25000" dirty="0"/>
              <a:t>x</a:t>
            </a:r>
            <a:endParaRPr lang="en-US" alt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EGU NO</a:t>
            </a:r>
            <a:r>
              <a:rPr lang="en-US" altLang="en-US" baseline="-25000" dirty="0" smtClean="0"/>
              <a:t>x</a:t>
            </a:r>
            <a:endParaRPr lang="en-US" alt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10 </a:t>
            </a:r>
            <a:r>
              <a:rPr lang="en-US" altLang="en-US" sz="2400" dirty="0" smtClean="0">
                <a:cs typeface="Times New Roman" pitchFamily="18" charset="0"/>
              </a:rPr>
              <a:t>SEMAP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20 model </a:t>
            </a:r>
            <a:r>
              <a:rPr lang="en-US" altLang="en-US" dirty="0">
                <a:cs typeface="Times New Roman" pitchFamily="18" charset="0"/>
              </a:rPr>
              <a:t>runs (2 </a:t>
            </a:r>
            <a:r>
              <a:rPr lang="en-US" altLang="en-US" dirty="0" smtClean="0">
                <a:cs typeface="Times New Roman" pitchFamily="18" charset="0"/>
              </a:rPr>
              <a:t>sources </a:t>
            </a:r>
            <a:r>
              <a:rPr lang="en-US" altLang="en-US" b="1" dirty="0" smtClean="0">
                <a:cs typeface="Times New Roman" pitchFamily="18" charset="0"/>
              </a:rPr>
              <a:t>× </a:t>
            </a:r>
            <a:r>
              <a:rPr lang="en-US" altLang="en-US" dirty="0" smtClean="0">
                <a:cs typeface="Times New Roman" pitchFamily="18" charset="0"/>
              </a:rPr>
              <a:t>10 states)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Sensitivity </a:t>
            </a:r>
            <a:r>
              <a:rPr lang="en-US" altLang="en-US" dirty="0">
                <a:cs typeface="Times New Roman" pitchFamily="18" charset="0"/>
              </a:rPr>
              <a:t>= </a:t>
            </a:r>
            <a:r>
              <a:rPr lang="en-US" altLang="en-US" dirty="0" smtClean="0">
                <a:cs typeface="Times New Roman" pitchFamily="18" charset="0"/>
              </a:rPr>
              <a:t>Baseline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/>
                <a:cs typeface="Times New Roman"/>
              </a:rPr>
              <a:t>̶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Zero-out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9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9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Contributions to Ozone with </a:t>
            </a:r>
            <a:r>
              <a:rPr lang="en-US" altLang="en-US" dirty="0" err="1" smtClean="0"/>
              <a:t>CAMx</a:t>
            </a:r>
            <a:r>
              <a:rPr lang="en-US" altLang="en-US" dirty="0" smtClean="0"/>
              <a:t>-APCA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53340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endParaRPr lang="en-US" altLang="en-US" sz="1000" dirty="0" smtClean="0"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cs typeface="Times New Roman" pitchFamily="18" charset="0"/>
              </a:rPr>
              <a:t>7 months (Apr-Oct) on LADCO12 grid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/>
              <a:t>Contributions of 34 sources (NO</a:t>
            </a:r>
            <a:r>
              <a:rPr lang="en-US" altLang="en-US" baseline="-25000" dirty="0" smtClean="0"/>
              <a:t>x</a:t>
            </a:r>
            <a:r>
              <a:rPr lang="en-US" altLang="en-US" dirty="0" smtClean="0"/>
              <a:t> &amp; VOCs)</a:t>
            </a:r>
            <a:r>
              <a:rPr lang="en-US" altLang="en-US" sz="2400" dirty="0" smtClean="0"/>
              <a:t>: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Point EGU CSAPR (10 SEMAP states)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Point EGU </a:t>
            </a:r>
            <a:r>
              <a:rPr lang="en-US" altLang="en-US" sz="2400" dirty="0"/>
              <a:t>CAIR </a:t>
            </a:r>
            <a:r>
              <a:rPr lang="en-US" altLang="en-US" sz="2400" dirty="0" smtClean="0"/>
              <a:t>but not CSAPR (AL</a:t>
            </a:r>
            <a:r>
              <a:rPr lang="en-US" altLang="en-US" sz="2400" dirty="0"/>
              <a:t>, NC, SC, WV)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Point non-IPM</a:t>
            </a:r>
            <a:r>
              <a:rPr lang="en-US" altLang="en-US" sz="2400" dirty="0"/>
              <a:t> CAIR but not CSAPR (AL, KY, NC, SC, TN, VA, WV</a:t>
            </a:r>
            <a:r>
              <a:rPr lang="en-US" alt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Other anthropogenic (10 states)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Biogenic </a:t>
            </a:r>
            <a:r>
              <a:rPr lang="en-US" altLang="en-US" sz="2400" dirty="0"/>
              <a:t>and d</a:t>
            </a:r>
            <a:r>
              <a:rPr lang="en-US" altLang="en-US" sz="2400" dirty="0" smtClean="0"/>
              <a:t>ust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Fires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Other states, Canada &amp; Mexico, and offshore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</a:t>
            </a:r>
            <a:r>
              <a:rPr lang="en-US" altLang="en-US" sz="2800" dirty="0" smtClean="0"/>
              <a:t>ontributions of IC/BCs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∑contributions = ozone 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sz="29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9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88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Movies</a:t>
            </a:r>
            <a:b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FF"/>
                </a:solidFill>
                <a:hlinkClick r:id="rId3"/>
              </a:rPr>
              <a:t>http://semap.ce.gatech.edu/node/1868</a:t>
            </a:r>
            <a:endParaRPr lang="en-US" alt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3000" b="1" dirty="0"/>
              <a:t>Movies of </a:t>
            </a:r>
            <a:r>
              <a:rPr lang="en-US" sz="3000" b="1" dirty="0" err="1"/>
              <a:t>CAMx</a:t>
            </a:r>
            <a:r>
              <a:rPr lang="en-US" sz="3000" b="1" dirty="0"/>
              <a:t> Contributions</a:t>
            </a:r>
            <a:endParaRPr lang="en-US" sz="3000" dirty="0"/>
          </a:p>
          <a:p>
            <a:r>
              <a:rPr lang="en-US" sz="2600" dirty="0" smtClean="0">
                <a:hlinkClick r:id="rId4"/>
              </a:rPr>
              <a:t>NO</a:t>
            </a:r>
            <a:r>
              <a:rPr lang="en-US" sz="2600" baseline="-25000" dirty="0" smtClean="0">
                <a:hlinkClick r:id="rId4"/>
              </a:rPr>
              <a:t>x</a:t>
            </a:r>
            <a:r>
              <a:rPr lang="en-US" sz="2600" dirty="0" smtClean="0">
                <a:hlinkClick r:id="rId4"/>
              </a:rPr>
              <a:t> contributions to daily maximum 8-hr average ozone of all 34 tags and all anthropogenic NO</a:t>
            </a:r>
            <a:r>
              <a:rPr lang="en-US" sz="2600" baseline="-25000" dirty="0" smtClean="0">
                <a:hlinkClick r:id="rId4"/>
              </a:rPr>
              <a:t>x</a:t>
            </a:r>
            <a:r>
              <a:rPr lang="en-US" sz="2600" dirty="0" smtClean="0">
                <a:hlinkClick r:id="rId4"/>
              </a:rPr>
              <a:t> and EGU NO</a:t>
            </a:r>
            <a:r>
              <a:rPr lang="en-US" sz="2600" baseline="-25000" dirty="0" smtClean="0">
                <a:hlinkClick r:id="rId4"/>
              </a:rPr>
              <a:t>x</a:t>
            </a:r>
            <a:r>
              <a:rPr lang="en-US" sz="2600" dirty="0" smtClean="0">
                <a:hlinkClick r:id="rId4"/>
              </a:rPr>
              <a:t> contributions of 10 SEMAP states</a:t>
            </a:r>
            <a:endParaRPr lang="en-US" sz="2600" dirty="0" smtClean="0"/>
          </a:p>
          <a:p>
            <a:endParaRPr lang="en-US" sz="3000" dirty="0" smtClean="0"/>
          </a:p>
          <a:p>
            <a:pPr marL="0" indent="0">
              <a:buNone/>
            </a:pPr>
            <a:r>
              <a:rPr lang="en-US" sz="3000" b="1" dirty="0" smtClean="0"/>
              <a:t>Movies </a:t>
            </a:r>
            <a:r>
              <a:rPr lang="en-US" sz="3000" b="1" dirty="0"/>
              <a:t>of CMAQ Sensitivities</a:t>
            </a:r>
            <a:endParaRPr lang="en-US" sz="3000" dirty="0"/>
          </a:p>
          <a:p>
            <a:r>
              <a:rPr lang="en-US" sz="2600" dirty="0" smtClean="0">
                <a:hlinkClick r:id="rId5"/>
              </a:rPr>
              <a:t>Sensitivities </a:t>
            </a:r>
            <a:r>
              <a:rPr lang="en-US" sz="2600" dirty="0">
                <a:hlinkClick r:id="rId5"/>
              </a:rPr>
              <a:t>of daily maximum 8-hr average ozone to all anthropogenic NO</a:t>
            </a:r>
            <a:r>
              <a:rPr lang="en-US" sz="2600" baseline="-25000" dirty="0">
                <a:hlinkClick r:id="rId5"/>
              </a:rPr>
              <a:t>x</a:t>
            </a:r>
            <a:r>
              <a:rPr lang="en-US" sz="2600" dirty="0">
                <a:hlinkClick r:id="rId5"/>
              </a:rPr>
              <a:t> and EGU NO</a:t>
            </a:r>
            <a:r>
              <a:rPr lang="en-US" sz="2600" baseline="-25000" dirty="0">
                <a:hlinkClick r:id="rId5"/>
              </a:rPr>
              <a:t>x</a:t>
            </a:r>
            <a:r>
              <a:rPr lang="en-US" sz="2600" dirty="0">
                <a:hlinkClick r:id="rId5"/>
              </a:rPr>
              <a:t> emissions</a:t>
            </a:r>
            <a:endParaRPr lang="en-US" sz="2600" dirty="0"/>
          </a:p>
          <a:p>
            <a:endParaRPr lang="en-US" sz="3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609C0D15-01BA-490C-B397-F510D75071BC}" type="slidenum">
              <a:rPr lang="en-US" sz="1400" smtClean="0"/>
              <a:pPr algn="ctr"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97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 smtClean="0"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Modeling Overview</a:t>
            </a:r>
          </a:p>
        </p:txBody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Used </a:t>
            </a:r>
            <a:r>
              <a:rPr lang="en-US" altLang="en-US" sz="2400" dirty="0" smtClean="0"/>
              <a:t>the EPA 2011 modeling </a:t>
            </a:r>
            <a:r>
              <a:rPr lang="en-US" altLang="en-US" sz="2400" dirty="0"/>
              <a:t>p</a:t>
            </a:r>
            <a:r>
              <a:rPr lang="en-US" altLang="en-US" sz="2400" dirty="0" smtClean="0"/>
              <a:t>latform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WRF 3.4 meteorology (PX, ACM2, KF, Morrison, RRTGM)</a:t>
            </a:r>
            <a:endParaRPr lang="en-US" altLang="en-US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2011 NEI and projected 2017 emissions (eh</a:t>
            </a:r>
            <a:r>
              <a:rPr lang="en-US" altLang="en-US" sz="2000" dirty="0"/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SEMAP states revised point EGU emissions</a:t>
            </a:r>
            <a:endParaRPr lang="en-US" altLang="en-US" sz="2000" dirty="0"/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Conducted </a:t>
            </a:r>
            <a:r>
              <a:rPr lang="en-US" altLang="en-US" sz="2400" dirty="0" smtClean="0"/>
              <a:t>2011 and 2017 annual modeling with CMAQ v5.02 and </a:t>
            </a:r>
            <a:r>
              <a:rPr lang="en-US" altLang="en-US" sz="2400" dirty="0" err="1" smtClean="0"/>
              <a:t>CAMx</a:t>
            </a:r>
            <a:r>
              <a:rPr lang="en-US" altLang="en-US" sz="2400" dirty="0" smtClean="0"/>
              <a:t> v6.11 (EPA-revised</a:t>
            </a:r>
            <a:r>
              <a:rPr lang="en-US" altLang="en-US" sz="2400" dirty="0" smtClean="0"/>
              <a:t>) on </a:t>
            </a:r>
            <a:r>
              <a:rPr lang="en-US" altLang="en-US" sz="2400" dirty="0"/>
              <a:t>12US2 and </a:t>
            </a:r>
            <a:r>
              <a:rPr lang="en-US" altLang="en-US" sz="2400" dirty="0" smtClean="0"/>
              <a:t>LADCO12 </a:t>
            </a:r>
            <a:r>
              <a:rPr lang="en-US" altLang="en-US" sz="2400" dirty="0"/>
              <a:t>grids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12US2 outputs for LADCO12 </a:t>
            </a:r>
            <a:r>
              <a:rPr lang="en-US" altLang="en-US" sz="2000" dirty="0" smtClean="0"/>
              <a:t>IC/BCs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Conducted 2017 </a:t>
            </a:r>
            <a:r>
              <a:rPr lang="en-US" altLang="en-US" sz="2400" dirty="0"/>
              <a:t>ozone season </a:t>
            </a:r>
            <a:r>
              <a:rPr lang="en-US" altLang="en-US" sz="2400" dirty="0" smtClean="0"/>
              <a:t>(Apr-Oct) sensitivity modeling (</a:t>
            </a:r>
            <a:r>
              <a:rPr lang="en-US" altLang="en-US" sz="2400" dirty="0" smtClean="0"/>
              <a:t>b</a:t>
            </a:r>
            <a:r>
              <a:rPr lang="en-US" altLang="en-US" sz="2400" dirty="0" smtClean="0"/>
              <a:t>rute-force) with CMAQ </a:t>
            </a:r>
            <a:r>
              <a:rPr lang="en-US" altLang="en-US" sz="2400" dirty="0" smtClean="0"/>
              <a:t>and source-apportionment </a:t>
            </a:r>
            <a:r>
              <a:rPr lang="en-US" altLang="en-US" sz="2400" dirty="0"/>
              <a:t>modeling </a:t>
            </a:r>
            <a:r>
              <a:rPr lang="en-US" altLang="en-US" sz="2400" dirty="0" smtClean="0"/>
              <a:t>with </a:t>
            </a:r>
            <a:r>
              <a:rPr lang="en-US" altLang="en-US" sz="2400" dirty="0" err="1" smtClean="0"/>
              <a:t>CAMx</a:t>
            </a:r>
            <a:r>
              <a:rPr lang="en-US" altLang="en-US" sz="2400" dirty="0" smtClean="0"/>
              <a:t>-APCA </a:t>
            </a:r>
            <a:r>
              <a:rPr lang="en-US" altLang="en-US" sz="2400" dirty="0"/>
              <a:t>on </a:t>
            </a:r>
            <a:r>
              <a:rPr lang="en-US" altLang="en-US" sz="2400" dirty="0" smtClean="0"/>
              <a:t>LADCO12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Baseline </a:t>
            </a:r>
            <a:r>
              <a:rPr lang="en-US" altLang="en-US" sz="2000" dirty="0"/>
              <a:t>+ 20 </a:t>
            </a:r>
            <a:r>
              <a:rPr lang="en-US" altLang="en-US" sz="2000" dirty="0" smtClean="0"/>
              <a:t>sensitivity runs with CMAQ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34 source tags with </a:t>
            </a:r>
            <a:r>
              <a:rPr lang="en-US" altLang="en-US" sz="2000" dirty="0" err="1" smtClean="0"/>
              <a:t>CAMx</a:t>
            </a:r>
            <a:r>
              <a:rPr lang="en-US" altLang="en-US" sz="2000" dirty="0" smtClean="0"/>
              <a:t>-APCA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CMAQ Sensitivity vs.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CAMx</a:t>
            </a:r>
            <a:r>
              <a:rPr lang="en-US" dirty="0" smtClean="0"/>
              <a:t>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2503" y="1676400"/>
            <a:ext cx="8556697" cy="4075625"/>
            <a:chOff x="289487" y="2116180"/>
            <a:chExt cx="8556697" cy="40756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7" t="4773" r="33900" b="15278"/>
            <a:stretch/>
          </p:blipFill>
          <p:spPr bwMode="auto">
            <a:xfrm>
              <a:off x="4800599" y="2116181"/>
              <a:ext cx="4045585" cy="4075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" t="5296" r="22174" b="13501"/>
            <a:stretch/>
          </p:blipFill>
          <p:spPr bwMode="auto">
            <a:xfrm>
              <a:off x="289487" y="2116180"/>
              <a:ext cx="4815913" cy="4056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8093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b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FF"/>
                </a:solidFill>
                <a:hlinkClick r:id="rId2"/>
              </a:rPr>
              <a:t>http://semap.ce.gatech.edu/node/1869</a:t>
            </a:r>
            <a:endParaRPr lang="en-US" alt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Absolute Sensitivities</a:t>
            </a:r>
            <a:endParaRPr lang="en-US" dirty="0"/>
          </a:p>
          <a:p>
            <a:r>
              <a:rPr lang="en-US" dirty="0"/>
              <a:t>CMAQ sensitivities of daily maximum 8-hr average ozone to all anthropogenic NOx and EGU NOx emissions by site</a:t>
            </a:r>
          </a:p>
          <a:p>
            <a:pPr lvl="1"/>
            <a:r>
              <a:rPr lang="en-US" dirty="0">
                <a:hlinkClick r:id="rId3"/>
              </a:rPr>
              <a:t>All days in ozone season (Apr-Oct)</a:t>
            </a:r>
            <a:endParaRPr lang="en-US" dirty="0"/>
          </a:p>
          <a:p>
            <a:r>
              <a:rPr lang="en-US" dirty="0"/>
              <a:t>CAMX contributions to daily maximum 8-hr ozone of all anthropogenic NOx and EGU NOx by site</a:t>
            </a:r>
          </a:p>
          <a:p>
            <a:pPr lvl="1"/>
            <a:r>
              <a:rPr lang="en-US" dirty="0">
                <a:hlinkClick r:id="rId4"/>
              </a:rPr>
              <a:t>All days in ozone season (Apr-Oct)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09C0D15-01BA-490C-B397-F510D75071BC}" type="slidenum">
              <a:rPr lang="en-US" sz="1400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8925"/>
            <a:ext cx="86756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C8891-90DA-455D-92C0-6DE6C0F82F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609600"/>
            <a:ext cx="29150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+mj-lt"/>
              </a:rPr>
              <a:t>(CMAQ, All Days)</a:t>
            </a:r>
            <a:endParaRPr lang="en-US" sz="2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99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Calculation of </a:t>
            </a:r>
            <a:r>
              <a:rPr lang="en-US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DVF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(Relative Sensitivity)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114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Ran MATS </a:t>
            </a:r>
            <a:r>
              <a:rPr lang="en-US" dirty="0" smtClean="0"/>
              <a:t>2.6.1</a:t>
            </a:r>
          </a:p>
          <a:p>
            <a:pPr marL="742950" lvl="2" indent="-342900"/>
            <a:r>
              <a:rPr lang="en-US" dirty="0" smtClean="0"/>
              <a:t>2017 base case as </a:t>
            </a:r>
            <a:r>
              <a:rPr lang="en-US" dirty="0"/>
              <a:t>“baseline” and </a:t>
            </a:r>
            <a:r>
              <a:rPr lang="en-US" dirty="0" smtClean="0"/>
              <a:t>2017 </a:t>
            </a:r>
            <a:r>
              <a:rPr lang="en-US" dirty="0"/>
              <a:t>sensitivity as “forecast” </a:t>
            </a:r>
            <a:endParaRPr lang="en-US" dirty="0" smtClean="0"/>
          </a:p>
          <a:p>
            <a:pPr marL="742950" lvl="2" indent="-342900"/>
            <a:r>
              <a:rPr lang="en-US" dirty="0"/>
              <a:t>5-year weighted </a:t>
            </a:r>
            <a:r>
              <a:rPr lang="en-US" dirty="0" smtClean="0"/>
              <a:t>average DVC </a:t>
            </a:r>
            <a:r>
              <a:rPr lang="en-US" dirty="0"/>
              <a:t>and monitor (1</a:t>
            </a:r>
            <a:r>
              <a:rPr lang="en-US" dirty="0">
                <a:sym typeface="Symbol"/>
              </a:rPr>
              <a:t>  </a:t>
            </a:r>
            <a:r>
              <a:rPr lang="en-US" dirty="0"/>
              <a:t>1) </a:t>
            </a:r>
            <a:r>
              <a:rPr lang="en-US" dirty="0" smtClean="0"/>
              <a:t>cell model data</a:t>
            </a:r>
            <a:endParaRPr lang="en-US" dirty="0"/>
          </a:p>
          <a:p>
            <a:pPr marL="742950" lvl="2" indent="-342900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each site in the state with at least </a:t>
            </a:r>
            <a:r>
              <a:rPr lang="en-US" dirty="0" smtClean="0"/>
              <a:t>5 days with </a:t>
            </a:r>
            <a:r>
              <a:rPr lang="en-US" dirty="0"/>
              <a:t>maximum 8-hr ozone ≥ 76 ppb </a:t>
            </a:r>
            <a:r>
              <a:rPr lang="en-US" dirty="0" smtClean="0"/>
              <a:t>or 5 days above </a:t>
            </a:r>
            <a:r>
              <a:rPr lang="en-US" dirty="0"/>
              <a:t>6</a:t>
            </a:r>
            <a:r>
              <a:rPr lang="en-US" dirty="0" smtClean="0"/>
              <a:t>0 </a:t>
            </a:r>
            <a:r>
              <a:rPr lang="en-US" dirty="0"/>
              <a:t>ppb in </a:t>
            </a:r>
            <a:r>
              <a:rPr lang="en-US" dirty="0" smtClean="0"/>
              <a:t>2017</a:t>
            </a:r>
          </a:p>
          <a:p>
            <a:r>
              <a:rPr lang="en-US" sz="2800" dirty="0" smtClean="0"/>
              <a:t> RRF </a:t>
            </a:r>
            <a:r>
              <a:rPr lang="en-US" sz="2800" dirty="0"/>
              <a:t>= (</a:t>
            </a:r>
            <a:r>
              <a:rPr lang="en-US" sz="2800" dirty="0" smtClean="0"/>
              <a:t>2017</a:t>
            </a:r>
            <a:r>
              <a:rPr lang="en-US" sz="2800" baseline="-25000" dirty="0" smtClean="0"/>
              <a:t>sens</a:t>
            </a:r>
            <a:r>
              <a:rPr lang="en-US" sz="2800" dirty="0" smtClean="0"/>
              <a:t>/2017</a:t>
            </a:r>
            <a:r>
              <a:rPr lang="en-US" sz="2800" baseline="-25000" dirty="0" smtClean="0"/>
              <a:t>base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latin typeface="Symbol" panose="05050102010706020507" pitchFamily="18" charset="2"/>
              </a:rPr>
              <a:t>D</a:t>
            </a:r>
            <a:r>
              <a:rPr lang="en-US" sz="2800" dirty="0" smtClean="0"/>
              <a:t>DVF = </a:t>
            </a:r>
            <a:r>
              <a:rPr lang="en-US" sz="2800" dirty="0"/>
              <a:t>DVF – (DVF*RRF) </a:t>
            </a:r>
            <a:r>
              <a:rPr lang="en-US" sz="2800" dirty="0" smtClean="0"/>
              <a:t>= DVF*(1-RRF</a:t>
            </a:r>
            <a:r>
              <a:rPr lang="en-US" sz="2800" dirty="0" smtClean="0">
                <a:sym typeface="Symbol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(continued)</a:t>
            </a:r>
            <a:b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FF"/>
                </a:solidFill>
                <a:hlinkClick r:id="rId2"/>
              </a:rPr>
              <a:t>http://semap.ce.gatech.edu/node/1869</a:t>
            </a:r>
            <a:endParaRPr lang="en-US" alt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b="1" dirty="0"/>
              <a:t>CMAQ Relative Sensitivities</a:t>
            </a:r>
            <a:endParaRPr lang="en-US" dirty="0"/>
          </a:p>
          <a:p>
            <a:r>
              <a:rPr lang="en-US" dirty="0"/>
              <a:t>Sensitivities of ozone design values to all anthropogenic NOx emissions by state</a:t>
            </a:r>
          </a:p>
          <a:p>
            <a:pPr lvl="1"/>
            <a:r>
              <a:rPr lang="en-US" dirty="0">
                <a:hlinkClick r:id="rId3"/>
              </a:rPr>
              <a:t>Sites with at least 5 days above 60 ppb in 2017 (</a:t>
            </a:r>
            <a:r>
              <a:rPr lang="en-US" dirty="0">
                <a:hlinkClick r:id="rId4"/>
              </a:rPr>
              <a:t>days with maximum 8-hr ozone &gt;=76 ppb</a:t>
            </a:r>
            <a:r>
              <a:rPr lang="en-US" dirty="0">
                <a:hlinkClick r:id="rId3"/>
              </a:rPr>
              <a:t>)</a:t>
            </a:r>
            <a:endParaRPr lang="en-US" dirty="0"/>
          </a:p>
          <a:p>
            <a:r>
              <a:rPr lang="en-US" dirty="0"/>
              <a:t>Sensitivities of ozone design values to EGU NOx emissions by state</a:t>
            </a:r>
          </a:p>
          <a:p>
            <a:pPr lvl="1"/>
            <a:r>
              <a:rPr lang="en-US" dirty="0">
                <a:hlinkClick r:id="rId5"/>
              </a:rPr>
              <a:t>Sites with at least 5 days above 60 ppb in 2017 (days with maximum 8-hr ozone &gt;=76 ppb)</a:t>
            </a:r>
            <a:endParaRPr lang="en-US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u="sng" dirty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512ECB8-1E39-42FD-AA73-1DDCC52C226F}" type="slidenum">
              <a:rPr lang="en-US" sz="1400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(continued)</a:t>
            </a:r>
            <a:b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FF"/>
                </a:solidFill>
                <a:hlinkClick r:id="rId2"/>
              </a:rPr>
              <a:t>http://semap.ce.gatech.edu/node/1869</a:t>
            </a:r>
            <a:endParaRPr lang="en-US" alt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CAMx</a:t>
            </a:r>
            <a:r>
              <a:rPr lang="en-US" b="1" dirty="0" smtClean="0"/>
              <a:t> </a:t>
            </a:r>
            <a:r>
              <a:rPr lang="en-US" b="1" dirty="0"/>
              <a:t>Relative Sensitivities</a:t>
            </a:r>
            <a:endParaRPr lang="en-US" dirty="0"/>
          </a:p>
          <a:p>
            <a:r>
              <a:rPr lang="en-US" dirty="0"/>
              <a:t>Contributions of all anthropogenic NOx emissions to ozone design values by state</a:t>
            </a:r>
          </a:p>
          <a:p>
            <a:pPr lvl="1"/>
            <a:r>
              <a:rPr lang="en-US" dirty="0">
                <a:hlinkClick r:id="rId3"/>
              </a:rPr>
              <a:t>Sites with at least 5 days above 60 ppb in 2017 (days with maximum 8-hr ozone &gt;=76 ppb)</a:t>
            </a:r>
            <a:endParaRPr lang="en-US" dirty="0"/>
          </a:p>
          <a:p>
            <a:r>
              <a:rPr lang="en-US" dirty="0"/>
              <a:t>Contributions of EGU NOx emissions to ozone design values by state</a:t>
            </a:r>
          </a:p>
          <a:p>
            <a:pPr lvl="1"/>
            <a:r>
              <a:rPr lang="en-US" dirty="0">
                <a:hlinkClick r:id="rId4"/>
              </a:rPr>
              <a:t>Sites with at least 5 days above 60 ppb in 2017 (days with maximum 8-hr ozone &gt;=76 ppb)</a:t>
            </a:r>
            <a:endParaRPr lang="en-US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u="sng" dirty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512ECB8-1E39-42FD-AA73-1DDCC52C226F}" type="slidenum">
              <a:rPr lang="en-US" sz="1400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0" y="61183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CMAQ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LADCO 12-km Modeling Domain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" y="1065371"/>
            <a:ext cx="5926455" cy="533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1509574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269×242 grid cells</a:t>
            </a: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25 layers</a:t>
            </a:r>
          </a:p>
          <a:p>
            <a:pPr algn="ctr"/>
            <a:r>
              <a:rPr lang="en-US" dirty="0" smtClean="0">
                <a:latin typeface="+mj-lt"/>
              </a:rPr>
              <a:t>to 50 </a:t>
            </a:r>
            <a:r>
              <a:rPr lang="en-US" dirty="0" err="1" smtClean="0">
                <a:latin typeface="+mj-lt"/>
              </a:rPr>
              <a:t>mb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and Performance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</a:t>
            </a:r>
            <a:r>
              <a:rPr lang="en-US" sz="2400" dirty="0" smtClean="0"/>
              <a:t>enchmarked </a:t>
            </a:r>
            <a:r>
              <a:rPr lang="en-US" sz="2400" dirty="0" err="1"/>
              <a:t>CAMx</a:t>
            </a:r>
            <a:endParaRPr lang="en-US" sz="2400" dirty="0"/>
          </a:p>
          <a:p>
            <a:pPr lvl="1"/>
            <a:r>
              <a:rPr lang="en-US" sz="2000" dirty="0"/>
              <a:t>Against EPA results for 2 </a:t>
            </a:r>
            <a:r>
              <a:rPr lang="en-US" sz="2000" dirty="0" smtClean="0"/>
              <a:t>short periods</a:t>
            </a:r>
            <a:endParaRPr lang="en-US" sz="2000" dirty="0"/>
          </a:p>
          <a:p>
            <a:pPr lvl="1"/>
            <a:r>
              <a:rPr lang="en-US" sz="2000" dirty="0" smtClean="0"/>
              <a:t>Tracking deviation </a:t>
            </a:r>
            <a:r>
              <a:rPr lang="en-US" sz="2000" dirty="0"/>
              <a:t>from EPA </a:t>
            </a:r>
            <a:r>
              <a:rPr lang="en-US" sz="2000" dirty="0" smtClean="0"/>
              <a:t>configuration step </a:t>
            </a:r>
            <a:r>
              <a:rPr lang="en-US" sz="2000" dirty="0"/>
              <a:t>by step </a:t>
            </a:r>
            <a:endParaRPr lang="en-US" sz="2000" dirty="0" smtClean="0"/>
          </a:p>
          <a:p>
            <a:pPr lvl="2"/>
            <a:r>
              <a:rPr lang="en-US" sz="1800" dirty="0"/>
              <a:t>Difference due to photolysis</a:t>
            </a:r>
          </a:p>
          <a:p>
            <a:pPr lvl="2"/>
            <a:r>
              <a:rPr lang="en-US" sz="1800" dirty="0"/>
              <a:t>Difference due to </a:t>
            </a:r>
            <a:r>
              <a:rPr lang="en-US" sz="1800" dirty="0" smtClean="0"/>
              <a:t>meteorology processor</a:t>
            </a:r>
            <a:endParaRPr lang="en-US" sz="1800" dirty="0"/>
          </a:p>
          <a:p>
            <a:pPr lvl="2"/>
            <a:r>
              <a:rPr lang="en-US" sz="1800" dirty="0"/>
              <a:t>Difference due to code </a:t>
            </a:r>
            <a:r>
              <a:rPr lang="en-US" sz="1800" dirty="0" smtClean="0"/>
              <a:t>change</a:t>
            </a:r>
            <a:endParaRPr lang="en-US" sz="1800" dirty="0"/>
          </a:p>
          <a:p>
            <a:r>
              <a:rPr lang="en-US" sz="2400" dirty="0"/>
              <a:t>C</a:t>
            </a:r>
            <a:r>
              <a:rPr lang="en-US" sz="2400" dirty="0" smtClean="0"/>
              <a:t>ompared </a:t>
            </a:r>
            <a:r>
              <a:rPr lang="en-US" sz="2400" dirty="0"/>
              <a:t>CMAQ to </a:t>
            </a:r>
            <a:r>
              <a:rPr lang="en-US" sz="2400" dirty="0" err="1" smtClean="0"/>
              <a:t>CAMx</a:t>
            </a:r>
            <a:endParaRPr lang="en-US" sz="2400" dirty="0" smtClean="0"/>
          </a:p>
          <a:p>
            <a:pPr lvl="1"/>
            <a:r>
              <a:rPr lang="en-US" sz="2000" dirty="0" smtClean="0"/>
              <a:t>CB05 vs. CB6 chemistry</a:t>
            </a:r>
            <a:endParaRPr lang="en-US" sz="2000" dirty="0"/>
          </a:p>
          <a:p>
            <a:r>
              <a:rPr lang="en-US" sz="2400" dirty="0"/>
              <a:t>C</a:t>
            </a:r>
            <a:r>
              <a:rPr lang="en-US" sz="2400" dirty="0" smtClean="0"/>
              <a:t>onducted </a:t>
            </a:r>
            <a:r>
              <a:rPr lang="en-US" sz="2400" dirty="0" smtClean="0"/>
              <a:t>performance </a:t>
            </a:r>
            <a:r>
              <a:rPr lang="en-US" sz="2400" dirty="0"/>
              <a:t>evaluations</a:t>
            </a:r>
          </a:p>
          <a:p>
            <a:pPr lvl="1"/>
            <a:r>
              <a:rPr lang="en-US" sz="2000" dirty="0"/>
              <a:t>Tables of statistics</a:t>
            </a:r>
          </a:p>
          <a:p>
            <a:pPr lvl="1"/>
            <a:r>
              <a:rPr lang="en-US" sz="2000" dirty="0"/>
              <a:t>Bubble plots of MNB and </a:t>
            </a:r>
            <a:r>
              <a:rPr lang="en-US" sz="2000" dirty="0" smtClean="0"/>
              <a:t>MNE (with 60 ppb cutoff)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9F41A-B5A5-4D80-8C9A-E7D074687BB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7401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697" y="61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Tables</a:t>
            </a:r>
            <a:b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FF"/>
                </a:solidFill>
                <a:hlinkClick r:id="rId2"/>
              </a:rPr>
              <a:t>http://</a:t>
            </a:r>
            <a:r>
              <a:rPr lang="en-US" altLang="en-US" sz="2400" dirty="0" smtClean="0">
                <a:solidFill>
                  <a:srgbClr val="0000FF"/>
                </a:solidFill>
                <a:hlinkClick r:id="rId2"/>
              </a:rPr>
              <a:t>semap.ce.gatech.edu/node/1870</a:t>
            </a:r>
            <a:endParaRPr lang="en-US" alt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Absolute Sensitivities</a:t>
            </a:r>
            <a:endParaRPr lang="en-US" dirty="0"/>
          </a:p>
          <a:p>
            <a:r>
              <a:rPr lang="en-US" dirty="0" err="1"/>
              <a:t>CAMx</a:t>
            </a:r>
            <a:r>
              <a:rPr lang="en-US" dirty="0"/>
              <a:t>-APCA contributions of various emission sources to daily maximum 8-hr ozone of all anthropogenic NOx and EGU NOx by site</a:t>
            </a:r>
          </a:p>
          <a:p>
            <a:pPr lvl="1"/>
            <a:r>
              <a:rPr lang="en-US" dirty="0"/>
              <a:t>All days in ozone season (Apr-Oct)</a:t>
            </a:r>
          </a:p>
          <a:p>
            <a:pPr marL="0" indent="0">
              <a:buNone/>
            </a:pPr>
            <a:r>
              <a:rPr lang="en-US" b="1" dirty="0"/>
              <a:t>Relative Sensitivities</a:t>
            </a:r>
            <a:endParaRPr lang="en-US" dirty="0"/>
          </a:p>
          <a:p>
            <a:r>
              <a:rPr lang="en-US" dirty="0" err="1"/>
              <a:t>CAMx</a:t>
            </a:r>
            <a:r>
              <a:rPr lang="en-US" dirty="0"/>
              <a:t>-APCA  contributions of various sources to ozone design values by site</a:t>
            </a:r>
          </a:p>
          <a:p>
            <a:pPr lvl="1"/>
            <a:r>
              <a:rPr lang="en-US" dirty="0"/>
              <a:t>Sites with at least 5 days above 60 ppb in 2017 (days with maximum 8-hr ozone &gt;=76 ppb)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609C0D15-01BA-490C-B397-F510D75071BC}" type="slidenum">
              <a:rPr lang="en-US" sz="1400" smtClean="0"/>
              <a:pPr algn="ctr"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94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356812"/>
              </p:ext>
            </p:extLst>
          </p:nvPr>
        </p:nvGraphicFramePr>
        <p:xfrm>
          <a:off x="685800" y="1600203"/>
          <a:ext cx="7772405" cy="4649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588167"/>
                <a:gridCol w="463304"/>
                <a:gridCol w="463304"/>
                <a:gridCol w="463304"/>
                <a:gridCol w="463304"/>
                <a:gridCol w="463304"/>
                <a:gridCol w="733564"/>
                <a:gridCol w="598434"/>
                <a:gridCol w="463304"/>
                <a:gridCol w="463304"/>
                <a:gridCol w="463304"/>
                <a:gridCol w="463304"/>
                <a:gridCol w="463304"/>
              </a:tblGrid>
              <a:tr h="37283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CAMx</a:t>
                      </a:r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no cutoff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CAMx</a:t>
                      </a:r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60 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ppb cutoff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</a:tr>
              <a:tr h="37283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mean MDA8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# of Pairs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MB (ppb)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ME (ppb)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MNB 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MNE 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mean MDA8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# of Pairs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MB (ppb)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ME (ppb)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MNB 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MNE 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</a:tr>
              <a:tr h="64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Coastal SEMAP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42751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9.66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23.78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26.31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Coastal SEMAP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65.86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</a:tr>
              <a:tr h="372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Interior SEMAP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13385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15.27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19.81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Interior SEMAP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65.9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10.65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</a:tr>
              <a:tr h="372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Non- SEMAP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134407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20.58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Non- SEMAP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19613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</a:tr>
              <a:tr h="37283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</a:tr>
              <a:tr h="37283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CMAQ no cutoff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CMAQ 60 ppb cutoff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</a:tr>
              <a:tr h="37283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mean MDA8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# of Pairs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MNB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mean MDA8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# of Pairs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MB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MNB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</a:tr>
              <a:tr h="64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Coastal SEMAP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42751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Coastal SEMAP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65.86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-2.52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-3.64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10.21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</a:tr>
              <a:tr h="372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Interior SEMAP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13385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15.89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Interior SEMAP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65.9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-4.88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-7.22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11.53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</a:tr>
              <a:tr h="372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Non- SEMAP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134407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20.26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Non- SEMAP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67.3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19613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-4.65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-6.68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30836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909" r="41401" b="3345"/>
          <a:stretch/>
        </p:blipFill>
        <p:spPr bwMode="auto">
          <a:xfrm>
            <a:off x="137160" y="456111"/>
            <a:ext cx="8930640" cy="609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64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13134" r="35291" b="3379"/>
          <a:stretch/>
        </p:blipFill>
        <p:spPr bwMode="auto">
          <a:xfrm>
            <a:off x="133258" y="264790"/>
            <a:ext cx="8858342" cy="62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632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7D08AF-E394-4BFD-A674-09D544060D79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>
                <a:cs typeface="Times New Roman" pitchFamily="18" charset="0"/>
              </a:rPr>
              <a:t>CAMx</a:t>
            </a:r>
            <a:r>
              <a:rPr lang="en-US" altLang="en-US" sz="2400" dirty="0" smtClean="0">
                <a:cs typeface="Times New Roman" pitchFamily="18" charset="0"/>
              </a:rPr>
              <a:t> DVF are </a:t>
            </a:r>
            <a:r>
              <a:rPr lang="en-US" altLang="en-US" sz="2400" dirty="0" smtClean="0">
                <a:cs typeface="Times New Roman" pitchFamily="18" charset="0"/>
              </a:rPr>
              <a:t>generally larger </a:t>
            </a:r>
            <a:r>
              <a:rPr lang="en-US" altLang="en-US" sz="2400" dirty="0" smtClean="0">
                <a:cs typeface="Times New Roman" pitchFamily="18" charset="0"/>
              </a:rPr>
              <a:t>than CMAQ DVFs (about 1.0 ppb on average</a:t>
            </a:r>
            <a:r>
              <a:rPr lang="en-US" altLang="en-US" sz="2400" dirty="0" smtClean="0"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RRFs are generally smaller with </a:t>
            </a:r>
            <a:r>
              <a:rPr lang="en-US" altLang="en-US" sz="2000" dirty="0" err="1" smtClean="0">
                <a:cs typeface="Times New Roman" pitchFamily="18" charset="0"/>
              </a:rPr>
              <a:t>CAMx</a:t>
            </a:r>
            <a:endParaRPr lang="en-US" alt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itchFamily="18" charset="0"/>
              </a:rPr>
              <a:t>CAMx</a:t>
            </a:r>
            <a:r>
              <a:rPr lang="en-US" altLang="en-US" sz="2400" dirty="0">
                <a:cs typeface="Times New Roman" pitchFamily="18" charset="0"/>
              </a:rPr>
              <a:t> sensitivities (contributions to ozone) are larger than CMAQ sensitivities (responses to zero-outs)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Recall </a:t>
            </a:r>
            <a:r>
              <a:rPr lang="en-US" altLang="en-US" sz="2000" dirty="0" err="1">
                <a:cs typeface="Times New Roman" pitchFamily="18" charset="0"/>
              </a:rPr>
              <a:t>CAMx</a:t>
            </a:r>
            <a:r>
              <a:rPr lang="en-US" altLang="en-US" sz="2000" dirty="0">
                <a:cs typeface="Times New Roman" pitchFamily="18" charset="0"/>
              </a:rPr>
              <a:t> ozone was larger than CMAQ ozone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>
                <a:cs typeface="Times New Roman" pitchFamily="18" charset="0"/>
              </a:rPr>
              <a:t>CAMx</a:t>
            </a:r>
            <a:r>
              <a:rPr lang="en-US" altLang="en-US" sz="2000" dirty="0">
                <a:cs typeface="Times New Roman" pitchFamily="18" charset="0"/>
              </a:rPr>
              <a:t> contributions span broader areas and are less detailed than CMAQ sensitivities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>
                <a:cs typeface="Times New Roman" pitchFamily="18" charset="0"/>
              </a:rPr>
              <a:t>CAMx</a:t>
            </a:r>
            <a:r>
              <a:rPr lang="en-US" altLang="en-US" sz="2000" dirty="0">
                <a:cs typeface="Times New Roman" pitchFamily="18" charset="0"/>
              </a:rPr>
              <a:t> contribution is always positive while CMAQ response can be negative and even turn from positive to negative along plume trajectory.</a:t>
            </a:r>
            <a:endParaRPr lang="en-US" alt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The home state typically has the largest impact on its own monitors. Neighboring states have the next largest impact</a:t>
            </a:r>
            <a:r>
              <a:rPr lang="en-US" altLang="en-US" sz="2400" dirty="0" smtClean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A significant impact according to </a:t>
            </a:r>
            <a:r>
              <a:rPr lang="en-US" altLang="en-US" sz="2400" dirty="0" err="1" smtClean="0">
                <a:cs typeface="Times New Roman" pitchFamily="18" charset="0"/>
              </a:rPr>
              <a:t>CAMx</a:t>
            </a:r>
            <a:r>
              <a:rPr lang="en-US" altLang="en-US" sz="2400" dirty="0" smtClean="0">
                <a:cs typeface="Times New Roman" pitchFamily="18" charset="0"/>
              </a:rPr>
              <a:t> may be insignificant according to CMAQ</a:t>
            </a:r>
            <a:endParaRPr lang="en-US" alt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9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9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9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1A50E7-DCE2-4B0A-98C1-B6A52486845D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dirty="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</a:t>
            </a:r>
            <a:r>
              <a:rPr lang="en-US" altLang="en-US" baseline="-25000" dirty="0" smtClean="0"/>
              <a:t>x</a:t>
            </a:r>
            <a:r>
              <a:rPr lang="en-US" altLang="en-US" dirty="0" smtClean="0"/>
              <a:t> Sensitivity Updates</a:t>
            </a:r>
          </a:p>
        </p:txBody>
      </p:sp>
      <p:graphicFrame>
        <p:nvGraphicFramePr>
          <p:cNvPr id="1540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675875"/>
              </p:ext>
            </p:extLst>
          </p:nvPr>
        </p:nvGraphicFramePr>
        <p:xfrm>
          <a:off x="304800" y="1447800"/>
          <a:ext cx="8534400" cy="5090048"/>
        </p:xfrm>
        <a:graphic>
          <a:graphicData uri="http://schemas.openxmlformats.org/drawingml/2006/table">
            <a:tbl>
              <a:tblPr/>
              <a:tblGrid>
                <a:gridCol w="4343400"/>
                <a:gridCol w="4191000"/>
              </a:tblGrid>
              <a:tr h="42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Previous Sensitivity Modeling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New Sensitivity Modeling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CMAQv5.01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CMAQv5.01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CAMx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-APCA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5-Month ozone season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7-Month ozone season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SEMAP 2018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SEMAP 2017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State-wide VOC reductions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VOC contributions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State-wide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reductions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State-wide NO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zero-outs and NO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contributions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Absolute difference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RRF approach (MATS 2.5.1)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Absolute difference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RRF approach (MATS 2.6.1)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2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&gt;70 ppb cutoff (based on modeled future year values)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&gt;60 ppb cutoff (based on modeled future year values)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780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901190"/>
            <a:ext cx="4560570" cy="4271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1901190"/>
            <a:ext cx="4560570" cy="4271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121920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j-lt"/>
              </a:rPr>
              <a:t>CAMx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532" y="1219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CMAQ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628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121920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j-lt"/>
              </a:rPr>
              <a:t>CAMx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532" y="1219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CMAQ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901190"/>
            <a:ext cx="4560570" cy="4271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1905000"/>
            <a:ext cx="4560570" cy="42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64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121920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j-lt"/>
              </a:rPr>
              <a:t>CAMx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532" y="1219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CMAQ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1905000"/>
            <a:ext cx="4560570" cy="4271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901190"/>
            <a:ext cx="4560570" cy="42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69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121920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j-lt"/>
              </a:rPr>
              <a:t>CAMx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532" y="1219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CMAQ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901190"/>
            <a:ext cx="4560570" cy="4271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1190"/>
            <a:ext cx="4560570" cy="42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69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26775</TotalTime>
  <Words>1213</Words>
  <Application>Microsoft Office PowerPoint</Application>
  <PresentationFormat>On-screen Show (4:3)</PresentationFormat>
  <Paragraphs>330</Paragraphs>
  <Slides>54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Office Theme</vt:lpstr>
      <vt:lpstr>SEMAP  2017 Ozone Projections and Sensitivities / Contributions   Prepared by: Talat Odman - Georgia Tech Yongtao Hu - Georgia Tech    Presented to: SESARM Air Directors September 16, 2016</vt:lpstr>
      <vt:lpstr>Modeling Overview</vt:lpstr>
      <vt:lpstr>LADCO 12-km Modeling Domain</vt:lpstr>
      <vt:lpstr>Benchmarking and Performance Evaluation</vt:lpstr>
      <vt:lpstr>Performance Statistics</vt:lpstr>
      <vt:lpstr>May 2011</vt:lpstr>
      <vt:lpstr>June 2011</vt:lpstr>
      <vt:lpstr>July 2011</vt:lpstr>
      <vt:lpstr>August 2011</vt:lpstr>
      <vt:lpstr>September 2011</vt:lpstr>
      <vt:lpstr>Calculation of DVF</vt:lpstr>
      <vt:lpstr>2011 DVCs: 11 RRF &amp; 2009-2013 DVC</vt:lpstr>
      <vt:lpstr>2011 DVCs: 11 RRF &amp; 2009-2013 DVC</vt:lpstr>
      <vt:lpstr>2017 DVFs: 11 RRF &amp; 2009-2013 DVC (with CMAQ)</vt:lpstr>
      <vt:lpstr>2017 DVFs: 11 RRF &amp; 2009-2013 DVC (with CAMx)</vt:lpstr>
      <vt:lpstr>Difference of 2017 DVFs:            CAMx - CMAQ</vt:lpstr>
      <vt:lpstr>Sensitivities of Ozone to NOx Zero-outs with CMAQ</vt:lpstr>
      <vt:lpstr>Contributions to Ozone with CAMx-APCA</vt:lpstr>
      <vt:lpstr>Sensitivity Movies http://semap.ce.gatech.edu/node/1868</vt:lpstr>
      <vt:lpstr>CMAQ Sensitivity vs.  CAMx Contribution</vt:lpstr>
      <vt:lpstr>Sensitivity Charts http://semap.ce.gatech.edu/node/1869</vt:lpstr>
      <vt:lpstr>PowerPoint Presentation</vt:lpstr>
      <vt:lpstr>Calculation of DDVF (Relative Sensitivity)</vt:lpstr>
      <vt:lpstr>Sensitivity Charts (continued) http://semap.ce.gatech.edu/node/1869</vt:lpstr>
      <vt:lpstr>Sensitivity Charts (continued) http://semap.ce.gatech.edu/node/1869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Sensitivity Tables http://semap.ce.gatech.edu/node/1870</vt:lpstr>
      <vt:lpstr>PowerPoint Presentation</vt:lpstr>
      <vt:lpstr>PowerPoint Presentation</vt:lpstr>
      <vt:lpstr>Summary</vt:lpstr>
      <vt:lpstr>Backup Slides</vt:lpstr>
      <vt:lpstr>NOx Sensitivity Updates</vt:lpstr>
    </vt:vector>
  </TitlesOfParts>
  <Company>GA Dept. of 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DCohan</dc:creator>
  <cp:lastModifiedBy>M. Talat Odman</cp:lastModifiedBy>
  <cp:revision>955</cp:revision>
  <dcterms:created xsi:type="dcterms:W3CDTF">2005-04-20T19:11:38Z</dcterms:created>
  <dcterms:modified xsi:type="dcterms:W3CDTF">2016-09-10T02:30:00Z</dcterms:modified>
</cp:coreProperties>
</file>