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0"/>
  </p:notesMasterIdLst>
  <p:handoutMasterIdLst>
    <p:handoutMasterId r:id="rId41"/>
  </p:handoutMasterIdLst>
  <p:sldIdLst>
    <p:sldId id="287" r:id="rId2"/>
    <p:sldId id="288" r:id="rId3"/>
    <p:sldId id="289" r:id="rId4"/>
    <p:sldId id="270" r:id="rId5"/>
    <p:sldId id="290" r:id="rId6"/>
    <p:sldId id="291" r:id="rId7"/>
    <p:sldId id="292" r:id="rId8"/>
    <p:sldId id="293" r:id="rId9"/>
    <p:sldId id="294" r:id="rId10"/>
    <p:sldId id="295" r:id="rId11"/>
    <p:sldId id="296" r:id="rId12"/>
    <p:sldId id="297" r:id="rId13"/>
    <p:sldId id="298" r:id="rId14"/>
    <p:sldId id="299" r:id="rId15"/>
    <p:sldId id="300" r:id="rId16"/>
    <p:sldId id="306" r:id="rId17"/>
    <p:sldId id="301" r:id="rId18"/>
    <p:sldId id="302" r:id="rId19"/>
    <p:sldId id="303" r:id="rId20"/>
    <p:sldId id="304" r:id="rId21"/>
    <p:sldId id="305" r:id="rId22"/>
    <p:sldId id="307" r:id="rId23"/>
    <p:sldId id="308" r:id="rId24"/>
    <p:sldId id="309" r:id="rId25"/>
    <p:sldId id="269" r:id="rId26"/>
    <p:sldId id="310" r:id="rId27"/>
    <p:sldId id="313" r:id="rId28"/>
    <p:sldId id="324" r:id="rId29"/>
    <p:sldId id="322" r:id="rId30"/>
    <p:sldId id="326" r:id="rId31"/>
    <p:sldId id="327" r:id="rId32"/>
    <p:sldId id="328" r:id="rId33"/>
    <p:sldId id="329" r:id="rId34"/>
    <p:sldId id="272" r:id="rId35"/>
    <p:sldId id="315" r:id="rId36"/>
    <p:sldId id="316" r:id="rId37"/>
    <p:sldId id="317" r:id="rId38"/>
    <p:sldId id="319" r:id="rId3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Tahoma" panose="020B0604030504040204" pitchFamily="34" charset="0"/>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Tahoma" panose="020B0604030504040204" pitchFamily="34" charset="0"/>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Tahoma" panose="020B0604030504040204" pitchFamily="34" charset="0"/>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Tahoma" panose="020B0604030504040204" pitchFamily="34" charset="0"/>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Tahoma" panose="020B060403050404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Tahoma" panose="020B060403050404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Tahoma" panose="020B060403050404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Tahoma" panose="020B060403050404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Tahoma" panose="020B0604030504040204" pitchFamily="34" charset="0"/>
      </a:defRPr>
    </a:lvl9pPr>
  </p:defaultTextStyle>
  <p:extLst>
    <p:ext uri="{EFAFB233-063F-42B5-8137-9DF3F51BA10A}">
      <p15:sldGuideLst xmlns:p15="http://schemas.microsoft.com/office/powerpoint/2012/main">
        <p15:guide id="1" orient="horz" pos="2160">
          <p15:clr>
            <a:srgbClr val="A4A3A4"/>
          </p15:clr>
        </p15:guide>
        <p15:guide id="2" pos="432">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0000FF"/>
    <a:srgbClr val="FF9900"/>
    <a:srgbClr val="FF3300"/>
    <a:srgbClr val="6BCEFF"/>
    <a:srgbClr val="2DB9FF"/>
    <a:srgbClr val="66FFFF"/>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4645" autoAdjust="0"/>
  </p:normalViewPr>
  <p:slideViewPr>
    <p:cSldViewPr snapToGrid="0">
      <p:cViewPr varScale="1">
        <p:scale>
          <a:sx n="69" d="100"/>
          <a:sy n="69" d="100"/>
        </p:scale>
        <p:origin x="1332" y="60"/>
      </p:cViewPr>
      <p:guideLst>
        <p:guide orient="horz" pos="2160"/>
        <p:guide pos="43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466"/>
    </p:cViewPr>
  </p:sorterViewPr>
  <p:notesViewPr>
    <p:cSldViewPr snapToGrid="0">
      <p:cViewPr>
        <p:scale>
          <a:sx n="75" d="100"/>
          <a:sy n="75" d="100"/>
        </p:scale>
        <p:origin x="-2802" y="-49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ls, Benjamin" userId="996fee8c-251e-43a2-b4f8-08d45bef6284" providerId="ADAL" clId="{D64F5B97-0AAD-465A-B98A-B9871F146C04}"/>
    <pc:docChg chg="addSld delSld modSld">
      <pc:chgData name="Wells, Benjamin" userId="996fee8c-251e-43a2-b4f8-08d45bef6284" providerId="ADAL" clId="{D64F5B97-0AAD-465A-B98A-B9871F146C04}" dt="2018-07-26T19:28:02.556" v="1"/>
      <pc:docMkLst>
        <pc:docMk/>
      </pc:docMkLst>
      <pc:sldChg chg="del">
        <pc:chgData name="Wells, Benjamin" userId="996fee8c-251e-43a2-b4f8-08d45bef6284" providerId="ADAL" clId="{D64F5B97-0AAD-465A-B98A-B9871F146C04}" dt="2018-07-26T19:27:59.998" v="0" actId="2696"/>
        <pc:sldMkLst>
          <pc:docMk/>
          <pc:sldMk cId="1422492588" sldId="312"/>
        </pc:sldMkLst>
      </pc:sldChg>
      <pc:sldChg chg="add">
        <pc:chgData name="Wells, Benjamin" userId="996fee8c-251e-43a2-b4f8-08d45bef6284" providerId="ADAL" clId="{D64F5B97-0AAD-465A-B98A-B9871F146C04}" dt="2018-07-26T19:28:02.556" v="1"/>
        <pc:sldMkLst>
          <pc:docMk/>
          <pc:sldMk cId="2305363277" sldId="319"/>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37840" cy="46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5" tIns="46582" rIns="93165" bIns="46582" numCol="1" anchor="t" anchorCtr="0" compatLnSpc="1">
            <a:prstTxWarp prst="textNoShape">
              <a:avLst/>
            </a:prstTxWarp>
          </a:bodyPr>
          <a:lstStyle>
            <a:lvl1pPr defTabSz="931708">
              <a:defRPr sz="1200">
                <a:latin typeface="Times New Roman" panose="02020603050405020304" pitchFamily="18" charset="0"/>
                <a:cs typeface="+mn-cs"/>
              </a:defRPr>
            </a:lvl1pPr>
          </a:lstStyle>
          <a:p>
            <a:pPr>
              <a:defRPr/>
            </a:pPr>
            <a:endParaRPr lang="en-US"/>
          </a:p>
        </p:txBody>
      </p:sp>
      <p:sp>
        <p:nvSpPr>
          <p:cNvPr id="20483" name="Rectangle 3"/>
          <p:cNvSpPr>
            <a:spLocks noGrp="1" noChangeArrowheads="1"/>
          </p:cNvSpPr>
          <p:nvPr>
            <p:ph type="dt" sz="quarter" idx="1"/>
          </p:nvPr>
        </p:nvSpPr>
        <p:spPr bwMode="auto">
          <a:xfrm>
            <a:off x="3972560" y="0"/>
            <a:ext cx="3037840" cy="46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5" tIns="46582" rIns="93165" bIns="46582" numCol="1" anchor="t" anchorCtr="0" compatLnSpc="1">
            <a:prstTxWarp prst="textNoShape">
              <a:avLst/>
            </a:prstTxWarp>
          </a:bodyPr>
          <a:lstStyle>
            <a:lvl1pPr algn="r" defTabSz="931708">
              <a:defRPr sz="1200">
                <a:latin typeface="Times New Roman" panose="02020603050405020304" pitchFamily="18" charset="0"/>
                <a:cs typeface="+mn-cs"/>
              </a:defRPr>
            </a:lvl1pPr>
          </a:lstStyle>
          <a:p>
            <a:pPr>
              <a:defRPr/>
            </a:pPr>
            <a:endParaRPr lang="en-US"/>
          </a:p>
        </p:txBody>
      </p:sp>
      <p:sp>
        <p:nvSpPr>
          <p:cNvPr id="20484" name="Rectangle 4"/>
          <p:cNvSpPr>
            <a:spLocks noGrp="1" noChangeArrowheads="1"/>
          </p:cNvSpPr>
          <p:nvPr>
            <p:ph type="ftr" sz="quarter" idx="2"/>
          </p:nvPr>
        </p:nvSpPr>
        <p:spPr bwMode="auto">
          <a:xfrm>
            <a:off x="0" y="8831823"/>
            <a:ext cx="3037840" cy="46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5" tIns="46582" rIns="93165" bIns="46582" numCol="1" anchor="b" anchorCtr="0" compatLnSpc="1">
            <a:prstTxWarp prst="textNoShape">
              <a:avLst/>
            </a:prstTxWarp>
          </a:bodyPr>
          <a:lstStyle>
            <a:lvl1pPr defTabSz="931708">
              <a:defRPr sz="1200">
                <a:latin typeface="Times New Roman" panose="02020603050405020304" pitchFamily="18" charset="0"/>
                <a:cs typeface="+mn-cs"/>
              </a:defRPr>
            </a:lvl1pPr>
          </a:lstStyle>
          <a:p>
            <a:pPr>
              <a:defRPr/>
            </a:pPr>
            <a:endParaRPr lang="en-US"/>
          </a:p>
        </p:txBody>
      </p:sp>
      <p:sp>
        <p:nvSpPr>
          <p:cNvPr id="20485" name="Rectangle 5"/>
          <p:cNvSpPr>
            <a:spLocks noGrp="1" noChangeArrowheads="1"/>
          </p:cNvSpPr>
          <p:nvPr>
            <p:ph type="sldNum" sz="quarter" idx="3"/>
          </p:nvPr>
        </p:nvSpPr>
        <p:spPr bwMode="auto">
          <a:xfrm>
            <a:off x="3972560" y="8831823"/>
            <a:ext cx="3037840" cy="46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5" tIns="46582" rIns="93165" bIns="46582" numCol="1" anchor="b" anchorCtr="0" compatLnSpc="1">
            <a:prstTxWarp prst="textNoShape">
              <a:avLst/>
            </a:prstTxWarp>
          </a:bodyPr>
          <a:lstStyle>
            <a:lvl1pPr algn="r" defTabSz="931708">
              <a:defRPr sz="1200">
                <a:latin typeface="Times New Roman" panose="02020603050405020304" pitchFamily="18" charset="0"/>
                <a:cs typeface="+mn-cs"/>
              </a:defRPr>
            </a:lvl1pPr>
          </a:lstStyle>
          <a:p>
            <a:pPr>
              <a:defRPr/>
            </a:pPr>
            <a:r>
              <a:rPr lang="en-US"/>
              <a:t>1- </a:t>
            </a:r>
            <a:fld id="{3A07808A-F2FE-42B9-9C80-3713584B13FF}" type="slidenum">
              <a:rPr lang="en-US"/>
              <a:pPr>
                <a:defRPr/>
              </a:pPr>
              <a:t>‹#›</a:t>
            </a:fld>
            <a:endParaRPr lang="en-US"/>
          </a:p>
        </p:txBody>
      </p:sp>
    </p:spTree>
    <p:extLst>
      <p:ext uri="{BB962C8B-B14F-4D97-AF65-F5344CB8AC3E}">
        <p14:creationId xmlns:p14="http://schemas.microsoft.com/office/powerpoint/2010/main" val="4051958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37840" cy="46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3165" tIns="46582" rIns="93165" bIns="46582" numCol="1" anchor="t" anchorCtr="0" compatLnSpc="1">
            <a:prstTxWarp prst="textNoShape">
              <a:avLst/>
            </a:prstTxWarp>
          </a:bodyPr>
          <a:lstStyle>
            <a:lvl1pPr defTabSz="931708">
              <a:defRPr sz="1200">
                <a:latin typeface="Times New Roman" panose="02020603050405020304" pitchFamily="18" charset="0"/>
                <a:cs typeface="+mn-cs"/>
              </a:defRPr>
            </a:lvl1pPr>
          </a:lstStyle>
          <a:p>
            <a:pPr>
              <a:defRPr/>
            </a:pPr>
            <a:endParaRPr lang="en-US"/>
          </a:p>
        </p:txBody>
      </p:sp>
      <p:sp>
        <p:nvSpPr>
          <p:cNvPr id="16387" name="Rectangle 3"/>
          <p:cNvSpPr>
            <a:spLocks noGrp="1" noRot="1" noChangeAspect="1" noChangeArrowheads="1"/>
          </p:cNvSpPr>
          <p:nvPr>
            <p:ph type="sldImg" idx="2"/>
          </p:nvPr>
        </p:nvSpPr>
        <p:spPr bwMode="auto">
          <a:xfrm>
            <a:off x="1168400" y="231775"/>
            <a:ext cx="4646613"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p:cNvSpPr>
            <a:spLocks noGrp="1" noChangeArrowheads="1"/>
          </p:cNvSpPr>
          <p:nvPr>
            <p:ph type="body" sz="quarter" idx="3"/>
          </p:nvPr>
        </p:nvSpPr>
        <p:spPr bwMode="auto">
          <a:xfrm>
            <a:off x="525780" y="3791080"/>
            <a:ext cx="5898798" cy="5157292"/>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3165" tIns="46582" rIns="93165"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3" name="Rectangle 5"/>
          <p:cNvSpPr>
            <a:spLocks noGrp="1" noChangeArrowheads="1"/>
          </p:cNvSpPr>
          <p:nvPr>
            <p:ph type="dt" idx="1"/>
          </p:nvPr>
        </p:nvSpPr>
        <p:spPr bwMode="auto">
          <a:xfrm>
            <a:off x="3972560" y="0"/>
            <a:ext cx="3037840" cy="46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3165" tIns="46582" rIns="93165" bIns="46582" numCol="1" anchor="t" anchorCtr="0" compatLnSpc="1">
            <a:prstTxWarp prst="textNoShape">
              <a:avLst/>
            </a:prstTxWarp>
          </a:bodyPr>
          <a:lstStyle>
            <a:lvl1pPr algn="r" defTabSz="931708">
              <a:defRPr sz="1200">
                <a:latin typeface="Times New Roman" panose="02020603050405020304" pitchFamily="18" charset="0"/>
                <a:cs typeface="+mn-cs"/>
              </a:defRPr>
            </a:lvl1pPr>
          </a:lstStyle>
          <a:p>
            <a:pPr>
              <a:defRPr/>
            </a:pPr>
            <a:endParaRPr lang="en-US"/>
          </a:p>
        </p:txBody>
      </p:sp>
      <p:sp>
        <p:nvSpPr>
          <p:cNvPr id="2054" name="Rectangle 6"/>
          <p:cNvSpPr>
            <a:spLocks noGrp="1" noChangeArrowheads="1"/>
          </p:cNvSpPr>
          <p:nvPr>
            <p:ph type="ftr" sz="quarter" idx="4"/>
          </p:nvPr>
        </p:nvSpPr>
        <p:spPr bwMode="auto">
          <a:xfrm>
            <a:off x="0" y="8831823"/>
            <a:ext cx="3037840" cy="46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3165" tIns="46582" rIns="93165" bIns="46582" numCol="1" anchor="b" anchorCtr="0" compatLnSpc="1">
            <a:prstTxWarp prst="textNoShape">
              <a:avLst/>
            </a:prstTxWarp>
          </a:bodyPr>
          <a:lstStyle>
            <a:lvl1pPr defTabSz="931708">
              <a:defRPr sz="1200">
                <a:latin typeface="Times New Roman" panose="02020603050405020304" pitchFamily="18" charset="0"/>
                <a:cs typeface="+mn-cs"/>
              </a:defRPr>
            </a:lvl1pPr>
          </a:lstStyle>
          <a:p>
            <a:pPr>
              <a:defRPr/>
            </a:pPr>
            <a:endParaRPr lang="en-US"/>
          </a:p>
        </p:txBody>
      </p:sp>
      <p:sp>
        <p:nvSpPr>
          <p:cNvPr id="2055" name="Rectangle 7"/>
          <p:cNvSpPr>
            <a:spLocks noGrp="1" noChangeArrowheads="1"/>
          </p:cNvSpPr>
          <p:nvPr>
            <p:ph type="sldNum" sz="quarter" idx="5"/>
          </p:nvPr>
        </p:nvSpPr>
        <p:spPr bwMode="auto">
          <a:xfrm>
            <a:off x="3972560" y="8831823"/>
            <a:ext cx="3037840" cy="46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3165" tIns="46582" rIns="93165" bIns="46582" numCol="1" anchor="b" anchorCtr="0" compatLnSpc="1">
            <a:prstTxWarp prst="textNoShape">
              <a:avLst/>
            </a:prstTxWarp>
          </a:bodyPr>
          <a:lstStyle>
            <a:lvl1pPr algn="r" defTabSz="931708">
              <a:defRPr sz="1200">
                <a:latin typeface="Times New Roman" panose="02020603050405020304" pitchFamily="18" charset="0"/>
                <a:cs typeface="+mn-cs"/>
              </a:defRPr>
            </a:lvl1pPr>
          </a:lstStyle>
          <a:p>
            <a:pPr>
              <a:defRPr/>
            </a:pPr>
            <a:r>
              <a:rPr lang="en-US"/>
              <a:t>1- </a:t>
            </a:r>
            <a:fld id="{74F939FF-EB68-485B-B72F-43D3B5987C7C}" type="slidenum">
              <a:rPr lang="en-US"/>
              <a:pPr>
                <a:defRPr/>
              </a:pPr>
              <a:t>‹#›</a:t>
            </a:fld>
            <a:endParaRPr lang="en-US"/>
          </a:p>
        </p:txBody>
      </p:sp>
    </p:spTree>
    <p:extLst>
      <p:ext uri="{BB962C8B-B14F-4D97-AF65-F5344CB8AC3E}">
        <p14:creationId xmlns:p14="http://schemas.microsoft.com/office/powerpoint/2010/main" val="1252555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4063230"/>
            <a:ext cx="6858000" cy="1655762"/>
          </a:xfrm>
          <a:prstGeom prst="rect">
            <a:avLst/>
          </a:prstGeo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6"/>
          <p:cNvSpPr>
            <a:spLocks noGrp="1"/>
          </p:cNvSpPr>
          <p:nvPr>
            <p:ph type="sldNum" sz="quarter" idx="10"/>
          </p:nvPr>
        </p:nvSpPr>
        <p:spPr>
          <a:xfrm>
            <a:off x="6679892" y="6347472"/>
            <a:ext cx="2057400" cy="365125"/>
          </a:xfrm>
        </p:spPr>
        <p:txBody>
          <a:bodyPr/>
          <a:lstStyle/>
          <a:p>
            <a:fld id="{A56557C5-E29D-4216-B9AD-DE5AA8978F59}" type="slidenum">
              <a:rPr lang="en-US" smtClean="0"/>
              <a:t>‹#›</a:t>
            </a:fld>
            <a:endParaRPr lang="en-US"/>
          </a:p>
        </p:txBody>
      </p:sp>
    </p:spTree>
    <p:extLst>
      <p:ext uri="{BB962C8B-B14F-4D97-AF65-F5344CB8AC3E}">
        <p14:creationId xmlns:p14="http://schemas.microsoft.com/office/powerpoint/2010/main" val="1530456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56557C5-E29D-4216-B9AD-DE5AA8978F5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14702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56557C5-E29D-4216-B9AD-DE5AA8978F59}" type="slidenum">
              <a:rPr lang="en-US" smtClean="0"/>
              <a:t>‹#›</a:t>
            </a:fld>
            <a:endParaRPr lang="en-US"/>
          </a:p>
        </p:txBody>
      </p:sp>
    </p:spTree>
    <p:extLst>
      <p:ext uri="{BB962C8B-B14F-4D97-AF65-F5344CB8AC3E}">
        <p14:creationId xmlns:p14="http://schemas.microsoft.com/office/powerpoint/2010/main" val="319350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50863" y="965200"/>
            <a:ext cx="7772400" cy="6096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60400" y="1881188"/>
            <a:ext cx="7772400" cy="4114800"/>
          </a:xfrm>
          <a:prstGeom prst="rect">
            <a:avLst/>
          </a:prstGeom>
        </p:spPr>
        <p:txBody>
          <a:bodyPr/>
          <a:lstStyle/>
          <a:p>
            <a:pPr lvl="0"/>
            <a:endParaRPr lang="en-US" noProof="0"/>
          </a:p>
        </p:txBody>
      </p:sp>
      <p:sp>
        <p:nvSpPr>
          <p:cNvPr id="5" name="Date Placeholder 4"/>
          <p:cNvSpPr>
            <a:spLocks noGrp="1" noChangeArrowheads="1"/>
          </p:cNvSpPr>
          <p:nvPr>
            <p:ph type="dt" sz="half" idx="10"/>
          </p:nvPr>
        </p:nvSpPr>
        <p:spPr>
          <a:xfrm>
            <a:off x="685800" y="629285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92850"/>
            <a:ext cx="2895600" cy="457200"/>
          </a:xfrm>
          <a:prstGeom prst="rect">
            <a:avLst/>
          </a:prstGeom>
        </p:spPr>
        <p:txBody>
          <a:bodyPr/>
          <a:lstStyle>
            <a:lvl1pPr>
              <a:defRPr/>
            </a:lvl1pPr>
          </a:lstStyle>
          <a:p>
            <a:pPr>
              <a:defRPr/>
            </a:pPr>
            <a:endParaRPr lang="en-US"/>
          </a:p>
        </p:txBody>
      </p:sp>
      <p:sp>
        <p:nvSpPr>
          <p:cNvPr id="7" name="Text Placeholder 7"/>
          <p:cNvSpPr>
            <a:spLocks noGrp="1"/>
          </p:cNvSpPr>
          <p:nvPr>
            <p:ph type="body" sz="quarter" idx="12" hasCustomPrompt="1"/>
          </p:nvPr>
        </p:nvSpPr>
        <p:spPr>
          <a:xfrm>
            <a:off x="8267556" y="6335857"/>
            <a:ext cx="642937" cy="290513"/>
          </a:xfrm>
          <a:prstGeom prst="rect">
            <a:avLst/>
          </a:prstGeom>
        </p:spPr>
        <p:txBody>
          <a:bodyPr/>
          <a:lstStyle>
            <a:lvl1pPr marL="0" indent="0" algn="ctr">
              <a:buNone/>
              <a:defRPr sz="1200"/>
            </a:lvl1pPr>
          </a:lstStyle>
          <a:p>
            <a:pPr lvl="0"/>
            <a:fld id="{1F9DB879-7191-4D19-9BBF-4E5339A986C3}" type="slidenum">
              <a:rPr lang="en-US" smtClean="0"/>
              <a:t>‹#›</a:t>
            </a:fld>
            <a:endParaRPr lang="en-US" dirty="0"/>
          </a:p>
        </p:txBody>
      </p:sp>
    </p:spTree>
    <p:extLst>
      <p:ext uri="{BB962C8B-B14F-4D97-AF65-F5344CB8AC3E}">
        <p14:creationId xmlns:p14="http://schemas.microsoft.com/office/powerpoint/2010/main" val="1541218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990492"/>
            <a:ext cx="7886700" cy="700195"/>
          </a:xfrm>
          <a:prstGeom prst="rect">
            <a:avLst/>
          </a:prstGeom>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993775" y="1977231"/>
            <a:ext cx="7156450" cy="4092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A64BFE90-EF0B-4996-A41D-3EF288856F5B}"/>
              </a:ext>
            </a:extLst>
          </p:cNvPr>
          <p:cNvSpPr>
            <a:spLocks noGrp="1"/>
          </p:cNvSpPr>
          <p:nvPr>
            <p:ph type="body" sz="quarter" idx="13" hasCustomPrompt="1"/>
          </p:nvPr>
        </p:nvSpPr>
        <p:spPr>
          <a:xfrm>
            <a:off x="8267556" y="6335857"/>
            <a:ext cx="642937" cy="290513"/>
          </a:xfrm>
          <a:prstGeom prst="rect">
            <a:avLst/>
          </a:prstGeom>
        </p:spPr>
        <p:txBody>
          <a:bodyPr/>
          <a:lstStyle>
            <a:lvl1pPr marL="0" indent="0" algn="ctr">
              <a:buNone/>
              <a:defRPr sz="1200"/>
            </a:lvl1pPr>
          </a:lstStyle>
          <a:p>
            <a:pPr lvl="0"/>
            <a:fld id="{1F9DB879-7191-4D19-9BBF-4E5339A986C3}" type="slidenum">
              <a:rPr lang="en-US" smtClean="0"/>
              <a:t>‹#›</a:t>
            </a:fld>
            <a:endParaRPr lang="en-US" dirty="0"/>
          </a:p>
        </p:txBody>
      </p:sp>
    </p:spTree>
    <p:extLst>
      <p:ext uri="{BB962C8B-B14F-4D97-AF65-F5344CB8AC3E}">
        <p14:creationId xmlns:p14="http://schemas.microsoft.com/office/powerpoint/2010/main" val="3087581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t="4126" b="3030"/>
          <a:stretch>
            <a:fillRect/>
          </a:stretch>
        </p:blipFill>
        <p:spPr bwMode="auto">
          <a:xfrm>
            <a:off x="0" y="0"/>
            <a:ext cx="9144000" cy="6858000"/>
          </a:xfrm>
          <a:prstGeom prst="rect">
            <a:avLst/>
          </a:prstGeom>
          <a:noFill/>
          <a:ln w="9525">
            <a:noFill/>
            <a:miter lim="800000"/>
            <a:headEnd/>
            <a:tailEnd/>
          </a:ln>
        </p:spPr>
      </p:pic>
      <p:sp>
        <p:nvSpPr>
          <p:cNvPr id="15363" name="Rectangle 3"/>
          <p:cNvSpPr>
            <a:spLocks noGrp="1" noChangeArrowheads="1"/>
          </p:cNvSpPr>
          <p:nvPr>
            <p:ph type="ctrTitle"/>
          </p:nvPr>
        </p:nvSpPr>
        <p:spPr>
          <a:xfrm>
            <a:off x="685800" y="2286000"/>
            <a:ext cx="7772400" cy="1143000"/>
          </a:xfrm>
        </p:spPr>
        <p:txBody>
          <a:bodyPr/>
          <a:lstStyle>
            <a:lvl1pPr>
              <a:defRPr sz="3600" b="1">
                <a:solidFill>
                  <a:srgbClr val="0070C0"/>
                </a:solidFill>
              </a:defRPr>
            </a:lvl1pPr>
          </a:lstStyle>
          <a:p>
            <a:r>
              <a:rPr lang="en-US"/>
              <a:t>Click to edit Master title style</a:t>
            </a:r>
          </a:p>
        </p:txBody>
      </p:sp>
      <p:sp>
        <p:nvSpPr>
          <p:cNvPr id="1536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7" name="Rectangle 6"/>
          <p:cNvSpPr>
            <a:spLocks noGrp="1" noChangeArrowheads="1"/>
          </p:cNvSpPr>
          <p:nvPr>
            <p:ph type="ftr" sz="quarter" idx="11"/>
          </p:nvPr>
        </p:nvSpPr>
        <p:spPr>
          <a:xfrm>
            <a:off x="2281187" y="6248400"/>
            <a:ext cx="4195813" cy="457200"/>
          </a:xfrm>
        </p:spPr>
        <p:txBody>
          <a:bodyPr/>
          <a:lstStyle>
            <a:lvl1pPr>
              <a:defRPr sz="1400" dirty="0" smtClean="0"/>
            </a:lvl1pPr>
          </a:lstStyle>
          <a:p>
            <a:pPr>
              <a:defRPr/>
            </a:pPr>
            <a:r>
              <a:rPr lang="en-US">
                <a:solidFill>
                  <a:srgbClr val="000000"/>
                </a:solidFill>
              </a:rPr>
              <a:t>National Ambient Air Monitoring Conference August 2014</a:t>
            </a:r>
            <a:endParaRPr lang="en-US" dirty="0">
              <a:solidFill>
                <a:srgbClr val="000000"/>
              </a:solidFill>
            </a:endParaRPr>
          </a:p>
        </p:txBody>
      </p:sp>
      <p:sp>
        <p:nvSpPr>
          <p:cNvPr id="8" name="Rectangle 7"/>
          <p:cNvSpPr>
            <a:spLocks noGrp="1" noChangeArrowheads="1"/>
          </p:cNvSpPr>
          <p:nvPr>
            <p:ph type="sldNum" sz="quarter" idx="12"/>
          </p:nvPr>
        </p:nvSpPr>
        <p:spPr/>
        <p:txBody>
          <a:bodyPr/>
          <a:lstStyle>
            <a:lvl1pPr>
              <a:defRPr smtClean="0"/>
            </a:lvl1pPr>
          </a:lstStyle>
          <a:p>
            <a:pPr>
              <a:defRPr/>
            </a:pPr>
            <a:fld id="{CE80E008-ACCA-40DB-9014-A9A803CAD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02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Tree>
    <p:extLst>
      <p:ext uri="{BB962C8B-B14F-4D97-AF65-F5344CB8AC3E}">
        <p14:creationId xmlns:p14="http://schemas.microsoft.com/office/powerpoint/2010/main" val="872598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Tree>
    <p:extLst>
      <p:ext uri="{BB962C8B-B14F-4D97-AF65-F5344CB8AC3E}">
        <p14:creationId xmlns:p14="http://schemas.microsoft.com/office/powerpoint/2010/main" val="2497956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userDrawn="1"/>
        </p:nvPicPr>
        <p:blipFill>
          <a:blip r:embed="rId10">
            <a:extLst>
              <a:ext uri="{28A0092B-C50C-407E-A947-70E740481C1C}">
                <a14:useLocalDpi xmlns:a14="http://schemas.microsoft.com/office/drawing/2010/main" val="0"/>
              </a:ext>
            </a:extLst>
          </a:blip>
          <a:srcRect t="4126" b="303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6557C5-E29D-4216-B9AD-DE5AA8978F59}" type="slidenum">
              <a:rPr lang="en-US" smtClean="0"/>
              <a:t>‹#›</a:t>
            </a:fld>
            <a:endParaRPr lang="en-US"/>
          </a:p>
        </p:txBody>
      </p:sp>
      <p:sp>
        <p:nvSpPr>
          <p:cNvPr id="4"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5" name="Picture 18"/>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114550" y="1731030"/>
            <a:ext cx="4876800"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03" r:id="rId1"/>
    <p:sldLayoutId id="2147484132" r:id="rId2"/>
    <p:sldLayoutId id="2147484131" r:id="rId3"/>
    <p:sldLayoutId id="2147484114" r:id="rId4"/>
    <p:sldLayoutId id="2147484133" r:id="rId5"/>
    <p:sldLayoutId id="2147484134" r:id="rId6"/>
    <p:sldLayoutId id="2147484135" r:id="rId7"/>
    <p:sldLayoutId id="2147484136" r:id="rId8"/>
  </p:sldLayoutIdLst>
  <p:hf hdr="0" ftr="0" dt="0"/>
  <p:txStyles>
    <p:titleStyle>
      <a:lvl1pPr algn="ctr" rtl="0" eaLnBrk="0" fontAlgn="base" hangingPunct="0">
        <a:spcBef>
          <a:spcPct val="0"/>
        </a:spcBef>
        <a:spcAft>
          <a:spcPct val="0"/>
        </a:spcAft>
        <a:defRPr sz="3600" i="1" kern="1200">
          <a:solidFill>
            <a:srgbClr val="0000FF"/>
          </a:solidFill>
          <a:latin typeface="+mj-lt"/>
          <a:ea typeface="+mj-ea"/>
          <a:cs typeface="+mj-cs"/>
        </a:defRPr>
      </a:lvl1pPr>
      <a:lvl2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2pPr>
      <a:lvl3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3pPr>
      <a:lvl4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4pPr>
      <a:lvl5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5pPr>
      <a:lvl6pPr marL="4572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6pPr>
      <a:lvl7pPr marL="9144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7pPr>
      <a:lvl8pPr marL="13716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8pPr>
      <a:lvl9pPr marL="18288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Font typeface="Tahoma" panose="020B060403050404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3.epa.gov/ttn/amtic/files/ambient/met/Volume_IV_Meteorological_Measurements.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www.census.gov/geo/maps-data/data/tiger-data.html" TargetMode="External"/><Relationship Id="rId2" Type="http://schemas.openxmlformats.org/officeDocument/2006/relationships/hyperlink" Target="https://factfinder.census.gov/bkmk/table/1.0/en/PEP/2016/GCTPEPANNR.US23PR"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ejscreen.epa.gov/mapper/"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flickr.com/photos/gialiat/8478448382/" TargetMode="External"/><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www.ecfr.gov/cgi-bin/text-idx?SID=323636fc6ede1fdb1c588907f8b7a4d3&amp;mc=true&amp;node=ap40.6.58_161.d&amp;rgn=div9"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ecfr.gov/cgi-bin/retrieveECFR?gp=&amp;SID=bfd284bcb108f675feb1c6ff30fe9342&amp;mc=true&amp;n=sp40.6.58.g&amp;r=SUBPART&amp;ty=HTML#ap40.6.58_161.e"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25.xml.rels><?xml version="1.0" encoding="UTF-8" standalone="yes"?>
<Relationships xmlns="http://schemas.openxmlformats.org/package/2006/relationships"><Relationship Id="rId2" Type="http://schemas.openxmlformats.org/officeDocument/2006/relationships/hyperlink" Target="https://www.ecfr.gov/cgi-bin/text-idx?SID=c230c491a272894f2730ecf21edf1398&amp;mc=true&amp;node=se40.6.58_110&amp;rgn=div8"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epa.gov/amtic/state-and-local-monitoring-plans" TargetMode="Externa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38.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hyperlink" Target="http://sunela.wordpress.com/2011/01/12/wedding-cakes/" TargetMode="External"/><Relationship Id="rId7" Type="http://schemas.openxmlformats.org/officeDocument/2006/relationships/hyperlink" Target="http://rmirandinha.deviantart.com/art/The-Big-Bang-Commission-372880111"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emf"/></Relationships>
</file>

<file path=ppt/slides/_rels/slide3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www.ladco.org/reports/general/Regional_Network_Assessment/RNA15.html" TargetMode="External"/><Relationship Id="rId2" Type="http://schemas.openxmlformats.org/officeDocument/2006/relationships/hyperlink" Target="https://www3.epa.gov/ttn/amtic/files/networkplans/FLassess2015.pdf" TargetMode="Externa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hyperlink" Target="https://www3.epa.gov/ttn/amtic/files/networkplans/PAPhilaassess2015.pdf" TargetMode="External"/><Relationship Id="rId2" Type="http://schemas.openxmlformats.org/officeDocument/2006/relationships/hyperlink" Target="https://www3.epa.gov/ttn/amtic/files/networkplans/WAAssess2015.pdf" TargetMode="Externa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hyperlink" Target="https://www3.epa.gov/ttn/amtic/files/networkplans/CTAssess2015.pdf"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gispub.epa.gov/neireport/2014/"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3.epa.gov/air/emissions/where.htm" TargetMode="External"/><Relationship Id="rId2" Type="http://schemas.openxmlformats.org/officeDocument/2006/relationships/hyperlink" Target="https://gispub.epa.gov/neireport/2014/"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cdc.noaa.gov/data-access/quick-links#dsi-3505" TargetMode="External"/><Relationship Id="rId2" Type="http://schemas.openxmlformats.org/officeDocument/2006/relationships/hyperlink" Target="https://www.epa.gov/scram"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www.nysmesonet.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97697" y="1260152"/>
            <a:ext cx="6858000" cy="5174673"/>
          </a:xfrm>
        </p:spPr>
        <p:txBody>
          <a:bodyPr>
            <a:normAutofit/>
          </a:bodyPr>
          <a:lstStyle/>
          <a:p>
            <a:r>
              <a:rPr lang="en-US" sz="4800" dirty="0"/>
              <a:t>Network Design and Assessment 101</a:t>
            </a:r>
          </a:p>
          <a:p>
            <a:endParaRPr lang="en-US" sz="2800" dirty="0"/>
          </a:p>
          <a:p>
            <a:r>
              <a:rPr lang="en-US" dirty="0"/>
              <a:t>National Ambient Air Monitoring Conference</a:t>
            </a:r>
          </a:p>
          <a:p>
            <a:r>
              <a:rPr lang="en-US" dirty="0"/>
              <a:t>August 13, 2018</a:t>
            </a:r>
          </a:p>
          <a:p>
            <a:endParaRPr lang="en-US" sz="2000" dirty="0"/>
          </a:p>
          <a:p>
            <a:r>
              <a:rPr lang="en-US" sz="2000" dirty="0"/>
              <a:t>Lewis Weinstock, Ben Wells</a:t>
            </a:r>
          </a:p>
          <a:p>
            <a:r>
              <a:rPr lang="en-US" sz="2000" dirty="0"/>
              <a:t>Office of Air Quality Planning and Standards</a:t>
            </a:r>
          </a:p>
          <a:p>
            <a:r>
              <a:rPr lang="en-US" sz="2000" dirty="0"/>
              <a:t>Bob Judge</a:t>
            </a:r>
          </a:p>
          <a:p>
            <a:r>
              <a:rPr lang="en-US" sz="2000" dirty="0"/>
              <a:t>EPA Region 1</a:t>
            </a:r>
          </a:p>
          <a:p>
            <a:endParaRPr lang="en-US" sz="4800" dirty="0"/>
          </a:p>
          <a:p>
            <a:endParaRPr lang="en-US" sz="4800" dirty="0"/>
          </a:p>
          <a:p>
            <a:endParaRPr lang="en-US" sz="4800" dirty="0"/>
          </a:p>
          <a:p>
            <a:endParaRPr lang="en-US" sz="4800" dirty="0"/>
          </a:p>
        </p:txBody>
      </p:sp>
    </p:spTree>
    <p:extLst>
      <p:ext uri="{BB962C8B-B14F-4D97-AF65-F5344CB8AC3E}">
        <p14:creationId xmlns:p14="http://schemas.microsoft.com/office/powerpoint/2010/main" val="2269936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467" y="1169102"/>
            <a:ext cx="6294783" cy="791322"/>
          </a:xfrm>
        </p:spPr>
        <p:txBody>
          <a:bodyPr/>
          <a:lstStyle/>
          <a:p>
            <a:r>
              <a:rPr lang="en-US" dirty="0"/>
              <a:t>Obtaining Local Met Data</a:t>
            </a:r>
          </a:p>
        </p:txBody>
      </p:sp>
      <p:sp>
        <p:nvSpPr>
          <p:cNvPr id="3" name="Slide Number Placeholder 2"/>
          <p:cNvSpPr>
            <a:spLocks noGrp="1"/>
          </p:cNvSpPr>
          <p:nvPr>
            <p:ph type="sldNum" sz="quarter" idx="10"/>
          </p:nvPr>
        </p:nvSpPr>
        <p:spPr/>
        <p:txBody>
          <a:bodyPr/>
          <a:lstStyle/>
          <a:p>
            <a:fld id="{A56557C5-E29D-4216-B9AD-DE5AA8978F59}" type="slidenum">
              <a:rPr lang="en-US" smtClean="0"/>
              <a:t>10</a:t>
            </a:fld>
            <a:endParaRPr lang="en-US"/>
          </a:p>
        </p:txBody>
      </p:sp>
      <p:sp>
        <p:nvSpPr>
          <p:cNvPr id="7" name="TextBox 6"/>
          <p:cNvSpPr txBox="1"/>
          <p:nvPr/>
        </p:nvSpPr>
        <p:spPr>
          <a:xfrm>
            <a:off x="413435" y="1960424"/>
            <a:ext cx="4826242" cy="4162155"/>
          </a:xfrm>
          <a:prstGeom prst="rect">
            <a:avLst/>
          </a:prstGeom>
          <a:noFill/>
        </p:spPr>
        <p:txBody>
          <a:bodyPr wrap="square" rtlCol="0">
            <a:normAutofit fontScale="92500" lnSpcReduction="10000"/>
          </a:bodyPr>
          <a:lstStyle/>
          <a:p>
            <a:pPr marL="285750" indent="-285750">
              <a:buFont typeface="Arial" panose="020B0604020202020204" pitchFamily="34" charset="0"/>
              <a:buChar char="•"/>
            </a:pPr>
            <a:r>
              <a:rPr lang="en-US" sz="2400" dirty="0">
                <a:latin typeface="+mj-lt"/>
              </a:rPr>
              <a:t>Met data measurements required at NCore and PAMS sites</a:t>
            </a:r>
          </a:p>
          <a:p>
            <a:pPr marL="285750" indent="-285750">
              <a:buFont typeface="Arial" panose="020B0604020202020204" pitchFamily="34" charset="0"/>
              <a:buChar char="•"/>
            </a:pPr>
            <a:r>
              <a:rPr lang="en-US" sz="2400" dirty="0">
                <a:latin typeface="+mj-lt"/>
              </a:rPr>
              <a:t>Importance of obtaining your own QA’d local met data cannot be overemphasized</a:t>
            </a:r>
          </a:p>
          <a:p>
            <a:pPr marL="285750" indent="-285750">
              <a:buFont typeface="Arial" panose="020B0604020202020204" pitchFamily="34" charset="0"/>
              <a:buChar char="•"/>
            </a:pPr>
            <a:r>
              <a:rPr lang="en-US" sz="2400" dirty="0">
                <a:latin typeface="+mj-lt"/>
              </a:rPr>
              <a:t>Instrumentation for surface and upper air data is relatively inexpensive and trouble-free</a:t>
            </a:r>
          </a:p>
          <a:p>
            <a:pPr marL="285750" indent="-285750">
              <a:buFont typeface="Arial" panose="020B0604020202020204" pitchFamily="34" charset="0"/>
              <a:buChar char="•"/>
            </a:pPr>
            <a:r>
              <a:rPr lang="en-US" sz="2400" dirty="0">
                <a:latin typeface="+mj-lt"/>
              </a:rPr>
              <a:t>Guidance is available on how to obtain quality met data</a:t>
            </a:r>
          </a:p>
          <a:p>
            <a:pPr marL="742950" lvl="1" indent="-285750">
              <a:buFont typeface="Arial" panose="020B0604020202020204" pitchFamily="34" charset="0"/>
              <a:buChar char="•"/>
            </a:pPr>
            <a:r>
              <a:rPr lang="en-US" sz="2400" dirty="0">
                <a:latin typeface="+mj-lt"/>
                <a:hlinkClick r:id="rId2"/>
              </a:rPr>
              <a:t>https://www3.epa.gov/ttn/amtic/files/ambient/met/Volume_IV_Meteorological_Measurements.pdf</a:t>
            </a:r>
            <a:endParaRPr lang="en-US" sz="2400" dirty="0">
              <a:latin typeface="+mj-lt"/>
            </a:endParaRPr>
          </a:p>
        </p:txBody>
      </p:sp>
      <p:sp>
        <p:nvSpPr>
          <p:cNvPr id="5" name="Rectangle 4">
            <a:extLst>
              <a:ext uri="{FF2B5EF4-FFF2-40B4-BE49-F238E27FC236}">
                <a16:creationId xmlns:a16="http://schemas.microsoft.com/office/drawing/2014/main" id="{22369753-EC34-477D-B00B-FE827D45BE4E}"/>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12" name="Picture 11">
            <a:extLst>
              <a:ext uri="{FF2B5EF4-FFF2-40B4-BE49-F238E27FC236}">
                <a16:creationId xmlns:a16="http://schemas.microsoft.com/office/drawing/2014/main" id="{1D5B28C7-5E44-4D43-BCB5-8DB4D9165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54090" y="1363206"/>
            <a:ext cx="2530267" cy="1897700"/>
          </a:xfrm>
          <a:prstGeom prst="rect">
            <a:avLst/>
          </a:prstGeom>
        </p:spPr>
      </p:pic>
      <p:pic>
        <p:nvPicPr>
          <p:cNvPr id="14" name="Picture 13">
            <a:extLst>
              <a:ext uri="{FF2B5EF4-FFF2-40B4-BE49-F238E27FC236}">
                <a16:creationId xmlns:a16="http://schemas.microsoft.com/office/drawing/2014/main" id="{74234DEA-E073-4120-9A53-E8426906270F}"/>
              </a:ext>
            </a:extLst>
          </p:cNvPr>
          <p:cNvPicPr>
            <a:picLocks noChangeAspect="1"/>
          </p:cNvPicPr>
          <p:nvPr/>
        </p:nvPicPr>
        <p:blipFill>
          <a:blip r:embed="rId4"/>
          <a:stretch>
            <a:fillRect/>
          </a:stretch>
        </p:blipFill>
        <p:spPr>
          <a:xfrm>
            <a:off x="6296025" y="4009507"/>
            <a:ext cx="2381250" cy="1914525"/>
          </a:xfrm>
          <a:prstGeom prst="rect">
            <a:avLst/>
          </a:prstGeom>
        </p:spPr>
      </p:pic>
    </p:spTree>
    <p:extLst>
      <p:ext uri="{BB962C8B-B14F-4D97-AF65-F5344CB8AC3E}">
        <p14:creationId xmlns:p14="http://schemas.microsoft.com/office/powerpoint/2010/main" val="3488771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867" y="1169102"/>
            <a:ext cx="6294783" cy="791322"/>
          </a:xfrm>
        </p:spPr>
        <p:txBody>
          <a:bodyPr/>
          <a:lstStyle/>
          <a:p>
            <a:r>
              <a:rPr lang="en-US" dirty="0"/>
              <a:t>Demographic Data</a:t>
            </a:r>
          </a:p>
        </p:txBody>
      </p:sp>
      <p:sp>
        <p:nvSpPr>
          <p:cNvPr id="3" name="Slide Number Placeholder 2"/>
          <p:cNvSpPr>
            <a:spLocks noGrp="1"/>
          </p:cNvSpPr>
          <p:nvPr>
            <p:ph type="sldNum" sz="quarter" idx="10"/>
          </p:nvPr>
        </p:nvSpPr>
        <p:spPr/>
        <p:txBody>
          <a:bodyPr/>
          <a:lstStyle/>
          <a:p>
            <a:fld id="{A56557C5-E29D-4216-B9AD-DE5AA8978F59}" type="slidenum">
              <a:rPr lang="en-US" smtClean="0"/>
              <a:t>11</a:t>
            </a:fld>
            <a:endParaRPr lang="en-US"/>
          </a:p>
        </p:txBody>
      </p:sp>
      <p:sp>
        <p:nvSpPr>
          <p:cNvPr id="7" name="TextBox 6"/>
          <p:cNvSpPr txBox="1"/>
          <p:nvPr/>
        </p:nvSpPr>
        <p:spPr>
          <a:xfrm>
            <a:off x="347565" y="1960424"/>
            <a:ext cx="4403729" cy="4162155"/>
          </a:xfrm>
          <a:prstGeom prst="rect">
            <a:avLst/>
          </a:prstGeom>
          <a:noFill/>
        </p:spPr>
        <p:txBody>
          <a:bodyPr wrap="square" rtlCol="0">
            <a:normAutofit fontScale="92500" lnSpcReduction="20000"/>
          </a:bodyPr>
          <a:lstStyle/>
          <a:p>
            <a:pPr marL="285750" indent="-285750">
              <a:buFont typeface="Arial" panose="020B0604020202020204" pitchFamily="34" charset="0"/>
              <a:buChar char="•"/>
            </a:pPr>
            <a:r>
              <a:rPr lang="en-US" sz="2400" dirty="0">
                <a:latin typeface="+mj-lt"/>
              </a:rPr>
              <a:t>Where are your population centers?</a:t>
            </a:r>
          </a:p>
          <a:p>
            <a:pPr marL="742950" lvl="1" indent="-285750">
              <a:buFont typeface="Arial" panose="020B0604020202020204" pitchFamily="34" charset="0"/>
              <a:buChar char="•"/>
            </a:pPr>
            <a:r>
              <a:rPr lang="en-US" sz="2400" dirty="0">
                <a:latin typeface="+mj-lt"/>
                <a:hlinkClick r:id="rId2"/>
              </a:rPr>
              <a:t>CBSA estimates</a:t>
            </a:r>
            <a:endParaRPr lang="en-US" sz="2400" dirty="0">
              <a:latin typeface="+mj-lt"/>
            </a:endParaRPr>
          </a:p>
          <a:p>
            <a:pPr marL="285750" indent="-285750">
              <a:buFont typeface="Arial" panose="020B0604020202020204" pitchFamily="34" charset="0"/>
              <a:buChar char="•"/>
            </a:pPr>
            <a:r>
              <a:rPr lang="en-US" sz="2400" dirty="0">
                <a:latin typeface="+mj-lt"/>
              </a:rPr>
              <a:t>Research detailed information at the census tract or block level</a:t>
            </a:r>
          </a:p>
          <a:p>
            <a:pPr marL="742950" lvl="1" indent="-285750">
              <a:buFont typeface="Arial" panose="020B0604020202020204" pitchFamily="34" charset="0"/>
              <a:buChar char="•"/>
            </a:pPr>
            <a:r>
              <a:rPr lang="en-US" sz="2400" dirty="0">
                <a:latin typeface="+mj-lt"/>
                <a:hlinkClick r:id="rId3"/>
              </a:rPr>
              <a:t>https://www.census.gov/geo/maps-data/data/tiger-data.html</a:t>
            </a:r>
            <a:endParaRPr lang="en-US" sz="2400" dirty="0">
              <a:latin typeface="+mj-lt"/>
            </a:endParaRPr>
          </a:p>
          <a:p>
            <a:pPr marL="285750" indent="-285750">
              <a:buFont typeface="Arial" panose="020B0604020202020204" pitchFamily="34" charset="0"/>
              <a:buChar char="•"/>
            </a:pPr>
            <a:r>
              <a:rPr lang="en-US" sz="2400" dirty="0">
                <a:latin typeface="+mj-lt"/>
              </a:rPr>
              <a:t>Additional tools</a:t>
            </a:r>
          </a:p>
          <a:p>
            <a:pPr marL="742950" lvl="1" indent="-285750">
              <a:buFont typeface="Arial" panose="020B0604020202020204" pitchFamily="34" charset="0"/>
              <a:buChar char="•"/>
            </a:pPr>
            <a:r>
              <a:rPr lang="en-US" sz="2400" dirty="0">
                <a:latin typeface="+mj-lt"/>
                <a:hlinkClick r:id="rId4"/>
              </a:rPr>
              <a:t>EJSCREEN</a:t>
            </a:r>
            <a:r>
              <a:rPr lang="en-US" dirty="0">
                <a:latin typeface="+mj-lt"/>
                <a:hlinkClick r:id="rId4"/>
              </a:rPr>
              <a:t>  EPA's Environmental Justice Screening and Mapping Tool (Version 2017)</a:t>
            </a:r>
            <a:endParaRPr lang="en-US" dirty="0">
              <a:latin typeface="+mj-lt"/>
            </a:endParaRPr>
          </a:p>
          <a:p>
            <a:pPr marL="285750" indent="-285750">
              <a:buFont typeface="Arial" panose="020B0604020202020204" pitchFamily="34" charset="0"/>
              <a:buChar char="•"/>
            </a:pPr>
            <a:r>
              <a:rPr lang="en-US" sz="2400" dirty="0">
                <a:latin typeface="+mj-lt"/>
              </a:rPr>
              <a:t>Take advantage of your agency’s GIS capabilities!</a:t>
            </a:r>
          </a:p>
          <a:p>
            <a:pPr marL="285750" indent="-285750">
              <a:buFont typeface="Arial" panose="020B0604020202020204" pitchFamily="34" charset="0"/>
              <a:buChar char="•"/>
            </a:pPr>
            <a:endParaRPr lang="en-US" sz="2400" dirty="0">
              <a:latin typeface="+mj-lt"/>
            </a:endParaRPr>
          </a:p>
        </p:txBody>
      </p:sp>
      <p:sp>
        <p:nvSpPr>
          <p:cNvPr id="5" name="Rectangle 4">
            <a:extLst>
              <a:ext uri="{FF2B5EF4-FFF2-40B4-BE49-F238E27FC236}">
                <a16:creationId xmlns:a16="http://schemas.microsoft.com/office/drawing/2014/main" id="{22369753-EC34-477D-B00B-FE827D45BE4E}"/>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4" name="Picture 3">
            <a:extLst>
              <a:ext uri="{FF2B5EF4-FFF2-40B4-BE49-F238E27FC236}">
                <a16:creationId xmlns:a16="http://schemas.microsoft.com/office/drawing/2014/main" id="{2E246AE7-3C99-4B10-A4C4-3E3EC11CCDAF}"/>
              </a:ext>
            </a:extLst>
          </p:cNvPr>
          <p:cNvPicPr>
            <a:picLocks noChangeAspect="1"/>
          </p:cNvPicPr>
          <p:nvPr/>
        </p:nvPicPr>
        <p:blipFill>
          <a:blip r:embed="rId5"/>
          <a:stretch>
            <a:fillRect/>
          </a:stretch>
        </p:blipFill>
        <p:spPr>
          <a:xfrm>
            <a:off x="4858784" y="2545931"/>
            <a:ext cx="3764701" cy="2863531"/>
          </a:xfrm>
          <a:prstGeom prst="rect">
            <a:avLst/>
          </a:prstGeom>
        </p:spPr>
      </p:pic>
    </p:spTree>
    <p:extLst>
      <p:ext uri="{BB962C8B-B14F-4D97-AF65-F5344CB8AC3E}">
        <p14:creationId xmlns:p14="http://schemas.microsoft.com/office/powerpoint/2010/main" val="1552643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56557C5-E29D-4216-B9AD-DE5AA8978F59}" type="slidenum">
              <a:rPr lang="en-US" smtClean="0"/>
              <a:t>12</a:t>
            </a:fld>
            <a:endParaRPr lang="en-US"/>
          </a:p>
        </p:txBody>
      </p:sp>
      <p:sp>
        <p:nvSpPr>
          <p:cNvPr id="5" name="Rectangle 4">
            <a:extLst>
              <a:ext uri="{FF2B5EF4-FFF2-40B4-BE49-F238E27FC236}">
                <a16:creationId xmlns:a16="http://schemas.microsoft.com/office/drawing/2014/main" id="{22369753-EC34-477D-B00B-FE827D45BE4E}"/>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9" name="Picture 8">
            <a:extLst>
              <a:ext uri="{FF2B5EF4-FFF2-40B4-BE49-F238E27FC236}">
                <a16:creationId xmlns:a16="http://schemas.microsoft.com/office/drawing/2014/main" id="{19F4989A-657F-4D19-8E13-D80CDC8C98DC}"/>
              </a:ext>
            </a:extLst>
          </p:cNvPr>
          <p:cNvPicPr>
            <a:picLocks noChangeAspect="1"/>
          </p:cNvPicPr>
          <p:nvPr/>
        </p:nvPicPr>
        <p:blipFill>
          <a:blip r:embed="rId2"/>
          <a:stretch>
            <a:fillRect/>
          </a:stretch>
        </p:blipFill>
        <p:spPr>
          <a:xfrm>
            <a:off x="450725" y="1183340"/>
            <a:ext cx="8064625" cy="5268124"/>
          </a:xfrm>
          <a:prstGeom prst="rect">
            <a:avLst/>
          </a:prstGeom>
        </p:spPr>
      </p:pic>
      <p:sp>
        <p:nvSpPr>
          <p:cNvPr id="2" name="TextBox 1">
            <a:extLst>
              <a:ext uri="{FF2B5EF4-FFF2-40B4-BE49-F238E27FC236}">
                <a16:creationId xmlns:a16="http://schemas.microsoft.com/office/drawing/2014/main" id="{408AFFE4-D3CE-4960-9E8B-A35A32B22B22}"/>
              </a:ext>
            </a:extLst>
          </p:cNvPr>
          <p:cNvSpPr txBox="1"/>
          <p:nvPr/>
        </p:nvSpPr>
        <p:spPr>
          <a:xfrm>
            <a:off x="5750554" y="583595"/>
            <a:ext cx="2525243"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Sample EJ Screen Output</a:t>
            </a:r>
          </a:p>
        </p:txBody>
      </p:sp>
    </p:spTree>
    <p:extLst>
      <p:ext uri="{BB962C8B-B14F-4D97-AF65-F5344CB8AC3E}">
        <p14:creationId xmlns:p14="http://schemas.microsoft.com/office/powerpoint/2010/main" val="563127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867" y="1169102"/>
            <a:ext cx="6294783" cy="791322"/>
          </a:xfrm>
        </p:spPr>
        <p:txBody>
          <a:bodyPr/>
          <a:lstStyle/>
          <a:p>
            <a:r>
              <a:rPr lang="en-US" dirty="0"/>
              <a:t>Local Issues</a:t>
            </a:r>
          </a:p>
        </p:txBody>
      </p:sp>
      <p:sp>
        <p:nvSpPr>
          <p:cNvPr id="3" name="Slide Number Placeholder 2"/>
          <p:cNvSpPr>
            <a:spLocks noGrp="1"/>
          </p:cNvSpPr>
          <p:nvPr>
            <p:ph type="sldNum" sz="quarter" idx="10"/>
          </p:nvPr>
        </p:nvSpPr>
        <p:spPr/>
        <p:txBody>
          <a:bodyPr/>
          <a:lstStyle/>
          <a:p>
            <a:fld id="{A56557C5-E29D-4216-B9AD-DE5AA8978F59}" type="slidenum">
              <a:rPr lang="en-US" smtClean="0"/>
              <a:t>13</a:t>
            </a:fld>
            <a:endParaRPr lang="en-US"/>
          </a:p>
        </p:txBody>
      </p:sp>
      <p:sp>
        <p:nvSpPr>
          <p:cNvPr id="7" name="TextBox 6"/>
          <p:cNvSpPr txBox="1"/>
          <p:nvPr/>
        </p:nvSpPr>
        <p:spPr>
          <a:xfrm>
            <a:off x="215044" y="1846593"/>
            <a:ext cx="4913548" cy="4660224"/>
          </a:xfrm>
          <a:prstGeom prst="rect">
            <a:avLst/>
          </a:prstGeom>
          <a:noFill/>
        </p:spPr>
        <p:txBody>
          <a:bodyPr wrap="square" rtlCol="0">
            <a:normAutofit fontScale="85000" lnSpcReduction="10000"/>
          </a:bodyPr>
          <a:lstStyle/>
          <a:p>
            <a:pPr marL="285750" indent="-285750">
              <a:buFont typeface="Arial" panose="020B0604020202020204" pitchFamily="34" charset="0"/>
              <a:buChar char="•"/>
            </a:pPr>
            <a:r>
              <a:rPr lang="en-US" sz="2400" dirty="0">
                <a:latin typeface="+mj-lt"/>
              </a:rPr>
              <a:t>Know your community – where are the areas of greatest risk and community involvement</a:t>
            </a:r>
          </a:p>
          <a:p>
            <a:pPr marL="742950" lvl="1" indent="-285750">
              <a:buFont typeface="Arial" panose="020B0604020202020204" pitchFamily="34" charset="0"/>
              <a:buChar char="•"/>
            </a:pPr>
            <a:r>
              <a:rPr lang="en-US" sz="2400" dirty="0">
                <a:latin typeface="+mj-lt"/>
              </a:rPr>
              <a:t>Railyards, airports, ports, industrial centers, major roadway projects</a:t>
            </a:r>
          </a:p>
          <a:p>
            <a:pPr marL="285750" indent="-285750">
              <a:buFont typeface="Arial" panose="020B0604020202020204" pitchFamily="34" charset="0"/>
              <a:buChar char="•"/>
            </a:pPr>
            <a:r>
              <a:rPr lang="en-US" sz="2400" dirty="0">
                <a:latin typeface="+mj-lt"/>
              </a:rPr>
              <a:t>Engage with your peers and management</a:t>
            </a:r>
          </a:p>
          <a:p>
            <a:pPr marL="742950" lvl="1" indent="-285750">
              <a:buFont typeface="Arial" panose="020B0604020202020204" pitchFamily="34" charset="0"/>
              <a:buChar char="•"/>
            </a:pPr>
            <a:r>
              <a:rPr lang="en-US" sz="2400" dirty="0">
                <a:latin typeface="+mj-lt"/>
              </a:rPr>
              <a:t>Planning and enforcement staff</a:t>
            </a:r>
          </a:p>
          <a:p>
            <a:pPr marL="742950" lvl="1" indent="-285750">
              <a:buFont typeface="Arial" panose="020B0604020202020204" pitchFamily="34" charset="0"/>
              <a:buChar char="•"/>
            </a:pPr>
            <a:r>
              <a:rPr lang="en-US" sz="2400" dirty="0">
                <a:latin typeface="+mj-lt"/>
              </a:rPr>
              <a:t>Professional and political leadership</a:t>
            </a:r>
          </a:p>
          <a:p>
            <a:pPr marL="742950" lvl="1" indent="-285750">
              <a:buFont typeface="Arial" panose="020B0604020202020204" pitchFamily="34" charset="0"/>
              <a:buChar char="•"/>
            </a:pPr>
            <a:r>
              <a:rPr lang="en-US" sz="2400" dirty="0">
                <a:latin typeface="+mj-lt"/>
              </a:rPr>
              <a:t>Public affairs</a:t>
            </a:r>
          </a:p>
          <a:p>
            <a:pPr marL="285750" indent="-285750">
              <a:buFont typeface="Arial" panose="020B0604020202020204" pitchFamily="34" charset="0"/>
              <a:buChar char="•"/>
            </a:pPr>
            <a:r>
              <a:rPr lang="en-US" sz="2400" dirty="0">
                <a:latin typeface="+mj-lt"/>
              </a:rPr>
              <a:t>Input from community and environmental groups</a:t>
            </a:r>
          </a:p>
          <a:p>
            <a:pPr marL="285750" indent="-285750">
              <a:buFont typeface="Arial" panose="020B0604020202020204" pitchFamily="34" charset="0"/>
              <a:buChar char="•"/>
            </a:pPr>
            <a:r>
              <a:rPr lang="en-US" sz="2400" dirty="0">
                <a:latin typeface="+mj-lt"/>
              </a:rPr>
              <a:t>Sometimes monitoring is indicated/required for other than technical reasons</a:t>
            </a:r>
          </a:p>
          <a:p>
            <a:pPr marL="742950" lvl="1" indent="-285750">
              <a:buFont typeface="Arial" panose="020B0604020202020204" pitchFamily="34" charset="0"/>
              <a:buChar char="•"/>
            </a:pPr>
            <a:r>
              <a:rPr lang="en-US" sz="2400" dirty="0">
                <a:latin typeface="+mj-lt"/>
              </a:rPr>
              <a:t>“Monitor on every block syndrome”</a:t>
            </a:r>
          </a:p>
          <a:p>
            <a:pPr marL="742950" lvl="1" indent="-285750">
              <a:buFont typeface="Arial" panose="020B0604020202020204" pitchFamily="34" charset="0"/>
              <a:buChar char="•"/>
            </a:pPr>
            <a:endParaRPr lang="en-US" sz="2400" dirty="0">
              <a:latin typeface="+mj-lt"/>
            </a:endParaRPr>
          </a:p>
        </p:txBody>
      </p:sp>
      <p:sp>
        <p:nvSpPr>
          <p:cNvPr id="5" name="Rectangle 4">
            <a:extLst>
              <a:ext uri="{FF2B5EF4-FFF2-40B4-BE49-F238E27FC236}">
                <a16:creationId xmlns:a16="http://schemas.microsoft.com/office/drawing/2014/main" id="{22369753-EC34-477D-B00B-FE827D45BE4E}"/>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10" name="Picture 9">
            <a:extLst>
              <a:ext uri="{FF2B5EF4-FFF2-40B4-BE49-F238E27FC236}">
                <a16:creationId xmlns:a16="http://schemas.microsoft.com/office/drawing/2014/main" id="{B7C21D8A-58E0-41D3-857A-DBDD73E5D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131" y="4059236"/>
            <a:ext cx="2949437" cy="1966291"/>
          </a:xfrm>
          <a:prstGeom prst="rect">
            <a:avLst/>
          </a:prstGeom>
        </p:spPr>
      </p:pic>
      <p:pic>
        <p:nvPicPr>
          <p:cNvPr id="11" name="Picture 10">
            <a:extLst>
              <a:ext uri="{FF2B5EF4-FFF2-40B4-BE49-F238E27FC236}">
                <a16:creationId xmlns:a16="http://schemas.microsoft.com/office/drawing/2014/main" id="{CC3806D7-F87F-4922-B858-C2FEC94AE3E7}"/>
              </a:ext>
            </a:extLst>
          </p:cNvPr>
          <p:cNvPicPr>
            <a:picLocks noChangeAspect="1"/>
          </p:cNvPicPr>
          <p:nvPr/>
        </p:nvPicPr>
        <p:blipFill>
          <a:blip r:embed="rId3"/>
          <a:stretch>
            <a:fillRect/>
          </a:stretch>
        </p:blipFill>
        <p:spPr>
          <a:xfrm>
            <a:off x="5348081" y="1846593"/>
            <a:ext cx="2968487" cy="1663720"/>
          </a:xfrm>
          <a:prstGeom prst="rect">
            <a:avLst/>
          </a:prstGeom>
        </p:spPr>
      </p:pic>
    </p:spTree>
    <p:extLst>
      <p:ext uri="{BB962C8B-B14F-4D97-AF65-F5344CB8AC3E}">
        <p14:creationId xmlns:p14="http://schemas.microsoft.com/office/powerpoint/2010/main" val="1247753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006" y="1107737"/>
            <a:ext cx="7886700" cy="1156036"/>
          </a:xfrm>
        </p:spPr>
        <p:txBody>
          <a:bodyPr/>
          <a:lstStyle/>
          <a:p>
            <a:r>
              <a:rPr lang="en-US" dirty="0"/>
              <a:t>A Deeper Dive on Network Planning Issues in the CFR</a:t>
            </a:r>
          </a:p>
        </p:txBody>
      </p:sp>
      <p:sp>
        <p:nvSpPr>
          <p:cNvPr id="3" name="Slide Number Placeholder 2"/>
          <p:cNvSpPr>
            <a:spLocks noGrp="1"/>
          </p:cNvSpPr>
          <p:nvPr>
            <p:ph type="sldNum" sz="quarter" idx="4294967295"/>
          </p:nvPr>
        </p:nvSpPr>
        <p:spPr>
          <a:xfrm>
            <a:off x="6457950" y="6356350"/>
            <a:ext cx="2057400" cy="365125"/>
          </a:xfrm>
        </p:spPr>
        <p:txBody>
          <a:bodyPr/>
          <a:lstStyle/>
          <a:p>
            <a:fld id="{A56557C5-E29D-4216-B9AD-DE5AA8978F59}" type="slidenum">
              <a:rPr lang="en-US" smtClean="0"/>
              <a:t>14</a:t>
            </a:fld>
            <a:endParaRPr lang="en-US"/>
          </a:p>
        </p:txBody>
      </p:sp>
      <p:sp>
        <p:nvSpPr>
          <p:cNvPr id="5" name="Text Placeholder 4"/>
          <p:cNvSpPr>
            <a:spLocks noGrp="1"/>
          </p:cNvSpPr>
          <p:nvPr>
            <p:ph type="body" sz="quarter" idx="12"/>
          </p:nvPr>
        </p:nvSpPr>
        <p:spPr>
          <a:xfrm>
            <a:off x="268190" y="2263775"/>
            <a:ext cx="4820644" cy="4092575"/>
          </a:xfrm>
        </p:spPr>
        <p:txBody>
          <a:bodyPr>
            <a:normAutofit/>
          </a:bodyPr>
          <a:lstStyle/>
          <a:p>
            <a:r>
              <a:rPr lang="en-US" dirty="0"/>
              <a:t>Site types </a:t>
            </a:r>
          </a:p>
          <a:p>
            <a:r>
              <a:rPr lang="en-US" dirty="0"/>
              <a:t>Scales of representation</a:t>
            </a:r>
          </a:p>
          <a:p>
            <a:r>
              <a:rPr lang="en-US" dirty="0"/>
              <a:t>Minimum Requirements</a:t>
            </a:r>
          </a:p>
          <a:p>
            <a:r>
              <a:rPr lang="en-US" dirty="0"/>
              <a:t>Annual network plans and network assessments</a:t>
            </a:r>
          </a:p>
          <a:p>
            <a:r>
              <a:rPr lang="en-US" dirty="0"/>
              <a:t>Probe and Siting requirements</a:t>
            </a:r>
          </a:p>
          <a:p>
            <a:endParaRPr lang="en-US" dirty="0"/>
          </a:p>
        </p:txBody>
      </p:sp>
      <p:pic>
        <p:nvPicPr>
          <p:cNvPr id="15" name="Picture 14">
            <a:extLst>
              <a:ext uri="{FF2B5EF4-FFF2-40B4-BE49-F238E27FC236}">
                <a16:creationId xmlns:a16="http://schemas.microsoft.com/office/drawing/2014/main" id="{ABA9362F-1BFB-4EFA-B73B-0FD39337C53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21357" y="2657957"/>
            <a:ext cx="3006830" cy="3304209"/>
          </a:xfrm>
          <a:prstGeom prst="rect">
            <a:avLst/>
          </a:prstGeom>
        </p:spPr>
      </p:pic>
      <p:sp>
        <p:nvSpPr>
          <p:cNvPr id="7" name="Rectangle 6">
            <a:extLst>
              <a:ext uri="{FF2B5EF4-FFF2-40B4-BE49-F238E27FC236}">
                <a16:creationId xmlns:a16="http://schemas.microsoft.com/office/drawing/2014/main" id="{D6CB2CF4-C67C-49E3-B0A6-9A318B1D3455}"/>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583762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968" y="1147482"/>
            <a:ext cx="7886700" cy="632853"/>
          </a:xfrm>
        </p:spPr>
        <p:txBody>
          <a:bodyPr/>
          <a:lstStyle/>
          <a:p>
            <a:r>
              <a:rPr lang="en-US" dirty="0"/>
              <a:t>Site Types</a:t>
            </a:r>
          </a:p>
        </p:txBody>
      </p:sp>
      <p:sp>
        <p:nvSpPr>
          <p:cNvPr id="3" name="Slide Number Placeholder 2"/>
          <p:cNvSpPr>
            <a:spLocks noGrp="1"/>
          </p:cNvSpPr>
          <p:nvPr>
            <p:ph type="sldNum" sz="quarter" idx="10"/>
          </p:nvPr>
        </p:nvSpPr>
        <p:spPr/>
        <p:txBody>
          <a:bodyPr/>
          <a:lstStyle/>
          <a:p>
            <a:fld id="{A56557C5-E29D-4216-B9AD-DE5AA8978F59}" type="slidenum">
              <a:rPr lang="en-US" smtClean="0"/>
              <a:t>15</a:t>
            </a:fld>
            <a:endParaRPr lang="en-US"/>
          </a:p>
        </p:txBody>
      </p:sp>
      <p:sp>
        <p:nvSpPr>
          <p:cNvPr id="4" name="Rectangle 3"/>
          <p:cNvSpPr txBox="1">
            <a:spLocks noChangeArrowheads="1"/>
          </p:cNvSpPr>
          <p:nvPr/>
        </p:nvSpPr>
        <p:spPr>
          <a:xfrm>
            <a:off x="605118" y="1927225"/>
            <a:ext cx="7772400" cy="4429125"/>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Font typeface="Tahoma" panose="020B060403050404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altLang="en-US" sz="2400" dirty="0"/>
              <a:t>Highest concentrations expected to occur in the area covered by the network. </a:t>
            </a:r>
          </a:p>
          <a:p>
            <a:pPr>
              <a:lnSpc>
                <a:spcPct val="90000"/>
              </a:lnSpc>
            </a:pPr>
            <a:r>
              <a:rPr lang="en-US" altLang="en-US" sz="2400" dirty="0"/>
              <a:t>Typical concentrations in areas of high population density.</a:t>
            </a:r>
          </a:p>
          <a:p>
            <a:pPr>
              <a:lnSpc>
                <a:spcPct val="90000"/>
              </a:lnSpc>
            </a:pPr>
            <a:r>
              <a:rPr lang="en-US" altLang="en-US" sz="2400" dirty="0"/>
              <a:t>Impact of significant sources or source categories on air quality.</a:t>
            </a:r>
          </a:p>
          <a:p>
            <a:pPr>
              <a:lnSpc>
                <a:spcPct val="90000"/>
              </a:lnSpc>
            </a:pPr>
            <a:r>
              <a:rPr lang="en-US" altLang="en-US" sz="2400" dirty="0"/>
              <a:t>General background concentration levels.</a:t>
            </a:r>
          </a:p>
          <a:p>
            <a:pPr>
              <a:lnSpc>
                <a:spcPct val="90000"/>
              </a:lnSpc>
            </a:pPr>
            <a:r>
              <a:rPr lang="en-US" altLang="en-US" sz="2400" dirty="0"/>
              <a:t>Extent of regional pollutant transport among populated areas; and in support of secondary standards. </a:t>
            </a:r>
          </a:p>
          <a:p>
            <a:pPr>
              <a:lnSpc>
                <a:spcPct val="90000"/>
              </a:lnSpc>
            </a:pPr>
            <a:r>
              <a:rPr lang="en-US" altLang="en-US" sz="2400" dirty="0"/>
              <a:t>Measure air pollution impacts on visibility, vegetation damage, or other welfare-based impacts.</a:t>
            </a:r>
          </a:p>
        </p:txBody>
      </p:sp>
      <p:sp>
        <p:nvSpPr>
          <p:cNvPr id="6" name="Rectangle 5">
            <a:extLst>
              <a:ext uri="{FF2B5EF4-FFF2-40B4-BE49-F238E27FC236}">
                <a16:creationId xmlns:a16="http://schemas.microsoft.com/office/drawing/2014/main" id="{42C33AE6-79A7-4F46-A322-8E1D1A3EEE60}"/>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2609207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56557C5-E29D-4216-B9AD-DE5AA8978F59}" type="slidenum">
              <a:rPr lang="en-US" smtClean="0"/>
              <a:t>16</a:t>
            </a:fld>
            <a:endParaRPr lang="en-US"/>
          </a:p>
        </p:txBody>
      </p:sp>
      <p:sp>
        <p:nvSpPr>
          <p:cNvPr id="4" name="Title 1"/>
          <p:cNvSpPr>
            <a:spLocks noGrp="1"/>
          </p:cNvSpPr>
          <p:nvPr>
            <p:ph type="title"/>
          </p:nvPr>
        </p:nvSpPr>
        <p:spPr>
          <a:xfrm>
            <a:off x="506730" y="1076739"/>
            <a:ext cx="7886700" cy="700195"/>
          </a:xfrm>
        </p:spPr>
        <p:txBody>
          <a:bodyPr/>
          <a:lstStyle/>
          <a:p>
            <a:r>
              <a:rPr lang="en-US" dirty="0"/>
              <a:t>Site types x Pollutant Crosswalk</a:t>
            </a:r>
          </a:p>
        </p:txBody>
      </p:sp>
      <p:graphicFrame>
        <p:nvGraphicFramePr>
          <p:cNvPr id="8" name="Table 7"/>
          <p:cNvGraphicFramePr>
            <a:graphicFrameLocks noGrp="1"/>
          </p:cNvGraphicFramePr>
          <p:nvPr>
            <p:extLst/>
          </p:nvPr>
        </p:nvGraphicFramePr>
        <p:xfrm>
          <a:off x="621030" y="1776934"/>
          <a:ext cx="7772400" cy="3972211"/>
        </p:xfrm>
        <a:graphic>
          <a:graphicData uri="http://schemas.openxmlformats.org/drawingml/2006/table">
            <a:tbl>
              <a:tblPr firstRow="1" bandRow="1">
                <a:tableStyleId>{284E427A-3D55-4303-BF80-6455036E1DE7}</a:tableStyleId>
              </a:tblPr>
              <a:tblGrid>
                <a:gridCol w="1371600">
                  <a:extLst>
                    <a:ext uri="{9D8B030D-6E8A-4147-A177-3AD203B41FA5}">
                      <a16:colId xmlns:a16="http://schemas.microsoft.com/office/drawing/2014/main" val="1950508093"/>
                    </a:ext>
                  </a:extLst>
                </a:gridCol>
                <a:gridCol w="914400">
                  <a:extLst>
                    <a:ext uri="{9D8B030D-6E8A-4147-A177-3AD203B41FA5}">
                      <a16:colId xmlns:a16="http://schemas.microsoft.com/office/drawing/2014/main" val="1655354446"/>
                    </a:ext>
                  </a:extLst>
                </a:gridCol>
                <a:gridCol w="914400">
                  <a:extLst>
                    <a:ext uri="{9D8B030D-6E8A-4147-A177-3AD203B41FA5}">
                      <a16:colId xmlns:a16="http://schemas.microsoft.com/office/drawing/2014/main" val="1046094701"/>
                    </a:ext>
                  </a:extLst>
                </a:gridCol>
                <a:gridCol w="914400">
                  <a:extLst>
                    <a:ext uri="{9D8B030D-6E8A-4147-A177-3AD203B41FA5}">
                      <a16:colId xmlns:a16="http://schemas.microsoft.com/office/drawing/2014/main" val="1351746746"/>
                    </a:ext>
                  </a:extLst>
                </a:gridCol>
                <a:gridCol w="914400">
                  <a:extLst>
                    <a:ext uri="{9D8B030D-6E8A-4147-A177-3AD203B41FA5}">
                      <a16:colId xmlns:a16="http://schemas.microsoft.com/office/drawing/2014/main" val="4069376630"/>
                    </a:ext>
                  </a:extLst>
                </a:gridCol>
                <a:gridCol w="914400">
                  <a:extLst>
                    <a:ext uri="{9D8B030D-6E8A-4147-A177-3AD203B41FA5}">
                      <a16:colId xmlns:a16="http://schemas.microsoft.com/office/drawing/2014/main" val="3873509552"/>
                    </a:ext>
                  </a:extLst>
                </a:gridCol>
                <a:gridCol w="914400">
                  <a:extLst>
                    <a:ext uri="{9D8B030D-6E8A-4147-A177-3AD203B41FA5}">
                      <a16:colId xmlns:a16="http://schemas.microsoft.com/office/drawing/2014/main" val="3651833379"/>
                    </a:ext>
                  </a:extLst>
                </a:gridCol>
                <a:gridCol w="914400">
                  <a:extLst>
                    <a:ext uri="{9D8B030D-6E8A-4147-A177-3AD203B41FA5}">
                      <a16:colId xmlns:a16="http://schemas.microsoft.com/office/drawing/2014/main" val="1663886280"/>
                    </a:ext>
                  </a:extLst>
                </a:gridCol>
              </a:tblGrid>
              <a:tr h="588931">
                <a:tc>
                  <a:txBody>
                    <a:bodyPr/>
                    <a:lstStyle/>
                    <a:p>
                      <a:r>
                        <a:rPr lang="en-US" dirty="0">
                          <a:solidFill>
                            <a:schemeClr val="tx1"/>
                          </a:solidFill>
                        </a:rPr>
                        <a:t>Site Type</a:t>
                      </a:r>
                    </a:p>
                  </a:txBody>
                  <a:tcPr/>
                </a:tc>
                <a:tc>
                  <a:txBody>
                    <a:bodyPr/>
                    <a:lstStyle/>
                    <a:p>
                      <a:pPr algn="ctr"/>
                      <a:r>
                        <a:rPr lang="en-US" sz="1600" dirty="0">
                          <a:solidFill>
                            <a:schemeClr val="tx1"/>
                          </a:solidFill>
                        </a:rPr>
                        <a:t>PM2.5</a:t>
                      </a:r>
                      <a:endParaRPr lang="en-US" sz="1600" b="0" dirty="0">
                        <a:solidFill>
                          <a:schemeClr val="tx1"/>
                        </a:solidFill>
                      </a:endParaRPr>
                    </a:p>
                  </a:txBody>
                  <a:tcPr/>
                </a:tc>
                <a:tc>
                  <a:txBody>
                    <a:bodyPr/>
                    <a:lstStyle/>
                    <a:p>
                      <a:pPr algn="ctr"/>
                      <a:r>
                        <a:rPr lang="en-US" sz="1600" dirty="0">
                          <a:solidFill>
                            <a:schemeClr val="tx1"/>
                          </a:solidFill>
                        </a:rPr>
                        <a:t>PM10</a:t>
                      </a:r>
                      <a:endParaRPr lang="en-US" sz="1600" b="0" dirty="0">
                        <a:solidFill>
                          <a:schemeClr val="tx1"/>
                        </a:solidFill>
                      </a:endParaRPr>
                    </a:p>
                  </a:txBody>
                  <a:tcPr/>
                </a:tc>
                <a:tc>
                  <a:txBody>
                    <a:bodyPr/>
                    <a:lstStyle/>
                    <a:p>
                      <a:pPr algn="ctr"/>
                      <a:r>
                        <a:rPr lang="en-US" sz="1600" dirty="0">
                          <a:solidFill>
                            <a:schemeClr val="tx1"/>
                          </a:solidFill>
                        </a:rPr>
                        <a:t>Pb</a:t>
                      </a:r>
                      <a:endParaRPr lang="en-US" sz="1600" b="0" dirty="0">
                        <a:solidFill>
                          <a:schemeClr val="tx1"/>
                        </a:solidFill>
                      </a:endParaRPr>
                    </a:p>
                  </a:txBody>
                  <a:tcPr/>
                </a:tc>
                <a:tc>
                  <a:txBody>
                    <a:bodyPr/>
                    <a:lstStyle/>
                    <a:p>
                      <a:pPr algn="ctr"/>
                      <a:r>
                        <a:rPr lang="en-US" sz="1600" dirty="0">
                          <a:solidFill>
                            <a:schemeClr val="tx1"/>
                          </a:solidFill>
                        </a:rPr>
                        <a:t>O3</a:t>
                      </a:r>
                      <a:endParaRPr lang="en-US" sz="1600" b="0" dirty="0">
                        <a:solidFill>
                          <a:schemeClr val="tx1"/>
                        </a:solidFill>
                      </a:endParaRPr>
                    </a:p>
                  </a:txBody>
                  <a:tcPr/>
                </a:tc>
                <a:tc>
                  <a:txBody>
                    <a:bodyPr/>
                    <a:lstStyle/>
                    <a:p>
                      <a:pPr algn="ctr"/>
                      <a:r>
                        <a:rPr lang="en-US" sz="1600" dirty="0">
                          <a:solidFill>
                            <a:schemeClr val="tx1"/>
                          </a:solidFill>
                        </a:rPr>
                        <a:t>SO2</a:t>
                      </a:r>
                      <a:endParaRPr lang="en-US" sz="1600" b="0" dirty="0">
                        <a:solidFill>
                          <a:schemeClr val="tx1"/>
                        </a:solidFill>
                      </a:endParaRPr>
                    </a:p>
                  </a:txBody>
                  <a:tcPr/>
                </a:tc>
                <a:tc>
                  <a:txBody>
                    <a:bodyPr/>
                    <a:lstStyle/>
                    <a:p>
                      <a:pPr algn="ctr"/>
                      <a:r>
                        <a:rPr lang="en-US" sz="1600" dirty="0">
                          <a:solidFill>
                            <a:schemeClr val="tx1"/>
                          </a:solidFill>
                        </a:rPr>
                        <a:t>NO2</a:t>
                      </a:r>
                      <a:endParaRPr lang="en-US" sz="1600" b="0" dirty="0">
                        <a:solidFill>
                          <a:schemeClr val="tx1"/>
                        </a:solidFill>
                      </a:endParaRPr>
                    </a:p>
                  </a:txBody>
                  <a:tcPr/>
                </a:tc>
                <a:tc>
                  <a:txBody>
                    <a:bodyPr/>
                    <a:lstStyle/>
                    <a:p>
                      <a:pPr algn="ctr"/>
                      <a:r>
                        <a:rPr lang="en-US" sz="1600" dirty="0">
                          <a:solidFill>
                            <a:schemeClr val="tx1"/>
                          </a:solidFill>
                        </a:rPr>
                        <a:t>CO</a:t>
                      </a:r>
                      <a:endParaRPr lang="en-US" sz="1600" b="0" dirty="0">
                        <a:solidFill>
                          <a:schemeClr val="tx1"/>
                        </a:solidFill>
                      </a:endParaRPr>
                    </a:p>
                  </a:txBody>
                  <a:tcPr/>
                </a:tc>
                <a:extLst>
                  <a:ext uri="{0D108BD9-81ED-4DB2-BD59-A6C34878D82A}">
                    <a16:rowId xmlns:a16="http://schemas.microsoft.com/office/drawing/2014/main" val="947558499"/>
                  </a:ext>
                </a:extLst>
              </a:tr>
              <a:tr h="588931">
                <a:tc>
                  <a:txBody>
                    <a:bodyPr/>
                    <a:lstStyle/>
                    <a:p>
                      <a:r>
                        <a:rPr lang="en-US" sz="1200" dirty="0"/>
                        <a:t>Maximum Concentration</a:t>
                      </a:r>
                    </a:p>
                  </a:txBody>
                  <a:tcPr/>
                </a:tc>
                <a:tc>
                  <a:txBody>
                    <a:bodyPr/>
                    <a:lstStyle/>
                    <a:p>
                      <a:pPr algn="ctr"/>
                      <a:r>
                        <a:rPr lang="en-US" dirty="0">
                          <a:sym typeface="Wingdings" panose="05000000000000000000" pitchFamily="2" charset="2"/>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r>
                        <a:rPr lang="en-US" sz="1200" dirty="0"/>
                        <a:t>DRR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r>
                        <a:rPr lang="en-US" sz="1200" dirty="0"/>
                        <a:t>Area-wide</a:t>
                      </a:r>
                    </a:p>
                  </a:txBody>
                  <a:tcPr/>
                </a:tc>
                <a:tc>
                  <a:txBody>
                    <a:bodyPr/>
                    <a:lstStyle/>
                    <a:p>
                      <a:pPr algn="ctr"/>
                      <a:r>
                        <a:rPr lang="en-US" dirty="0">
                          <a:sym typeface="Wingdings" panose="05000000000000000000" pitchFamily="2" charset="2"/>
                        </a:rPr>
                        <a:t></a:t>
                      </a:r>
                    </a:p>
                    <a:p>
                      <a:pPr algn="ctr"/>
                      <a:endParaRPr lang="en-US" dirty="0"/>
                    </a:p>
                  </a:txBody>
                  <a:tcPr/>
                </a:tc>
                <a:extLst>
                  <a:ext uri="{0D108BD9-81ED-4DB2-BD59-A6C34878D82A}">
                    <a16:rowId xmlns:a16="http://schemas.microsoft.com/office/drawing/2014/main" val="2452964624"/>
                  </a:ext>
                </a:extLst>
              </a:tr>
              <a:tr h="588931">
                <a:tc>
                  <a:txBody>
                    <a:bodyPr/>
                    <a:lstStyle/>
                    <a:p>
                      <a:r>
                        <a:rPr lang="en-US" sz="1200" dirty="0"/>
                        <a:t>Population Oriented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algn="ctr"/>
                      <a:r>
                        <a:rPr lang="en-US" dirty="0">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NCORE</a:t>
                      </a:r>
                      <a:endParaRPr lang="en-US" sz="1200" dirty="0"/>
                    </a:p>
                  </a:txBody>
                  <a:tcPr/>
                </a:tc>
                <a:extLst>
                  <a:ext uri="{0D108BD9-81ED-4DB2-BD59-A6C34878D82A}">
                    <a16:rowId xmlns:a16="http://schemas.microsoft.com/office/drawing/2014/main" val="4159805396"/>
                  </a:ext>
                </a:extLst>
              </a:tr>
              <a:tr h="588931">
                <a:tc>
                  <a:txBody>
                    <a:bodyPr/>
                    <a:lstStyle/>
                    <a:p>
                      <a:r>
                        <a:rPr lang="en-US" sz="1200" dirty="0"/>
                        <a:t>Source Impact</a:t>
                      </a:r>
                    </a:p>
                  </a:txBody>
                  <a:tcPr/>
                </a:tc>
                <a:tc>
                  <a:txBody>
                    <a:bodyPr/>
                    <a:lstStyle/>
                    <a:p>
                      <a:pPr algn="ctr"/>
                      <a:r>
                        <a:rPr lang="en-US" dirty="0">
                          <a:sym typeface="Wingdings" panose="05000000000000000000" pitchFamily="2" charset="2"/>
                        </a:rPr>
                        <a:t></a:t>
                      </a:r>
                      <a:endParaRPr lang="en-US" dirty="0"/>
                    </a:p>
                  </a:txBody>
                  <a:tcPr/>
                </a:tc>
                <a:tc>
                  <a:txBody>
                    <a:bodyPr/>
                    <a:lstStyle/>
                    <a:p>
                      <a:pPr algn="ctr"/>
                      <a:r>
                        <a:rPr lang="en-US" dirty="0">
                          <a:sym typeface="Wingdings" panose="05000000000000000000" pitchFamily="2" charset="2"/>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r>
                        <a:rPr lang="en-US" sz="1200" dirty="0"/>
                        <a:t>DRR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r>
                        <a:rPr lang="en-US" sz="1200" dirty="0"/>
                        <a:t>NR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r>
                        <a:rPr lang="en-US" sz="1200" dirty="0"/>
                        <a:t>NR</a:t>
                      </a:r>
                      <a:endParaRPr lang="en-US" dirty="0"/>
                    </a:p>
                  </a:txBody>
                  <a:tcPr/>
                </a:tc>
                <a:extLst>
                  <a:ext uri="{0D108BD9-81ED-4DB2-BD59-A6C34878D82A}">
                    <a16:rowId xmlns:a16="http://schemas.microsoft.com/office/drawing/2014/main" val="1987329024"/>
                  </a:ext>
                </a:extLst>
              </a:tr>
              <a:tr h="588931">
                <a:tc>
                  <a:txBody>
                    <a:bodyPr/>
                    <a:lstStyle/>
                    <a:p>
                      <a:r>
                        <a:rPr lang="en-US" sz="1200" dirty="0"/>
                        <a:t>Background and Regional Transport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algn="ctr"/>
                      <a:r>
                        <a:rPr lang="en-US" dirty="0">
                          <a:sym typeface="Wingdings" panose="05000000000000000000" pitchFamily="2" charset="2"/>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algn="ctr"/>
                      <a:r>
                        <a:rPr lang="en-US" dirty="0">
                          <a:sym typeface="Wingdings" panose="05000000000000000000" pitchFamily="2" charset="2"/>
                        </a:rPr>
                        <a:t></a:t>
                      </a:r>
                    </a:p>
                    <a:p>
                      <a:pPr algn="ctr"/>
                      <a:r>
                        <a:rPr lang="en-US" sz="1200" dirty="0">
                          <a:sym typeface="Wingdings" panose="05000000000000000000" pitchFamily="2" charset="2"/>
                        </a:rPr>
                        <a:t>NCORE</a:t>
                      </a:r>
                      <a:endParaRPr lang="en-US" sz="1200" dirty="0"/>
                    </a:p>
                  </a:txBody>
                  <a:tcPr/>
                </a:tc>
                <a:tc>
                  <a:txBody>
                    <a:bodyPr/>
                    <a:lstStyle/>
                    <a:p>
                      <a:pPr algn="ctr"/>
                      <a:r>
                        <a:rPr lang="en-US" dirty="0">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NCORE</a:t>
                      </a:r>
                      <a:endParaRPr lang="en-US" sz="1200" dirty="0"/>
                    </a:p>
                  </a:txBody>
                  <a:tcPr/>
                </a:tc>
                <a:extLst>
                  <a:ext uri="{0D108BD9-81ED-4DB2-BD59-A6C34878D82A}">
                    <a16:rowId xmlns:a16="http://schemas.microsoft.com/office/drawing/2014/main" val="841316450"/>
                  </a:ext>
                </a:extLst>
              </a:tr>
              <a:tr h="588931">
                <a:tc>
                  <a:txBody>
                    <a:bodyPr/>
                    <a:lstStyle/>
                    <a:p>
                      <a:r>
                        <a:rPr lang="en-US" sz="1200" dirty="0"/>
                        <a:t>Welfare Impacts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RH</a:t>
                      </a:r>
                      <a:endParaRPr lang="en-US" sz="1200"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ym typeface="Wingdings" panose="05000000000000000000" pitchFamily="2" charset="2"/>
                        </a:rPr>
                        <a:t>RH</a:t>
                      </a:r>
                      <a:endParaRPr lang="en-US" sz="1200" dirty="0"/>
                    </a:p>
                    <a:p>
                      <a:pPr algn="ctr"/>
                      <a:endParaRPr lang="en-US" dirty="0"/>
                    </a:p>
                  </a:txBody>
                  <a:tcPr/>
                </a:tc>
                <a:tc>
                  <a:txBody>
                    <a:bodyPr/>
                    <a:lstStyle/>
                    <a:p>
                      <a:pPr algn="ctr"/>
                      <a:r>
                        <a:rPr lang="en-US" dirty="0">
                          <a:sym typeface="Wingdings" panose="05000000000000000000" pitchFamily="2" charset="2"/>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endParaRPr lang="en-US" dirty="0"/>
                    </a:p>
                  </a:txBody>
                  <a:tcPr/>
                </a:tc>
                <a:tc>
                  <a:txBody>
                    <a:bodyPr/>
                    <a:lstStyle/>
                    <a:p>
                      <a:pPr algn="ctr"/>
                      <a:r>
                        <a:rPr lang="en-US" dirty="0">
                          <a:sym typeface="Wingdings" panose="05000000000000000000" pitchFamily="2" charset="2"/>
                        </a:rPr>
                        <a:t>N/A</a:t>
                      </a:r>
                      <a:endParaRPr lang="en-US" dirty="0"/>
                    </a:p>
                  </a:txBody>
                  <a:tcPr/>
                </a:tc>
                <a:extLst>
                  <a:ext uri="{0D108BD9-81ED-4DB2-BD59-A6C34878D82A}">
                    <a16:rowId xmlns:a16="http://schemas.microsoft.com/office/drawing/2014/main" val="1198155969"/>
                  </a:ext>
                </a:extLst>
              </a:tr>
            </a:tbl>
          </a:graphicData>
        </a:graphic>
      </p:graphicFrame>
      <p:sp>
        <p:nvSpPr>
          <p:cNvPr id="9" name="Rectangle 8"/>
          <p:cNvSpPr/>
          <p:nvPr/>
        </p:nvSpPr>
        <p:spPr>
          <a:xfrm>
            <a:off x="308910" y="5888227"/>
            <a:ext cx="8404783" cy="369332"/>
          </a:xfrm>
          <a:prstGeom prst="rect">
            <a:avLst/>
          </a:prstGeom>
        </p:spPr>
        <p:txBody>
          <a:bodyPr wrap="square">
            <a:spAutoFit/>
          </a:bodyPr>
          <a:lstStyle/>
          <a:p>
            <a:pPr algn="ctr"/>
            <a:r>
              <a:rPr lang="en-US" dirty="0">
                <a:sym typeface="Wingdings" panose="05000000000000000000" pitchFamily="2" charset="2"/>
              </a:rPr>
              <a:t> Required     Case Specific     Uncommon    N/A  </a:t>
            </a:r>
            <a:endParaRPr lang="en-US" dirty="0"/>
          </a:p>
        </p:txBody>
      </p:sp>
      <p:sp>
        <p:nvSpPr>
          <p:cNvPr id="6" name="Rectangle 5">
            <a:extLst>
              <a:ext uri="{FF2B5EF4-FFF2-40B4-BE49-F238E27FC236}">
                <a16:creationId xmlns:a16="http://schemas.microsoft.com/office/drawing/2014/main" id="{36A054DD-72B3-40DB-9183-D2E88D450AEB}"/>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881945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968" y="1147482"/>
            <a:ext cx="7886700" cy="632853"/>
          </a:xfrm>
        </p:spPr>
        <p:txBody>
          <a:bodyPr/>
          <a:lstStyle/>
          <a:p>
            <a:r>
              <a:rPr lang="en-US" dirty="0"/>
              <a:t>Spatial Scales</a:t>
            </a:r>
          </a:p>
        </p:txBody>
      </p:sp>
      <p:sp>
        <p:nvSpPr>
          <p:cNvPr id="3" name="Slide Number Placeholder 2"/>
          <p:cNvSpPr>
            <a:spLocks noGrp="1"/>
          </p:cNvSpPr>
          <p:nvPr>
            <p:ph type="sldNum" sz="quarter" idx="10"/>
          </p:nvPr>
        </p:nvSpPr>
        <p:spPr/>
        <p:txBody>
          <a:bodyPr/>
          <a:lstStyle/>
          <a:p>
            <a:fld id="{A56557C5-E29D-4216-B9AD-DE5AA8978F59}" type="slidenum">
              <a:rPr lang="en-US" smtClean="0"/>
              <a:t>17</a:t>
            </a:fld>
            <a:endParaRPr lang="en-US"/>
          </a:p>
        </p:txBody>
      </p:sp>
      <p:sp>
        <p:nvSpPr>
          <p:cNvPr id="6" name="Text Box 4"/>
          <p:cNvSpPr txBox="1">
            <a:spLocks noChangeArrowheads="1"/>
          </p:cNvSpPr>
          <p:nvPr/>
        </p:nvSpPr>
        <p:spPr bwMode="auto">
          <a:xfrm>
            <a:off x="676275" y="1973263"/>
            <a:ext cx="77978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dirty="0">
                <a:latin typeface="Arial" panose="020B0604020202020204" pitchFamily="34" charset="0"/>
              </a:rPr>
              <a:t>1.2  Spatial Scales. (a)  To clarify the nature of the link between general monitoring objectives, site types, and the physical location of a particular monitor, the concept of spatial scale of representativeness is defined.  The goal in locating monitors is to correctly match the spatial scale represented by the sample of monitored air with the spatial scale most appropriate for the monitoring site type, air pollutant to be measured, and the monitoring objective.</a:t>
            </a:r>
          </a:p>
          <a:p>
            <a:r>
              <a:rPr lang="en-US" altLang="en-US" sz="2000" dirty="0">
                <a:latin typeface="Arial" panose="020B0604020202020204" pitchFamily="34" charset="0"/>
              </a:rPr>
              <a:t>	</a:t>
            </a:r>
          </a:p>
          <a:p>
            <a:r>
              <a:rPr lang="en-US" altLang="en-US" sz="2000" dirty="0">
                <a:latin typeface="Arial" panose="020B0604020202020204" pitchFamily="34" charset="0"/>
              </a:rPr>
              <a:t>(b)  Thus, spatial scale of representativeness is described in terms of the </a:t>
            </a:r>
            <a:r>
              <a:rPr lang="en-US" altLang="en-US" sz="2000" b="1" dirty="0">
                <a:solidFill>
                  <a:srgbClr val="FF3300"/>
                </a:solidFill>
                <a:latin typeface="Arial" panose="020B0604020202020204" pitchFamily="34" charset="0"/>
              </a:rPr>
              <a:t>physical dimensions of the air parcel nearest to a monitoring site throughout which actual pollutant concentrations are reasonably similar. </a:t>
            </a:r>
          </a:p>
        </p:txBody>
      </p:sp>
      <p:sp>
        <p:nvSpPr>
          <p:cNvPr id="7" name="Rectangle 6">
            <a:extLst>
              <a:ext uri="{FF2B5EF4-FFF2-40B4-BE49-F238E27FC236}">
                <a16:creationId xmlns:a16="http://schemas.microsoft.com/office/drawing/2014/main" id="{83862616-0615-4C4C-AF10-099D8A6A5DD0}"/>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2277239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155421" y="1970367"/>
            <a:ext cx="7593012"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anose="02020603050405020304" pitchFamily="18" charset="0"/>
              </a:defRPr>
            </a:lvl1pPr>
            <a:lvl2pPr marL="914400" indent="-457200">
              <a:defRPr kumimoji="1" sz="2400">
                <a:solidFill>
                  <a:schemeClr val="tx1"/>
                </a:solidFill>
                <a:latin typeface="Times New Roman" panose="02020603050405020304" pitchFamily="18" charset="0"/>
              </a:defRPr>
            </a:lvl2pPr>
            <a:lvl3pPr marL="1371600" indent="-457200">
              <a:defRPr kumimoji="1" sz="2400">
                <a:solidFill>
                  <a:schemeClr val="tx1"/>
                </a:solidFill>
                <a:latin typeface="Times New Roman" panose="02020603050405020304" pitchFamily="18" charset="0"/>
              </a:defRPr>
            </a:lvl3pPr>
            <a:lvl4pPr marL="1828800" indent="-457200">
              <a:defRPr kumimoji="1" sz="2400">
                <a:solidFill>
                  <a:schemeClr val="tx1"/>
                </a:solidFill>
                <a:latin typeface="Times New Roman" panose="02020603050405020304" pitchFamily="18" charset="0"/>
              </a:defRPr>
            </a:lvl4pPr>
            <a:lvl5pPr marL="2286000" indent="-457200">
              <a:defRPr kumimoji="1" sz="2400">
                <a:solidFill>
                  <a:schemeClr val="tx1"/>
                </a:solidFill>
                <a:latin typeface="Times New Roman" panose="02020603050405020304" pitchFamily="18" charset="0"/>
              </a:defRPr>
            </a:lvl5pPr>
            <a:lvl6pPr marL="2743200" indent="-457200" fontAlgn="base">
              <a:spcBef>
                <a:spcPct val="0"/>
              </a:spcBef>
              <a:spcAft>
                <a:spcPct val="0"/>
              </a:spcAft>
              <a:defRPr kumimoji="1" sz="2400">
                <a:solidFill>
                  <a:schemeClr val="tx1"/>
                </a:solidFill>
                <a:latin typeface="Times New Roman" panose="02020603050405020304" pitchFamily="18" charset="0"/>
              </a:defRPr>
            </a:lvl6pPr>
            <a:lvl7pPr marL="3200400" indent="-457200" fontAlgn="base">
              <a:spcBef>
                <a:spcPct val="0"/>
              </a:spcBef>
              <a:spcAft>
                <a:spcPct val="0"/>
              </a:spcAft>
              <a:defRPr kumimoji="1" sz="2400">
                <a:solidFill>
                  <a:schemeClr val="tx1"/>
                </a:solidFill>
                <a:latin typeface="Times New Roman" panose="02020603050405020304" pitchFamily="18" charset="0"/>
              </a:defRPr>
            </a:lvl7pPr>
            <a:lvl8pPr marL="3657600" indent="-457200" fontAlgn="base">
              <a:spcBef>
                <a:spcPct val="0"/>
              </a:spcBef>
              <a:spcAft>
                <a:spcPct val="0"/>
              </a:spcAft>
              <a:defRPr kumimoji="1" sz="2400">
                <a:solidFill>
                  <a:schemeClr val="tx1"/>
                </a:solidFill>
                <a:latin typeface="Times New Roman" panose="02020603050405020304" pitchFamily="18" charset="0"/>
              </a:defRPr>
            </a:lvl8pPr>
            <a:lvl9pPr marL="4114800" indent="-457200" fontAlgn="base">
              <a:spcBef>
                <a:spcPct val="0"/>
              </a:spcBef>
              <a:spcAft>
                <a:spcPct val="0"/>
              </a:spcAft>
              <a:defRPr kumimoji="1" sz="2400">
                <a:solidFill>
                  <a:schemeClr val="tx1"/>
                </a:solidFill>
                <a:latin typeface="Times New Roman" panose="02020603050405020304" pitchFamily="18" charset="0"/>
              </a:defRPr>
            </a:lvl9pPr>
          </a:lstStyle>
          <a:p>
            <a:r>
              <a:rPr kumimoji="0" lang="en-US" altLang="en-US" sz="1500" dirty="0">
                <a:latin typeface="Arial" panose="020B0604020202020204" pitchFamily="34" charset="0"/>
              </a:rPr>
              <a:t>1)  </a:t>
            </a:r>
            <a:r>
              <a:rPr kumimoji="0" lang="en-US" altLang="en-US" sz="1500" u="sng" dirty="0">
                <a:latin typeface="Arial" panose="020B0604020202020204" pitchFamily="34" charset="0"/>
              </a:rPr>
              <a:t>Microscale</a:t>
            </a:r>
            <a:r>
              <a:rPr kumimoji="0" lang="en-US" altLang="en-US" sz="1500" dirty="0">
                <a:latin typeface="Arial" panose="020B0604020202020204" pitchFamily="34" charset="0"/>
              </a:rPr>
              <a:t>--defines the concentrations in air volumes associated with area dimensions ranging from several meters up to about </a:t>
            </a:r>
            <a:r>
              <a:rPr kumimoji="0" lang="en-US" altLang="en-US" sz="1500" dirty="0">
                <a:solidFill>
                  <a:srgbClr val="FF3300"/>
                </a:solidFill>
                <a:latin typeface="Arial" panose="020B0604020202020204" pitchFamily="34" charset="0"/>
              </a:rPr>
              <a:t>100 meters</a:t>
            </a:r>
            <a:r>
              <a:rPr kumimoji="0" lang="en-US" altLang="en-US" sz="1500" dirty="0">
                <a:latin typeface="Arial" panose="020B0604020202020204" pitchFamily="34" charset="0"/>
              </a:rPr>
              <a:t>.</a:t>
            </a:r>
          </a:p>
          <a:p>
            <a:r>
              <a:rPr kumimoji="0" lang="en-US" altLang="en-US" sz="1500" dirty="0">
                <a:latin typeface="Arial" panose="020B0604020202020204" pitchFamily="34" charset="0"/>
              </a:rPr>
              <a:t>(2)  </a:t>
            </a:r>
            <a:r>
              <a:rPr kumimoji="0" lang="en-US" altLang="en-US" sz="1500" u="sng" dirty="0">
                <a:latin typeface="Arial" panose="020B0604020202020204" pitchFamily="34" charset="0"/>
              </a:rPr>
              <a:t>Middle scale</a:t>
            </a:r>
            <a:r>
              <a:rPr kumimoji="0" lang="en-US" altLang="en-US" sz="1500" dirty="0">
                <a:latin typeface="Arial" panose="020B0604020202020204" pitchFamily="34" charset="0"/>
              </a:rPr>
              <a:t>--defines the concentration typical of areas up to several city blocks in size with dimensions ranging from about </a:t>
            </a:r>
            <a:r>
              <a:rPr kumimoji="0" lang="en-US" altLang="en-US" sz="1500" dirty="0">
                <a:solidFill>
                  <a:srgbClr val="FF3300"/>
                </a:solidFill>
                <a:latin typeface="Arial" panose="020B0604020202020204" pitchFamily="34" charset="0"/>
              </a:rPr>
              <a:t>100 meters to 0.5 kilometer</a:t>
            </a:r>
            <a:r>
              <a:rPr kumimoji="0" lang="en-US" altLang="en-US" sz="1500" dirty="0">
                <a:latin typeface="Arial" panose="020B0604020202020204" pitchFamily="34" charset="0"/>
              </a:rPr>
              <a:t>.</a:t>
            </a:r>
          </a:p>
          <a:p>
            <a:r>
              <a:rPr kumimoji="0" lang="en-US" altLang="en-US" sz="1500" dirty="0">
                <a:latin typeface="Arial" panose="020B0604020202020204" pitchFamily="34" charset="0"/>
              </a:rPr>
              <a:t>(3)  </a:t>
            </a:r>
            <a:r>
              <a:rPr kumimoji="0" lang="en-US" altLang="en-US" sz="1500" u="sng" dirty="0">
                <a:latin typeface="Arial" panose="020B0604020202020204" pitchFamily="34" charset="0"/>
              </a:rPr>
              <a:t>Neighborhood scale</a:t>
            </a:r>
            <a:r>
              <a:rPr kumimoji="0" lang="en-US" altLang="en-US" sz="1500" dirty="0">
                <a:latin typeface="Arial" panose="020B0604020202020204" pitchFamily="34" charset="0"/>
              </a:rPr>
              <a:t>--defines concentrations within some extended area of the city that has relatively uniform land use with dimensions in the </a:t>
            </a:r>
            <a:r>
              <a:rPr kumimoji="0" lang="en-US" altLang="en-US" sz="1500" dirty="0">
                <a:solidFill>
                  <a:srgbClr val="FF3300"/>
                </a:solidFill>
                <a:latin typeface="Arial" panose="020B0604020202020204" pitchFamily="34" charset="0"/>
              </a:rPr>
              <a:t>0.5 to 4.0 kilometers</a:t>
            </a:r>
            <a:r>
              <a:rPr kumimoji="0" lang="en-US" altLang="en-US" sz="1500" dirty="0">
                <a:latin typeface="Arial" panose="020B0604020202020204" pitchFamily="34" charset="0"/>
              </a:rPr>
              <a:t> range.  The neighborhood and urban scales listed below have the potential to overlap in applications that concern secondarily formed or homogeneously distributed air pollutants.</a:t>
            </a:r>
          </a:p>
          <a:p>
            <a:r>
              <a:rPr kumimoji="0" lang="en-US" altLang="en-US" sz="1500" dirty="0">
                <a:latin typeface="Arial" panose="020B0604020202020204" pitchFamily="34" charset="0"/>
              </a:rPr>
              <a:t>(4)  </a:t>
            </a:r>
            <a:r>
              <a:rPr kumimoji="0" lang="en-US" altLang="en-US" sz="1500" u="sng" dirty="0">
                <a:latin typeface="Arial" panose="020B0604020202020204" pitchFamily="34" charset="0"/>
              </a:rPr>
              <a:t>Urban scale</a:t>
            </a:r>
            <a:r>
              <a:rPr kumimoji="0" lang="en-US" altLang="en-US" sz="1500" dirty="0">
                <a:latin typeface="Arial" panose="020B0604020202020204" pitchFamily="34" charset="0"/>
              </a:rPr>
              <a:t>--defines concentrations within an area of city-like dimensions, on the order of </a:t>
            </a:r>
            <a:r>
              <a:rPr kumimoji="0" lang="en-US" altLang="en-US" sz="1500" dirty="0">
                <a:solidFill>
                  <a:srgbClr val="FF3300"/>
                </a:solidFill>
                <a:latin typeface="Arial" panose="020B0604020202020204" pitchFamily="34" charset="0"/>
              </a:rPr>
              <a:t>4 to 50 kilometers</a:t>
            </a:r>
            <a:r>
              <a:rPr kumimoji="0" lang="en-US" altLang="en-US" sz="1500" dirty="0">
                <a:latin typeface="Arial" panose="020B0604020202020204" pitchFamily="34" charset="0"/>
              </a:rPr>
              <a:t>.  Within a city, the geographic placement of sources may result in there being no single site that can be said to represent air quality on an urban scale.</a:t>
            </a:r>
          </a:p>
          <a:p>
            <a:r>
              <a:rPr kumimoji="0" lang="en-US" altLang="en-US" sz="1500" dirty="0">
                <a:latin typeface="Arial" panose="020B0604020202020204" pitchFamily="34" charset="0"/>
              </a:rPr>
              <a:t>(5)  </a:t>
            </a:r>
            <a:r>
              <a:rPr kumimoji="0" lang="en-US" altLang="en-US" sz="1500" u="sng" dirty="0">
                <a:latin typeface="Arial" panose="020B0604020202020204" pitchFamily="34" charset="0"/>
              </a:rPr>
              <a:t>Regional scale</a:t>
            </a:r>
            <a:r>
              <a:rPr kumimoji="0" lang="en-US" altLang="en-US" sz="1500" dirty="0">
                <a:latin typeface="Arial" panose="020B0604020202020204" pitchFamily="34" charset="0"/>
              </a:rPr>
              <a:t>--defines usually a rural area of reasonably homogeneous geography without large sources, and extends from </a:t>
            </a:r>
            <a:r>
              <a:rPr kumimoji="0" lang="en-US" altLang="en-US" sz="1500" dirty="0">
                <a:solidFill>
                  <a:srgbClr val="FF3300"/>
                </a:solidFill>
                <a:latin typeface="Arial" panose="020B0604020202020204" pitchFamily="34" charset="0"/>
              </a:rPr>
              <a:t>tens to hundreds of kilometers</a:t>
            </a:r>
            <a:r>
              <a:rPr kumimoji="0" lang="en-US" altLang="en-US" sz="1500" dirty="0">
                <a:latin typeface="Arial" panose="020B0604020202020204" pitchFamily="34" charset="0"/>
              </a:rPr>
              <a:t>.</a:t>
            </a:r>
          </a:p>
          <a:p>
            <a:pPr>
              <a:buFontTx/>
              <a:buAutoNum type="arabicParenBoth" startAt="6"/>
            </a:pPr>
            <a:r>
              <a:rPr kumimoji="0" lang="en-US" altLang="en-US" sz="1500" u="sng" dirty="0">
                <a:latin typeface="Arial" panose="020B0604020202020204" pitchFamily="34" charset="0"/>
              </a:rPr>
              <a:t>National and global scales</a:t>
            </a:r>
            <a:r>
              <a:rPr kumimoji="0" lang="en-US" altLang="en-US" sz="1500" dirty="0">
                <a:latin typeface="Arial" panose="020B0604020202020204" pitchFamily="34" charset="0"/>
              </a:rPr>
              <a:t>--these measurement scales represent concentrations characterizing the nation and the globe as a whole.</a:t>
            </a:r>
          </a:p>
        </p:txBody>
      </p:sp>
      <p:sp>
        <p:nvSpPr>
          <p:cNvPr id="6" name="Title 1"/>
          <p:cNvSpPr txBox="1">
            <a:spLocks/>
          </p:cNvSpPr>
          <p:nvPr/>
        </p:nvSpPr>
        <p:spPr>
          <a:xfrm>
            <a:off x="547968" y="1147482"/>
            <a:ext cx="7886700" cy="632853"/>
          </a:xfrm>
          <a:prstGeom prst="rect">
            <a:avLst/>
          </a:prstGeom>
        </p:spPr>
        <p:txBody>
          <a:bodyPr/>
          <a:lstStyle>
            <a:lvl1pPr algn="ctr" rtl="0" eaLnBrk="0" fontAlgn="base" hangingPunct="0">
              <a:spcBef>
                <a:spcPct val="0"/>
              </a:spcBef>
              <a:spcAft>
                <a:spcPct val="0"/>
              </a:spcAft>
              <a:defRPr sz="3600" i="1" kern="1200">
                <a:solidFill>
                  <a:srgbClr val="0000FF"/>
                </a:solidFill>
                <a:latin typeface="+mj-lt"/>
                <a:ea typeface="+mj-ea"/>
                <a:cs typeface="+mj-cs"/>
              </a:defRPr>
            </a:lvl1pPr>
            <a:lvl2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2pPr>
            <a:lvl3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3pPr>
            <a:lvl4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4pPr>
            <a:lvl5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5pPr>
            <a:lvl6pPr marL="4572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6pPr>
            <a:lvl7pPr marL="9144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7pPr>
            <a:lvl8pPr marL="13716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8pPr>
            <a:lvl9pPr marL="18288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9pPr>
          </a:lstStyle>
          <a:p>
            <a:r>
              <a:rPr lang="en-US" dirty="0"/>
              <a:t>Spatial Scales</a:t>
            </a:r>
          </a:p>
        </p:txBody>
      </p:sp>
      <p:sp>
        <p:nvSpPr>
          <p:cNvPr id="7" name="Line 6"/>
          <p:cNvSpPr>
            <a:spLocks noChangeShapeType="1"/>
          </p:cNvSpPr>
          <p:nvPr/>
        </p:nvSpPr>
        <p:spPr bwMode="auto">
          <a:xfrm>
            <a:off x="754063" y="1676400"/>
            <a:ext cx="0" cy="4314825"/>
          </a:xfrm>
          <a:prstGeom prst="line">
            <a:avLst/>
          </a:prstGeom>
          <a:noFill/>
          <a:ln w="38100" cap="sq">
            <a:solidFill>
              <a:srgbClr val="0000FF"/>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7"/>
          <p:cNvSpPr txBox="1">
            <a:spLocks noChangeArrowheads="1"/>
          </p:cNvSpPr>
          <p:nvPr/>
        </p:nvSpPr>
        <p:spPr bwMode="auto">
          <a:xfrm rot="16200000">
            <a:off x="-31749" y="2249487"/>
            <a:ext cx="9064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smaller</a:t>
            </a:r>
          </a:p>
        </p:txBody>
      </p:sp>
      <p:sp>
        <p:nvSpPr>
          <p:cNvPr id="9" name="Text Box 8"/>
          <p:cNvSpPr txBox="1">
            <a:spLocks noChangeArrowheads="1"/>
          </p:cNvSpPr>
          <p:nvPr/>
        </p:nvSpPr>
        <p:spPr bwMode="auto">
          <a:xfrm rot="16200000">
            <a:off x="49213" y="5026025"/>
            <a:ext cx="769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larger</a:t>
            </a:r>
          </a:p>
        </p:txBody>
      </p:sp>
      <p:sp>
        <p:nvSpPr>
          <p:cNvPr id="11" name="Rectangle 10">
            <a:extLst>
              <a:ext uri="{FF2B5EF4-FFF2-40B4-BE49-F238E27FC236}">
                <a16:creationId xmlns:a16="http://schemas.microsoft.com/office/drawing/2014/main" id="{1F976456-67C1-4FDE-B95D-5F8951D5E3D6}"/>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4027316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tes L to 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977900"/>
            <a:ext cx="8605838" cy="56642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a:spLocks noChangeArrowheads="1"/>
          </p:cNvSpPr>
          <p:nvPr/>
        </p:nvSpPr>
        <p:spPr bwMode="auto">
          <a:xfrm>
            <a:off x="3363913" y="2300288"/>
            <a:ext cx="214312" cy="187325"/>
          </a:xfrm>
          <a:prstGeom prst="ellipse">
            <a:avLst/>
          </a:prstGeom>
          <a:solidFill>
            <a:srgbClr val="FF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Oval 4"/>
          <p:cNvSpPr>
            <a:spLocks noChangeArrowheads="1"/>
          </p:cNvSpPr>
          <p:nvPr/>
        </p:nvSpPr>
        <p:spPr bwMode="auto">
          <a:xfrm>
            <a:off x="5514975" y="4691063"/>
            <a:ext cx="214313" cy="188912"/>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Line 11"/>
          <p:cNvSpPr>
            <a:spLocks noChangeShapeType="1"/>
          </p:cNvSpPr>
          <p:nvPr/>
        </p:nvSpPr>
        <p:spPr bwMode="auto">
          <a:xfrm flipH="1" flipV="1">
            <a:off x="3578225" y="3873500"/>
            <a:ext cx="1936750" cy="88106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 name="Rectangle 12"/>
          <p:cNvSpPr>
            <a:spLocks noChangeArrowheads="1"/>
          </p:cNvSpPr>
          <p:nvPr/>
        </p:nvSpPr>
        <p:spPr bwMode="auto">
          <a:xfrm>
            <a:off x="5775325" y="4572000"/>
            <a:ext cx="244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a:solidFill>
                  <a:srgbClr val="FFFF00"/>
                </a:solidFill>
                <a:latin typeface="Arial" panose="020B0604020202020204" pitchFamily="34" charset="0"/>
              </a:rPr>
              <a:t>700m from fenceline</a:t>
            </a:r>
          </a:p>
          <a:p>
            <a:pPr algn="ctr" eaLnBrk="1" hangingPunct="1"/>
            <a:r>
              <a:rPr lang="en-US" altLang="en-US" b="1">
                <a:solidFill>
                  <a:srgbClr val="FFFF00"/>
                </a:solidFill>
                <a:latin typeface="Arial" panose="020B0604020202020204" pitchFamily="34" charset="0"/>
              </a:rPr>
              <a:t>Neighborhood scale</a:t>
            </a:r>
            <a:r>
              <a:rPr lang="en-US" altLang="en-US">
                <a:solidFill>
                  <a:srgbClr val="FFFF00"/>
                </a:solidFill>
                <a:latin typeface="Arial" panose="020B0604020202020204" pitchFamily="34" charset="0"/>
              </a:rPr>
              <a:t> </a:t>
            </a:r>
          </a:p>
        </p:txBody>
      </p:sp>
      <p:sp>
        <p:nvSpPr>
          <p:cNvPr id="8" name="Freeform 15"/>
          <p:cNvSpPr>
            <a:spLocks/>
          </p:cNvSpPr>
          <p:nvPr/>
        </p:nvSpPr>
        <p:spPr bwMode="auto">
          <a:xfrm>
            <a:off x="419100" y="1501775"/>
            <a:ext cx="3235325" cy="4953000"/>
          </a:xfrm>
          <a:custGeom>
            <a:avLst/>
            <a:gdLst>
              <a:gd name="T0" fmla="*/ 671 w 2038"/>
              <a:gd name="T1" fmla="*/ 50 h 3120"/>
              <a:gd name="T2" fmla="*/ 976 w 2038"/>
              <a:gd name="T3" fmla="*/ 43 h 3120"/>
              <a:gd name="T4" fmla="*/ 1146 w 2038"/>
              <a:gd name="T5" fmla="*/ 30 h 3120"/>
              <a:gd name="T6" fmla="*/ 1545 w 2038"/>
              <a:gd name="T7" fmla="*/ 64 h 3120"/>
              <a:gd name="T8" fmla="*/ 1613 w 2038"/>
              <a:gd name="T9" fmla="*/ 131 h 3120"/>
              <a:gd name="T10" fmla="*/ 1627 w 2038"/>
              <a:gd name="T11" fmla="*/ 172 h 3120"/>
              <a:gd name="T12" fmla="*/ 1694 w 2038"/>
              <a:gd name="T13" fmla="*/ 281 h 3120"/>
              <a:gd name="T14" fmla="*/ 1749 w 2038"/>
              <a:gd name="T15" fmla="*/ 403 h 3120"/>
              <a:gd name="T16" fmla="*/ 1803 w 2038"/>
              <a:gd name="T17" fmla="*/ 572 h 3120"/>
              <a:gd name="T18" fmla="*/ 1823 w 2038"/>
              <a:gd name="T19" fmla="*/ 579 h 3120"/>
              <a:gd name="T20" fmla="*/ 1843 w 2038"/>
              <a:gd name="T21" fmla="*/ 592 h 3120"/>
              <a:gd name="T22" fmla="*/ 1857 w 2038"/>
              <a:gd name="T23" fmla="*/ 613 h 3120"/>
              <a:gd name="T24" fmla="*/ 1898 w 2038"/>
              <a:gd name="T25" fmla="*/ 640 h 3120"/>
              <a:gd name="T26" fmla="*/ 1959 w 2038"/>
              <a:gd name="T27" fmla="*/ 741 h 3120"/>
              <a:gd name="T28" fmla="*/ 1979 w 2038"/>
              <a:gd name="T29" fmla="*/ 802 h 3120"/>
              <a:gd name="T30" fmla="*/ 1918 w 2038"/>
              <a:gd name="T31" fmla="*/ 1453 h 3120"/>
              <a:gd name="T32" fmla="*/ 1864 w 2038"/>
              <a:gd name="T33" fmla="*/ 1582 h 3120"/>
              <a:gd name="T34" fmla="*/ 1789 w 2038"/>
              <a:gd name="T35" fmla="*/ 1724 h 3120"/>
              <a:gd name="T36" fmla="*/ 1755 w 2038"/>
              <a:gd name="T37" fmla="*/ 1778 h 3120"/>
              <a:gd name="T38" fmla="*/ 1708 w 2038"/>
              <a:gd name="T39" fmla="*/ 1866 h 3120"/>
              <a:gd name="T40" fmla="*/ 1674 w 2038"/>
              <a:gd name="T41" fmla="*/ 1920 h 3120"/>
              <a:gd name="T42" fmla="*/ 1593 w 2038"/>
              <a:gd name="T43" fmla="*/ 2097 h 3120"/>
              <a:gd name="T44" fmla="*/ 1566 w 2038"/>
              <a:gd name="T45" fmla="*/ 2131 h 3120"/>
              <a:gd name="T46" fmla="*/ 1511 w 2038"/>
              <a:gd name="T47" fmla="*/ 2293 h 3120"/>
              <a:gd name="T48" fmla="*/ 1484 w 2038"/>
              <a:gd name="T49" fmla="*/ 2327 h 3120"/>
              <a:gd name="T50" fmla="*/ 1457 w 2038"/>
              <a:gd name="T51" fmla="*/ 2361 h 3120"/>
              <a:gd name="T52" fmla="*/ 1430 w 2038"/>
              <a:gd name="T53" fmla="*/ 2388 h 3120"/>
              <a:gd name="T54" fmla="*/ 1389 w 2038"/>
              <a:gd name="T55" fmla="*/ 2429 h 3120"/>
              <a:gd name="T56" fmla="*/ 1369 w 2038"/>
              <a:gd name="T57" fmla="*/ 2442 h 3120"/>
              <a:gd name="T58" fmla="*/ 1322 w 2038"/>
              <a:gd name="T59" fmla="*/ 2496 h 3120"/>
              <a:gd name="T60" fmla="*/ 1274 w 2038"/>
              <a:gd name="T61" fmla="*/ 2571 h 3120"/>
              <a:gd name="T62" fmla="*/ 1220 w 2038"/>
              <a:gd name="T63" fmla="*/ 2673 h 3120"/>
              <a:gd name="T64" fmla="*/ 1132 w 2038"/>
              <a:gd name="T65" fmla="*/ 2849 h 3120"/>
              <a:gd name="T66" fmla="*/ 1125 w 2038"/>
              <a:gd name="T67" fmla="*/ 2869 h 3120"/>
              <a:gd name="T68" fmla="*/ 1085 w 2038"/>
              <a:gd name="T69" fmla="*/ 2896 h 3120"/>
              <a:gd name="T70" fmla="*/ 1078 w 2038"/>
              <a:gd name="T71" fmla="*/ 2917 h 3120"/>
              <a:gd name="T72" fmla="*/ 1051 w 2038"/>
              <a:gd name="T73" fmla="*/ 2957 h 3120"/>
              <a:gd name="T74" fmla="*/ 990 w 2038"/>
              <a:gd name="T75" fmla="*/ 3120 h 3120"/>
              <a:gd name="T76" fmla="*/ 387 w 2038"/>
              <a:gd name="T77" fmla="*/ 3093 h 3120"/>
              <a:gd name="T78" fmla="*/ 122 w 2038"/>
              <a:gd name="T79" fmla="*/ 3045 h 3120"/>
              <a:gd name="T80" fmla="*/ 82 w 2038"/>
              <a:gd name="T81" fmla="*/ 3025 h 3120"/>
              <a:gd name="T82" fmla="*/ 68 w 2038"/>
              <a:gd name="T83" fmla="*/ 2984 h 3120"/>
              <a:gd name="T84" fmla="*/ 115 w 2038"/>
              <a:gd name="T85" fmla="*/ 2490 h 3120"/>
              <a:gd name="T86" fmla="*/ 129 w 2038"/>
              <a:gd name="T87" fmla="*/ 1690 h 3120"/>
              <a:gd name="T88" fmla="*/ 54 w 2038"/>
              <a:gd name="T89" fmla="*/ 1405 h 3120"/>
              <a:gd name="T90" fmla="*/ 27 w 2038"/>
              <a:gd name="T91" fmla="*/ 1331 h 3120"/>
              <a:gd name="T92" fmla="*/ 0 w 2038"/>
              <a:gd name="T93" fmla="*/ 1270 h 3120"/>
              <a:gd name="T94" fmla="*/ 41 w 2038"/>
              <a:gd name="T95" fmla="*/ 884 h 3120"/>
              <a:gd name="T96" fmla="*/ 95 w 2038"/>
              <a:gd name="T97" fmla="*/ 701 h 3120"/>
              <a:gd name="T98" fmla="*/ 109 w 2038"/>
              <a:gd name="T99" fmla="*/ 653 h 3120"/>
              <a:gd name="T100" fmla="*/ 136 w 2038"/>
              <a:gd name="T101" fmla="*/ 613 h 3120"/>
              <a:gd name="T102" fmla="*/ 224 w 2038"/>
              <a:gd name="T103" fmla="*/ 457 h 3120"/>
              <a:gd name="T104" fmla="*/ 359 w 2038"/>
              <a:gd name="T105" fmla="*/ 240 h 3120"/>
              <a:gd name="T106" fmla="*/ 441 w 2038"/>
              <a:gd name="T107" fmla="*/ 138 h 3120"/>
              <a:gd name="T108" fmla="*/ 617 w 2038"/>
              <a:gd name="T109" fmla="*/ 84 h 3120"/>
              <a:gd name="T110" fmla="*/ 671 w 2038"/>
              <a:gd name="T111" fmla="*/ 5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38" h="3120">
                <a:moveTo>
                  <a:pt x="671" y="50"/>
                </a:moveTo>
                <a:cubicBezTo>
                  <a:pt x="773" y="48"/>
                  <a:pt x="874" y="47"/>
                  <a:pt x="976" y="43"/>
                </a:cubicBezTo>
                <a:cubicBezTo>
                  <a:pt x="1033" y="41"/>
                  <a:pt x="1146" y="30"/>
                  <a:pt x="1146" y="30"/>
                </a:cubicBezTo>
                <a:cubicBezTo>
                  <a:pt x="1289" y="0"/>
                  <a:pt x="1408" y="54"/>
                  <a:pt x="1545" y="64"/>
                </a:cubicBezTo>
                <a:cubicBezTo>
                  <a:pt x="1574" y="82"/>
                  <a:pt x="1601" y="95"/>
                  <a:pt x="1613" y="131"/>
                </a:cubicBezTo>
                <a:cubicBezTo>
                  <a:pt x="1618" y="145"/>
                  <a:pt x="1618" y="160"/>
                  <a:pt x="1627" y="172"/>
                </a:cubicBezTo>
                <a:cubicBezTo>
                  <a:pt x="1653" y="208"/>
                  <a:pt x="1671" y="244"/>
                  <a:pt x="1694" y="281"/>
                </a:cubicBezTo>
                <a:cubicBezTo>
                  <a:pt x="1705" y="332"/>
                  <a:pt x="1704" y="373"/>
                  <a:pt x="1749" y="403"/>
                </a:cubicBezTo>
                <a:cubicBezTo>
                  <a:pt x="1766" y="459"/>
                  <a:pt x="1784" y="516"/>
                  <a:pt x="1803" y="572"/>
                </a:cubicBezTo>
                <a:cubicBezTo>
                  <a:pt x="1805" y="579"/>
                  <a:pt x="1817" y="576"/>
                  <a:pt x="1823" y="579"/>
                </a:cubicBezTo>
                <a:cubicBezTo>
                  <a:pt x="1830" y="583"/>
                  <a:pt x="1836" y="588"/>
                  <a:pt x="1843" y="592"/>
                </a:cubicBezTo>
                <a:cubicBezTo>
                  <a:pt x="1848" y="599"/>
                  <a:pt x="1851" y="607"/>
                  <a:pt x="1857" y="613"/>
                </a:cubicBezTo>
                <a:cubicBezTo>
                  <a:pt x="1869" y="624"/>
                  <a:pt x="1898" y="640"/>
                  <a:pt x="1898" y="640"/>
                </a:cubicBezTo>
                <a:cubicBezTo>
                  <a:pt x="1921" y="676"/>
                  <a:pt x="1946" y="699"/>
                  <a:pt x="1959" y="741"/>
                </a:cubicBezTo>
                <a:cubicBezTo>
                  <a:pt x="1965" y="761"/>
                  <a:pt x="1979" y="802"/>
                  <a:pt x="1979" y="802"/>
                </a:cubicBezTo>
                <a:cubicBezTo>
                  <a:pt x="1985" y="989"/>
                  <a:pt x="2038" y="1282"/>
                  <a:pt x="1918" y="1453"/>
                </a:cubicBezTo>
                <a:cubicBezTo>
                  <a:pt x="1909" y="1498"/>
                  <a:pt x="1903" y="1555"/>
                  <a:pt x="1864" y="1582"/>
                </a:cubicBezTo>
                <a:cubicBezTo>
                  <a:pt x="1846" y="1632"/>
                  <a:pt x="1814" y="1677"/>
                  <a:pt x="1789" y="1724"/>
                </a:cubicBezTo>
                <a:cubicBezTo>
                  <a:pt x="1775" y="1752"/>
                  <a:pt x="1784" y="1760"/>
                  <a:pt x="1755" y="1778"/>
                </a:cubicBezTo>
                <a:cubicBezTo>
                  <a:pt x="1746" y="1809"/>
                  <a:pt x="1727" y="1839"/>
                  <a:pt x="1708" y="1866"/>
                </a:cubicBezTo>
                <a:cubicBezTo>
                  <a:pt x="1691" y="1915"/>
                  <a:pt x="1706" y="1899"/>
                  <a:pt x="1674" y="1920"/>
                </a:cubicBezTo>
                <a:cubicBezTo>
                  <a:pt x="1662" y="1977"/>
                  <a:pt x="1634" y="2054"/>
                  <a:pt x="1593" y="2097"/>
                </a:cubicBezTo>
                <a:cubicBezTo>
                  <a:pt x="1568" y="2169"/>
                  <a:pt x="1610" y="2061"/>
                  <a:pt x="1566" y="2131"/>
                </a:cubicBezTo>
                <a:cubicBezTo>
                  <a:pt x="1535" y="2181"/>
                  <a:pt x="1545" y="2245"/>
                  <a:pt x="1511" y="2293"/>
                </a:cubicBezTo>
                <a:cubicBezTo>
                  <a:pt x="1496" y="2342"/>
                  <a:pt x="1518" y="2284"/>
                  <a:pt x="1484" y="2327"/>
                </a:cubicBezTo>
                <a:cubicBezTo>
                  <a:pt x="1446" y="2375"/>
                  <a:pt x="1519" y="2319"/>
                  <a:pt x="1457" y="2361"/>
                </a:cubicBezTo>
                <a:cubicBezTo>
                  <a:pt x="1442" y="2404"/>
                  <a:pt x="1462" y="2363"/>
                  <a:pt x="1430" y="2388"/>
                </a:cubicBezTo>
                <a:cubicBezTo>
                  <a:pt x="1415" y="2400"/>
                  <a:pt x="1405" y="2418"/>
                  <a:pt x="1389" y="2429"/>
                </a:cubicBezTo>
                <a:cubicBezTo>
                  <a:pt x="1382" y="2433"/>
                  <a:pt x="1376" y="2438"/>
                  <a:pt x="1369" y="2442"/>
                </a:cubicBezTo>
                <a:cubicBezTo>
                  <a:pt x="1354" y="2466"/>
                  <a:pt x="1345" y="2481"/>
                  <a:pt x="1322" y="2496"/>
                </a:cubicBezTo>
                <a:cubicBezTo>
                  <a:pt x="1309" y="2534"/>
                  <a:pt x="1307" y="2549"/>
                  <a:pt x="1274" y="2571"/>
                </a:cubicBezTo>
                <a:cubicBezTo>
                  <a:pt x="1261" y="2608"/>
                  <a:pt x="1247" y="2645"/>
                  <a:pt x="1220" y="2673"/>
                </a:cubicBezTo>
                <a:cubicBezTo>
                  <a:pt x="1203" y="2739"/>
                  <a:pt x="1192" y="2807"/>
                  <a:pt x="1132" y="2849"/>
                </a:cubicBezTo>
                <a:cubicBezTo>
                  <a:pt x="1130" y="2856"/>
                  <a:pt x="1130" y="2864"/>
                  <a:pt x="1125" y="2869"/>
                </a:cubicBezTo>
                <a:cubicBezTo>
                  <a:pt x="1114" y="2880"/>
                  <a:pt x="1085" y="2896"/>
                  <a:pt x="1085" y="2896"/>
                </a:cubicBezTo>
                <a:cubicBezTo>
                  <a:pt x="1083" y="2903"/>
                  <a:pt x="1082" y="2911"/>
                  <a:pt x="1078" y="2917"/>
                </a:cubicBezTo>
                <a:cubicBezTo>
                  <a:pt x="1070" y="2931"/>
                  <a:pt x="1056" y="2942"/>
                  <a:pt x="1051" y="2957"/>
                </a:cubicBezTo>
                <a:cubicBezTo>
                  <a:pt x="1033" y="3011"/>
                  <a:pt x="1021" y="3072"/>
                  <a:pt x="990" y="3120"/>
                </a:cubicBezTo>
                <a:cubicBezTo>
                  <a:pt x="787" y="3114"/>
                  <a:pt x="590" y="3098"/>
                  <a:pt x="387" y="3093"/>
                </a:cubicBezTo>
                <a:cubicBezTo>
                  <a:pt x="302" y="3064"/>
                  <a:pt x="211" y="3052"/>
                  <a:pt x="122" y="3045"/>
                </a:cubicBezTo>
                <a:cubicBezTo>
                  <a:pt x="110" y="3041"/>
                  <a:pt x="90" y="3038"/>
                  <a:pt x="82" y="3025"/>
                </a:cubicBezTo>
                <a:cubicBezTo>
                  <a:pt x="74" y="3013"/>
                  <a:pt x="68" y="2984"/>
                  <a:pt x="68" y="2984"/>
                </a:cubicBezTo>
                <a:cubicBezTo>
                  <a:pt x="75" y="2818"/>
                  <a:pt x="102" y="2656"/>
                  <a:pt x="115" y="2490"/>
                </a:cubicBezTo>
                <a:cubicBezTo>
                  <a:pt x="120" y="2223"/>
                  <a:pt x="124" y="1957"/>
                  <a:pt x="129" y="1690"/>
                </a:cubicBezTo>
                <a:cubicBezTo>
                  <a:pt x="130" y="1606"/>
                  <a:pt x="103" y="1479"/>
                  <a:pt x="54" y="1405"/>
                </a:cubicBezTo>
                <a:cubicBezTo>
                  <a:pt x="46" y="1378"/>
                  <a:pt x="44" y="1355"/>
                  <a:pt x="27" y="1331"/>
                </a:cubicBezTo>
                <a:cubicBezTo>
                  <a:pt x="20" y="1309"/>
                  <a:pt x="8" y="1292"/>
                  <a:pt x="0" y="1270"/>
                </a:cubicBezTo>
                <a:cubicBezTo>
                  <a:pt x="5" y="1133"/>
                  <a:pt x="14" y="1016"/>
                  <a:pt x="41" y="884"/>
                </a:cubicBezTo>
                <a:cubicBezTo>
                  <a:pt x="53" y="825"/>
                  <a:pt x="61" y="753"/>
                  <a:pt x="95" y="701"/>
                </a:cubicBezTo>
                <a:cubicBezTo>
                  <a:pt x="97" y="695"/>
                  <a:pt x="105" y="660"/>
                  <a:pt x="109" y="653"/>
                </a:cubicBezTo>
                <a:cubicBezTo>
                  <a:pt x="117" y="639"/>
                  <a:pt x="136" y="613"/>
                  <a:pt x="136" y="613"/>
                </a:cubicBezTo>
                <a:cubicBezTo>
                  <a:pt x="155" y="555"/>
                  <a:pt x="181" y="500"/>
                  <a:pt x="224" y="457"/>
                </a:cubicBezTo>
                <a:cubicBezTo>
                  <a:pt x="261" y="379"/>
                  <a:pt x="297" y="302"/>
                  <a:pt x="359" y="240"/>
                </a:cubicBezTo>
                <a:cubicBezTo>
                  <a:pt x="376" y="190"/>
                  <a:pt x="386" y="156"/>
                  <a:pt x="441" y="138"/>
                </a:cubicBezTo>
                <a:cubicBezTo>
                  <a:pt x="488" y="91"/>
                  <a:pt x="553" y="89"/>
                  <a:pt x="617" y="84"/>
                </a:cubicBezTo>
                <a:cubicBezTo>
                  <a:pt x="638" y="52"/>
                  <a:pt x="622" y="67"/>
                  <a:pt x="671" y="50"/>
                </a:cubicBezTo>
                <a:close/>
              </a:path>
            </a:pathLst>
          </a:custGeom>
          <a:solidFill>
            <a:srgbClr val="C0C0C0">
              <a:alpha val="32001"/>
            </a:srgbClr>
          </a:solidFill>
          <a:ln w="25400" cap="sq" cmpd="sng">
            <a:solidFill>
              <a:srgbClr val="0000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16"/>
          <p:cNvSpPr txBox="1">
            <a:spLocks noChangeArrowheads="1"/>
          </p:cNvSpPr>
          <p:nvPr/>
        </p:nvSpPr>
        <p:spPr bwMode="auto">
          <a:xfrm>
            <a:off x="1027113" y="3711575"/>
            <a:ext cx="159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Arial" panose="020B0604020202020204" pitchFamily="34" charset="0"/>
                <a:cs typeface="Arial" panose="020B0604020202020204" pitchFamily="34" charset="0"/>
              </a:rPr>
              <a:t>Coke Facility</a:t>
            </a:r>
          </a:p>
        </p:txBody>
      </p:sp>
      <p:sp>
        <p:nvSpPr>
          <p:cNvPr id="10" name="Oval 17"/>
          <p:cNvSpPr>
            <a:spLocks noChangeArrowheads="1"/>
          </p:cNvSpPr>
          <p:nvPr/>
        </p:nvSpPr>
        <p:spPr bwMode="auto">
          <a:xfrm>
            <a:off x="3978275" y="4014788"/>
            <a:ext cx="214313" cy="188912"/>
          </a:xfrm>
          <a:prstGeom prst="ellipse">
            <a:avLst/>
          </a:prstGeom>
          <a:solidFill>
            <a:srgbClr val="00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18"/>
          <p:cNvSpPr>
            <a:spLocks noChangeArrowheads="1"/>
          </p:cNvSpPr>
          <p:nvPr/>
        </p:nvSpPr>
        <p:spPr bwMode="auto">
          <a:xfrm>
            <a:off x="2968625" y="4314825"/>
            <a:ext cx="2254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a:solidFill>
                  <a:srgbClr val="99FF66"/>
                </a:solidFill>
                <a:latin typeface="Arial" panose="020B0604020202020204" pitchFamily="34" charset="0"/>
              </a:rPr>
              <a:t>200m from fenceline</a:t>
            </a:r>
          </a:p>
          <a:p>
            <a:pPr algn="ctr" eaLnBrk="1" hangingPunct="1"/>
            <a:r>
              <a:rPr lang="en-US" altLang="en-US" b="1">
                <a:solidFill>
                  <a:srgbClr val="99FF66"/>
                </a:solidFill>
                <a:latin typeface="Arial" panose="020B0604020202020204" pitchFamily="34" charset="0"/>
              </a:rPr>
              <a:t>Middle scale</a:t>
            </a:r>
            <a:r>
              <a:rPr lang="en-US" altLang="en-US">
                <a:solidFill>
                  <a:srgbClr val="99FF66"/>
                </a:solidFill>
                <a:latin typeface="Arial" panose="020B0604020202020204" pitchFamily="34" charset="0"/>
              </a:rPr>
              <a:t> </a:t>
            </a:r>
          </a:p>
        </p:txBody>
      </p:sp>
      <p:sp>
        <p:nvSpPr>
          <p:cNvPr id="12" name="Rectangle 19"/>
          <p:cNvSpPr>
            <a:spLocks noChangeArrowheads="1"/>
          </p:cNvSpPr>
          <p:nvPr/>
        </p:nvSpPr>
        <p:spPr bwMode="auto">
          <a:xfrm>
            <a:off x="4013200" y="1897063"/>
            <a:ext cx="212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a:solidFill>
                  <a:srgbClr val="FF3300"/>
                </a:solidFill>
                <a:latin typeface="Arial" panose="020B0604020202020204" pitchFamily="34" charset="0"/>
              </a:rPr>
              <a:t>50m from fenceline</a:t>
            </a:r>
          </a:p>
          <a:p>
            <a:pPr algn="ctr" eaLnBrk="1" hangingPunct="1"/>
            <a:r>
              <a:rPr lang="en-US" altLang="en-US" b="1">
                <a:solidFill>
                  <a:srgbClr val="FF3300"/>
                </a:solidFill>
                <a:latin typeface="Arial" panose="020B0604020202020204" pitchFamily="34" charset="0"/>
              </a:rPr>
              <a:t>Microscale </a:t>
            </a:r>
          </a:p>
        </p:txBody>
      </p:sp>
      <p:sp>
        <p:nvSpPr>
          <p:cNvPr id="13" name="Rectangle 12">
            <a:extLst>
              <a:ext uri="{FF2B5EF4-FFF2-40B4-BE49-F238E27FC236}">
                <a16:creationId xmlns:a16="http://schemas.microsoft.com/office/drawing/2014/main" id="{E92F78AF-6E10-4BB7-A6D6-CB1753D3AE6F}"/>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849938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26" y="1268244"/>
            <a:ext cx="7886700" cy="791322"/>
          </a:xfrm>
        </p:spPr>
        <p:txBody>
          <a:bodyPr/>
          <a:lstStyle/>
          <a:p>
            <a:r>
              <a:rPr lang="en-US" dirty="0"/>
              <a:t>Topics we will cover</a:t>
            </a:r>
          </a:p>
        </p:txBody>
      </p:sp>
      <p:sp>
        <p:nvSpPr>
          <p:cNvPr id="3" name="Slide Number Placeholder 2"/>
          <p:cNvSpPr>
            <a:spLocks noGrp="1"/>
          </p:cNvSpPr>
          <p:nvPr>
            <p:ph type="sldNum" sz="quarter" idx="10"/>
          </p:nvPr>
        </p:nvSpPr>
        <p:spPr/>
        <p:txBody>
          <a:bodyPr/>
          <a:lstStyle/>
          <a:p>
            <a:fld id="{A56557C5-E29D-4216-B9AD-DE5AA8978F59}" type="slidenum">
              <a:rPr lang="en-US" smtClean="0"/>
              <a:t>2</a:t>
            </a:fld>
            <a:endParaRPr lang="en-US"/>
          </a:p>
        </p:txBody>
      </p:sp>
      <p:sp>
        <p:nvSpPr>
          <p:cNvPr id="7" name="TextBox 6"/>
          <p:cNvSpPr txBox="1"/>
          <p:nvPr/>
        </p:nvSpPr>
        <p:spPr>
          <a:xfrm>
            <a:off x="431426" y="2059566"/>
            <a:ext cx="5126848"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j-lt"/>
              </a:rPr>
              <a:t>Issues to consider/understand in network design (new and existing)</a:t>
            </a:r>
          </a:p>
          <a:p>
            <a:pPr marL="285750" indent="-285750">
              <a:buFont typeface="Arial" panose="020B0604020202020204" pitchFamily="34" charset="0"/>
              <a:buChar char="•"/>
            </a:pPr>
            <a:r>
              <a:rPr lang="en-US" sz="2800" dirty="0">
                <a:latin typeface="+mj-lt"/>
              </a:rPr>
              <a:t>Sources of information</a:t>
            </a:r>
          </a:p>
          <a:p>
            <a:pPr marL="285750" indent="-285750">
              <a:buFont typeface="Arial" panose="020B0604020202020204" pitchFamily="34" charset="0"/>
              <a:buChar char="•"/>
            </a:pPr>
            <a:r>
              <a:rPr lang="en-US" sz="2800" dirty="0">
                <a:latin typeface="+mj-lt"/>
              </a:rPr>
              <a:t>Meeting CFR requirements</a:t>
            </a:r>
          </a:p>
          <a:p>
            <a:pPr marL="285750" indent="-285750">
              <a:buFont typeface="Arial" panose="020B0604020202020204" pitchFamily="34" charset="0"/>
              <a:buChar char="•"/>
            </a:pPr>
            <a:r>
              <a:rPr lang="en-US" sz="2800" dirty="0">
                <a:latin typeface="+mj-lt"/>
              </a:rPr>
              <a:t>Public noticing and Regional involvement through the AMNP</a:t>
            </a:r>
          </a:p>
          <a:p>
            <a:pPr marL="285750" indent="-285750">
              <a:buFont typeface="Arial" panose="020B0604020202020204" pitchFamily="34" charset="0"/>
              <a:buChar char="•"/>
            </a:pPr>
            <a:r>
              <a:rPr lang="en-US" sz="2800" dirty="0">
                <a:latin typeface="+mj-lt"/>
              </a:rPr>
              <a:t>Periodic network assessments</a:t>
            </a:r>
          </a:p>
          <a:p>
            <a:pPr marL="285750" indent="-285750">
              <a:buFont typeface="Arial" panose="020B0604020202020204" pitchFamily="34" charset="0"/>
              <a:buChar char="•"/>
            </a:pPr>
            <a:r>
              <a:rPr lang="en-US" sz="2800" dirty="0">
                <a:latin typeface="+mj-lt"/>
              </a:rPr>
              <a:t>Analytical tool demonstration</a:t>
            </a:r>
          </a:p>
        </p:txBody>
      </p:sp>
      <p:pic>
        <p:nvPicPr>
          <p:cNvPr id="4" name="Picture 3">
            <a:extLst>
              <a:ext uri="{FF2B5EF4-FFF2-40B4-BE49-F238E27FC236}">
                <a16:creationId xmlns:a16="http://schemas.microsoft.com/office/drawing/2014/main" id="{3DDB0509-9326-4D66-970B-2D52C0D2895C}"/>
              </a:ext>
            </a:extLst>
          </p:cNvPr>
          <p:cNvPicPr>
            <a:picLocks noChangeAspect="1"/>
          </p:cNvPicPr>
          <p:nvPr/>
        </p:nvPicPr>
        <p:blipFill>
          <a:blip r:embed="rId2"/>
          <a:stretch>
            <a:fillRect/>
          </a:stretch>
        </p:blipFill>
        <p:spPr>
          <a:xfrm>
            <a:off x="5749553" y="2059566"/>
            <a:ext cx="2948919" cy="3801101"/>
          </a:xfrm>
          <a:prstGeom prst="rect">
            <a:avLst/>
          </a:prstGeom>
        </p:spPr>
      </p:pic>
      <p:sp>
        <p:nvSpPr>
          <p:cNvPr id="5" name="Rectangle 4">
            <a:extLst>
              <a:ext uri="{FF2B5EF4-FFF2-40B4-BE49-F238E27FC236}">
                <a16:creationId xmlns:a16="http://schemas.microsoft.com/office/drawing/2014/main" id="{22369753-EC34-477D-B00B-FE827D45BE4E}"/>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3340517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descr="gsm oz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86" y="1048871"/>
            <a:ext cx="9067713" cy="58100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5127167" y="2312978"/>
            <a:ext cx="2997658" cy="1077218"/>
          </a:xfrm>
          <a:prstGeom prst="rect">
            <a:avLst/>
          </a:prstGeom>
          <a:solidFill>
            <a:schemeClr val="bg1">
              <a:alpha val="48000"/>
            </a:schemeClr>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a:solidFill>
                  <a:srgbClr val="FFFF00"/>
                </a:solidFill>
                <a:latin typeface="Arial" panose="020B0604020202020204" pitchFamily="34" charset="0"/>
              </a:rPr>
              <a:t>Great Smokey Mtn. National Park regional scale O3 monitor for background concentrations.</a:t>
            </a:r>
          </a:p>
        </p:txBody>
      </p:sp>
      <p:cxnSp>
        <p:nvCxnSpPr>
          <p:cNvPr id="13" name="Straight Connector 12"/>
          <p:cNvCxnSpPr/>
          <p:nvPr/>
        </p:nvCxnSpPr>
        <p:spPr bwMode="auto">
          <a:xfrm flipH="1">
            <a:off x="4607859" y="3390196"/>
            <a:ext cx="519308" cy="500486"/>
          </a:xfrm>
          <a:prstGeom prst="line">
            <a:avLst/>
          </a:prstGeom>
          <a:ln>
            <a:solidFill>
              <a:schemeClr val="bg1"/>
            </a:solidFill>
            <a:headEnd type="none" w="sm" len="sm"/>
            <a:tailEnd type="none" w="sm" len="sm"/>
          </a:ln>
          <a:extLst/>
        </p:spPr>
        <p:style>
          <a:lnRef idx="3">
            <a:schemeClr val="accent4"/>
          </a:lnRef>
          <a:fillRef idx="0">
            <a:schemeClr val="accent4"/>
          </a:fillRef>
          <a:effectRef idx="2">
            <a:schemeClr val="accent4"/>
          </a:effectRef>
          <a:fontRef idx="minor">
            <a:schemeClr val="tx1"/>
          </a:fontRef>
        </p:style>
      </p:cxnSp>
      <p:sp>
        <p:nvSpPr>
          <p:cNvPr id="18" name="Oval 4"/>
          <p:cNvSpPr>
            <a:spLocks noChangeArrowheads="1"/>
          </p:cNvSpPr>
          <p:nvPr/>
        </p:nvSpPr>
        <p:spPr bwMode="auto">
          <a:xfrm>
            <a:off x="4464796" y="3787195"/>
            <a:ext cx="352425" cy="333375"/>
          </a:xfrm>
          <a:prstGeom prst="ellipse">
            <a:avLst/>
          </a:prstGeom>
          <a:noFill/>
          <a:ln w="25400" cap="sq">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7">
            <a:extLst>
              <a:ext uri="{FF2B5EF4-FFF2-40B4-BE49-F238E27FC236}">
                <a16:creationId xmlns:a16="http://schemas.microsoft.com/office/drawing/2014/main" id="{DE22522B-4685-4831-A988-19619B3C891A}"/>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1428434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968" y="1147482"/>
            <a:ext cx="7886700" cy="923365"/>
          </a:xfrm>
        </p:spPr>
        <p:txBody>
          <a:bodyPr/>
          <a:lstStyle/>
          <a:p>
            <a:r>
              <a:rPr lang="en-US" dirty="0"/>
              <a:t>Minimum Network Requirements</a:t>
            </a:r>
            <a:br>
              <a:rPr lang="en-US" dirty="0"/>
            </a:br>
            <a:r>
              <a:rPr lang="en-US" sz="2000" dirty="0">
                <a:hlinkClick r:id="rId2"/>
              </a:rPr>
              <a:t>40 CFR Part 58 Appendix D</a:t>
            </a:r>
            <a:endParaRPr lang="en-US" sz="2000" dirty="0"/>
          </a:p>
        </p:txBody>
      </p:sp>
      <p:sp>
        <p:nvSpPr>
          <p:cNvPr id="3" name="Slide Number Placeholder 2"/>
          <p:cNvSpPr>
            <a:spLocks noGrp="1"/>
          </p:cNvSpPr>
          <p:nvPr>
            <p:ph type="sldNum" sz="quarter" idx="10"/>
          </p:nvPr>
        </p:nvSpPr>
        <p:spPr/>
        <p:txBody>
          <a:bodyPr/>
          <a:lstStyle/>
          <a:p>
            <a:fld id="{A56557C5-E29D-4216-B9AD-DE5AA8978F59}" type="slidenum">
              <a:rPr lang="en-US" smtClean="0"/>
              <a:t>21</a:t>
            </a:fld>
            <a:endParaRPr lang="en-US"/>
          </a:p>
        </p:txBody>
      </p:sp>
      <p:sp>
        <p:nvSpPr>
          <p:cNvPr id="4" name="Rectangle 3"/>
          <p:cNvSpPr txBox="1">
            <a:spLocks noChangeArrowheads="1"/>
          </p:cNvSpPr>
          <p:nvPr/>
        </p:nvSpPr>
        <p:spPr>
          <a:xfrm>
            <a:off x="547968" y="2266437"/>
            <a:ext cx="7772400" cy="4356847"/>
          </a:xfrm>
          <a:prstGeom prst="rect">
            <a:avLst/>
          </a:prstGeom>
        </p:spPr>
        <p:txBody>
          <a:bodyPr>
            <a:normAutofit fontScale="77500" lnSpcReduction="20000"/>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Font typeface="Tahoma" panose="020B060403050404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altLang="en-US" sz="2400" dirty="0"/>
              <a:t>Design value and population tables</a:t>
            </a:r>
          </a:p>
          <a:p>
            <a:pPr lvl="1">
              <a:lnSpc>
                <a:spcPct val="90000"/>
              </a:lnSpc>
            </a:pPr>
            <a:r>
              <a:rPr lang="en-US" altLang="en-US" sz="2000" dirty="0"/>
              <a:t>O3, PM2.5, PM10</a:t>
            </a:r>
          </a:p>
          <a:p>
            <a:pPr>
              <a:lnSpc>
                <a:spcPct val="90000"/>
              </a:lnSpc>
            </a:pPr>
            <a:r>
              <a:rPr lang="en-US" altLang="en-US" sz="2400" dirty="0"/>
              <a:t>Population Only</a:t>
            </a:r>
          </a:p>
          <a:p>
            <a:pPr lvl="1">
              <a:lnSpc>
                <a:spcPct val="90000"/>
              </a:lnSpc>
            </a:pPr>
            <a:r>
              <a:rPr lang="en-US" altLang="en-US" sz="2000" dirty="0"/>
              <a:t>Area-wide NO2</a:t>
            </a:r>
          </a:p>
          <a:p>
            <a:pPr>
              <a:lnSpc>
                <a:spcPct val="90000"/>
              </a:lnSpc>
            </a:pPr>
            <a:r>
              <a:rPr lang="en-US" altLang="en-US" sz="2400" dirty="0"/>
              <a:t>Special Objectives</a:t>
            </a:r>
          </a:p>
          <a:p>
            <a:pPr lvl="1">
              <a:lnSpc>
                <a:spcPct val="90000"/>
              </a:lnSpc>
            </a:pPr>
            <a:r>
              <a:rPr lang="en-US" altLang="en-US" sz="2000" dirty="0"/>
              <a:t>Susceptible and vulnerable populations (NO2)</a:t>
            </a:r>
          </a:p>
          <a:p>
            <a:pPr lvl="1">
              <a:lnSpc>
                <a:spcPct val="90000"/>
              </a:lnSpc>
            </a:pPr>
            <a:r>
              <a:rPr lang="en-US" altLang="en-US" sz="2000" dirty="0"/>
              <a:t>Background and Transport (O3, PM2.5)</a:t>
            </a:r>
          </a:p>
          <a:p>
            <a:pPr lvl="1">
              <a:lnSpc>
                <a:spcPct val="90000"/>
              </a:lnSpc>
            </a:pPr>
            <a:r>
              <a:rPr lang="en-US" altLang="en-US" sz="2000" dirty="0"/>
              <a:t>Certain general aviation airports (Pb)</a:t>
            </a:r>
          </a:p>
          <a:p>
            <a:pPr>
              <a:lnSpc>
                <a:spcPct val="90000"/>
              </a:lnSpc>
            </a:pPr>
            <a:r>
              <a:rPr lang="en-US" altLang="en-US" sz="2400" dirty="0"/>
              <a:t>Emissions Threshold</a:t>
            </a:r>
          </a:p>
          <a:p>
            <a:pPr lvl="1">
              <a:lnSpc>
                <a:spcPct val="90000"/>
              </a:lnSpc>
            </a:pPr>
            <a:r>
              <a:rPr lang="en-US" altLang="en-US" sz="2000" dirty="0"/>
              <a:t>Pb (lead)</a:t>
            </a:r>
          </a:p>
          <a:p>
            <a:pPr>
              <a:lnSpc>
                <a:spcPct val="90000"/>
              </a:lnSpc>
            </a:pPr>
            <a:r>
              <a:rPr lang="en-US" altLang="en-US" sz="2400" dirty="0"/>
              <a:t>Population and Emissions</a:t>
            </a:r>
          </a:p>
          <a:p>
            <a:pPr lvl="1">
              <a:lnSpc>
                <a:spcPct val="90000"/>
              </a:lnSpc>
            </a:pPr>
            <a:r>
              <a:rPr lang="en-US" altLang="en-US" sz="2000" dirty="0"/>
              <a:t>SO2 (Population Weighted Emissions Index)</a:t>
            </a:r>
          </a:p>
          <a:p>
            <a:pPr>
              <a:lnSpc>
                <a:spcPct val="90000"/>
              </a:lnSpc>
            </a:pPr>
            <a:r>
              <a:rPr lang="en-US" altLang="en-US" sz="2400" dirty="0"/>
              <a:t>Based on network requirements (which include population)</a:t>
            </a:r>
          </a:p>
          <a:p>
            <a:pPr lvl="1">
              <a:lnSpc>
                <a:spcPct val="90000"/>
              </a:lnSpc>
            </a:pPr>
            <a:r>
              <a:rPr lang="en-US" altLang="en-US" sz="2000" dirty="0"/>
              <a:t>Near-road (NO2, CO, PM2.5)</a:t>
            </a:r>
          </a:p>
          <a:p>
            <a:pPr lvl="1">
              <a:lnSpc>
                <a:spcPct val="90000"/>
              </a:lnSpc>
            </a:pPr>
            <a:r>
              <a:rPr lang="en-US" altLang="en-US" sz="2000" dirty="0"/>
              <a:t>NCore (PM2.5 mass and speciation, PM10-2.5 mass, O3, SO2, CO, NO/NOy, basic meteorology)</a:t>
            </a:r>
          </a:p>
          <a:p>
            <a:pPr lvl="1">
              <a:lnSpc>
                <a:spcPct val="90000"/>
              </a:lnSpc>
            </a:pPr>
            <a:r>
              <a:rPr lang="en-US" altLang="en-US" sz="2000" dirty="0"/>
              <a:t>PAMS (hourly averaged VOCs, carbonyls, O3, NO/NO2/NOy, extensive meteorology)</a:t>
            </a:r>
          </a:p>
          <a:p>
            <a:pPr lvl="1">
              <a:lnSpc>
                <a:spcPct val="90000"/>
              </a:lnSpc>
            </a:pPr>
            <a:endParaRPr lang="en-US" altLang="en-US" sz="2000" dirty="0"/>
          </a:p>
        </p:txBody>
      </p:sp>
      <p:sp>
        <p:nvSpPr>
          <p:cNvPr id="6" name="Rectangle 5">
            <a:extLst>
              <a:ext uri="{FF2B5EF4-FFF2-40B4-BE49-F238E27FC236}">
                <a16:creationId xmlns:a16="http://schemas.microsoft.com/office/drawing/2014/main" id="{14F2E1A7-F3AA-44AB-8EEF-E4B10948C962}"/>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3177646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631078" y="1207248"/>
            <a:ext cx="7754938" cy="735760"/>
          </a:xfrm>
        </p:spPr>
        <p:txBody>
          <a:bodyPr/>
          <a:lstStyle/>
          <a:p>
            <a:r>
              <a:rPr lang="en-US" altLang="en-US" dirty="0"/>
              <a:t>Probe and Monitoring Path Siting</a:t>
            </a:r>
            <a:br>
              <a:rPr lang="en-US" altLang="en-US" sz="4000" dirty="0"/>
            </a:br>
            <a:r>
              <a:rPr lang="fr-FR" altLang="en-US" sz="2000" dirty="0">
                <a:hlinkClick r:id="rId2"/>
              </a:rPr>
              <a:t>40 CFR Part 58 Appendix E </a:t>
            </a:r>
            <a:endParaRPr lang="en-US" altLang="en-US" sz="2000" dirty="0"/>
          </a:p>
        </p:txBody>
      </p:sp>
      <p:sp>
        <p:nvSpPr>
          <p:cNvPr id="921603" name="Rectangle 3"/>
          <p:cNvSpPr>
            <a:spLocks noGrp="1" noChangeArrowheads="1"/>
          </p:cNvSpPr>
          <p:nvPr>
            <p:ph type="body" idx="1"/>
          </p:nvPr>
        </p:nvSpPr>
        <p:spPr>
          <a:xfrm>
            <a:off x="750347" y="2261061"/>
            <a:ext cx="7789863" cy="4395787"/>
          </a:xfrm>
        </p:spPr>
        <p:txBody>
          <a:bodyPr/>
          <a:lstStyle/>
          <a:p>
            <a:pPr>
              <a:lnSpc>
                <a:spcPct val="90000"/>
              </a:lnSpc>
            </a:pPr>
            <a:r>
              <a:rPr lang="en-US" altLang="en-US" sz="2800" dirty="0"/>
              <a:t>Once a particular site/monitor location has been identified…States have to assess:</a:t>
            </a:r>
          </a:p>
          <a:p>
            <a:pPr lvl="1">
              <a:lnSpc>
                <a:spcPct val="90000"/>
              </a:lnSpc>
            </a:pPr>
            <a:r>
              <a:rPr lang="en-US" altLang="en-US" sz="2400" dirty="0"/>
              <a:t>Permissible height above the ground for monitor/sampler inlet</a:t>
            </a:r>
          </a:p>
          <a:p>
            <a:pPr lvl="1">
              <a:lnSpc>
                <a:spcPct val="90000"/>
              </a:lnSpc>
            </a:pPr>
            <a:r>
              <a:rPr lang="en-US" altLang="en-US" sz="2400" dirty="0"/>
              <a:t>Vertical and horizontal spacing from supports</a:t>
            </a:r>
          </a:p>
          <a:p>
            <a:pPr lvl="1">
              <a:lnSpc>
                <a:spcPct val="90000"/>
              </a:lnSpc>
            </a:pPr>
            <a:r>
              <a:rPr lang="en-US" altLang="en-US" sz="2400" dirty="0"/>
              <a:t>Spacing from minor sources, obstructions, and trees</a:t>
            </a:r>
          </a:p>
          <a:p>
            <a:pPr lvl="1">
              <a:lnSpc>
                <a:spcPct val="90000"/>
              </a:lnSpc>
            </a:pPr>
            <a:r>
              <a:rPr lang="en-US" altLang="en-US" sz="2400" dirty="0"/>
              <a:t>Spacing from roadways </a:t>
            </a:r>
          </a:p>
          <a:p>
            <a:pPr lvl="1">
              <a:lnSpc>
                <a:spcPct val="90000"/>
              </a:lnSpc>
            </a:pPr>
            <a:r>
              <a:rPr lang="en-US" altLang="en-US" sz="2400" dirty="0"/>
              <a:t>Requirements for probe material and sampling residence time</a:t>
            </a:r>
          </a:p>
          <a:p>
            <a:pPr lvl="1">
              <a:lnSpc>
                <a:spcPct val="90000"/>
              </a:lnSpc>
            </a:pPr>
            <a:r>
              <a:rPr lang="en-US" altLang="en-US" sz="2400" dirty="0"/>
              <a:t>Waiver provisions</a:t>
            </a:r>
          </a:p>
          <a:p>
            <a:pPr lvl="1">
              <a:lnSpc>
                <a:spcPct val="90000"/>
              </a:lnSpc>
            </a:pPr>
            <a:endParaRPr lang="en-US" altLang="en-US" sz="2400" dirty="0"/>
          </a:p>
        </p:txBody>
      </p:sp>
      <p:sp>
        <p:nvSpPr>
          <p:cNvPr id="4" name="Rectangle 3">
            <a:extLst>
              <a:ext uri="{FF2B5EF4-FFF2-40B4-BE49-F238E27FC236}">
                <a16:creationId xmlns:a16="http://schemas.microsoft.com/office/drawing/2014/main" id="{4861922E-81B0-4F2C-A75D-EC08EA3ED6A3}"/>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2988653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66" name="Text Box 242"/>
          <p:cNvSpPr txBox="1">
            <a:spLocks noChangeArrowheads="1"/>
          </p:cNvSpPr>
          <p:nvPr/>
        </p:nvSpPr>
        <p:spPr bwMode="auto">
          <a:xfrm>
            <a:off x="6775450" y="803275"/>
            <a:ext cx="1728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i="1">
                <a:solidFill>
                  <a:srgbClr val="0000FF"/>
                </a:solidFill>
                <a:latin typeface="Arial" panose="020B0604020202020204" pitchFamily="34" charset="0"/>
                <a:cs typeface="Tahoma" panose="020B0604030504040204" pitchFamily="34" charset="0"/>
              </a:rPr>
              <a:t>Table E-4</a:t>
            </a:r>
          </a:p>
        </p:txBody>
      </p:sp>
      <p:pic>
        <p:nvPicPr>
          <p:cNvPr id="3" name="Picture 2"/>
          <p:cNvPicPr>
            <a:picLocks noChangeAspect="1"/>
          </p:cNvPicPr>
          <p:nvPr/>
        </p:nvPicPr>
        <p:blipFill>
          <a:blip r:embed="rId2"/>
          <a:stretch>
            <a:fillRect/>
          </a:stretch>
        </p:blipFill>
        <p:spPr>
          <a:xfrm>
            <a:off x="304800" y="1145694"/>
            <a:ext cx="5728447" cy="5690308"/>
          </a:xfrm>
          <a:prstGeom prst="rect">
            <a:avLst/>
          </a:prstGeom>
        </p:spPr>
      </p:pic>
      <p:sp>
        <p:nvSpPr>
          <p:cNvPr id="7" name="TextBox 6"/>
          <p:cNvSpPr txBox="1"/>
          <p:nvPr/>
        </p:nvSpPr>
        <p:spPr>
          <a:xfrm>
            <a:off x="6033247" y="1459041"/>
            <a:ext cx="2904565" cy="5262979"/>
          </a:xfrm>
          <a:prstGeom prst="rect">
            <a:avLst/>
          </a:prstGeom>
          <a:noFill/>
        </p:spPr>
        <p:txBody>
          <a:bodyPr wrap="square" rtlCol="0">
            <a:spAutoFit/>
          </a:bodyPr>
          <a:lstStyle/>
          <a:p>
            <a:r>
              <a:rPr lang="en-US" sz="800" dirty="0"/>
              <a:t>1Monitoring path for open path analyzers is applicable only to middle or neighborhood scale CO monitoring, middle, neighborhood, urban, and regional scale NO2 monitoring, and all applicable scales for monitoring SO2, O3, and O3 precursors.</a:t>
            </a:r>
          </a:p>
          <a:p>
            <a:endParaRPr lang="en-US" sz="800" dirty="0"/>
          </a:p>
          <a:p>
            <a:r>
              <a:rPr lang="en-US" sz="800" dirty="0"/>
              <a:t>2When probe is located on a rooftop, this separation distance is in reference to walls, parapets, or penthouses located on roof.</a:t>
            </a:r>
          </a:p>
          <a:p>
            <a:endParaRPr lang="en-US" sz="800" dirty="0"/>
          </a:p>
          <a:p>
            <a:r>
              <a:rPr lang="en-US" sz="800" dirty="0"/>
              <a:t>3Should be greater than 20 meters from the dripline of tree(s) and must be 10 meters from the dripline when the tree(s) act as an obstruction.</a:t>
            </a:r>
          </a:p>
          <a:p>
            <a:endParaRPr lang="en-US" sz="800" dirty="0"/>
          </a:p>
          <a:p>
            <a:r>
              <a:rPr lang="en-US" sz="800" dirty="0"/>
              <a:t>4Distance from sampler, probe, or 90 percent of monitoring path to obstacle, such as a building, must be at least twice the height the obstacle protrudes above the sampler, probe, or monitoring path. Sites not meeting this criterion may be classified as middle scale (see text).</a:t>
            </a:r>
          </a:p>
          <a:p>
            <a:endParaRPr lang="en-US" sz="800" dirty="0"/>
          </a:p>
          <a:p>
            <a:r>
              <a:rPr lang="en-US" sz="800" dirty="0"/>
              <a:t>5Must have unrestricted airflow 270 degrees around the probe or sampler; 180 degrees if the probe is on the side of a building or a wall.</a:t>
            </a:r>
          </a:p>
          <a:p>
            <a:endParaRPr lang="en-US" sz="800" dirty="0"/>
          </a:p>
          <a:p>
            <a:r>
              <a:rPr lang="en-US" sz="800" dirty="0"/>
              <a:t>6The probe, sampler, or monitoring path should be away from minor sources, such as furnace or incineration flues. The separation distance is dependent on the height of the minor source's emission point (such as a flue), the type of fuel or waste burned, and the quality of the fuel (sulfur, ash, or lead content). This criterion is designed to avoid undue influences from minor sources.</a:t>
            </a:r>
          </a:p>
          <a:p>
            <a:endParaRPr lang="en-US" sz="800" dirty="0"/>
          </a:p>
          <a:p>
            <a:r>
              <a:rPr lang="en-US" sz="800" dirty="0"/>
              <a:t>7For micro-scale CO monitoring sites, the probe must be &gt;10 meters from a street intersection and preferably at a midblock location.</a:t>
            </a:r>
          </a:p>
          <a:p>
            <a:endParaRPr lang="en-US" sz="800" dirty="0"/>
          </a:p>
          <a:p>
            <a:r>
              <a:rPr lang="en-US" sz="800" dirty="0"/>
              <a:t>8Collocated monitors must be within 4 meters of each other and at least 2 meters apart for flow rates greater than 200 liters/min or at least 1 meter apart for samplers having flow rates less than 200 liters/min to preclude airflow interference, unless a waiver is in place as approved by the Regional Administrator pursuant to section 3 of Appendix A.</a:t>
            </a:r>
          </a:p>
        </p:txBody>
      </p:sp>
      <p:sp>
        <p:nvSpPr>
          <p:cNvPr id="8" name="Rectangle 7">
            <a:extLst>
              <a:ext uri="{FF2B5EF4-FFF2-40B4-BE49-F238E27FC236}">
                <a16:creationId xmlns:a16="http://schemas.microsoft.com/office/drawing/2014/main" id="{605E476E-5E82-443C-88EE-812C9AB3DB18}"/>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3278809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676369" y="1184647"/>
            <a:ext cx="7772400" cy="495660"/>
          </a:xfrm>
        </p:spPr>
        <p:txBody>
          <a:bodyPr/>
          <a:lstStyle/>
          <a:p>
            <a:r>
              <a:rPr lang="en-US" altLang="en-US" sz="2800" dirty="0"/>
              <a:t>Real-world Challenges meeting Siting requirements</a:t>
            </a:r>
          </a:p>
        </p:txBody>
      </p:sp>
      <p:sp>
        <p:nvSpPr>
          <p:cNvPr id="923651" name="Rectangle 3"/>
          <p:cNvSpPr>
            <a:spLocks noGrp="1" noChangeArrowheads="1"/>
          </p:cNvSpPr>
          <p:nvPr>
            <p:ph type="body" idx="1"/>
          </p:nvPr>
        </p:nvSpPr>
        <p:spPr>
          <a:xfrm>
            <a:off x="374557" y="2096900"/>
            <a:ext cx="4457419" cy="4617665"/>
          </a:xfrm>
        </p:spPr>
        <p:txBody>
          <a:bodyPr>
            <a:normAutofit/>
          </a:bodyPr>
          <a:lstStyle/>
          <a:p>
            <a:pPr>
              <a:lnSpc>
                <a:spcPct val="80000"/>
              </a:lnSpc>
            </a:pPr>
            <a:r>
              <a:rPr lang="en-US" altLang="en-US" sz="2000" dirty="0"/>
              <a:t>#@$%* trees</a:t>
            </a:r>
          </a:p>
          <a:p>
            <a:pPr>
              <a:lnSpc>
                <a:spcPct val="80000"/>
              </a:lnSpc>
            </a:pPr>
            <a:r>
              <a:rPr lang="en-US" altLang="en-US" sz="2000" dirty="0"/>
              <a:t>Restrictions on airflow in an arc around the inlet</a:t>
            </a:r>
          </a:p>
          <a:p>
            <a:pPr>
              <a:lnSpc>
                <a:spcPct val="80000"/>
              </a:lnSpc>
            </a:pPr>
            <a:r>
              <a:rPr lang="en-US" altLang="en-US" sz="2000" dirty="0"/>
              <a:t>Impact of nearby minor sources such as wood stoves, residential/commercial boilers, or unpaved roads/driveways</a:t>
            </a:r>
          </a:p>
          <a:p>
            <a:pPr>
              <a:lnSpc>
                <a:spcPct val="80000"/>
              </a:lnSpc>
            </a:pPr>
            <a:r>
              <a:rPr lang="en-US" altLang="en-US" sz="2000" dirty="0"/>
              <a:t>Roads with too much traffic (e.g., ozone)</a:t>
            </a:r>
          </a:p>
          <a:p>
            <a:pPr>
              <a:lnSpc>
                <a:spcPct val="80000"/>
              </a:lnSpc>
            </a:pPr>
            <a:r>
              <a:rPr lang="en-US" altLang="en-US" sz="2000" dirty="0"/>
              <a:t>Vertical placement – security versus breathing zone versus logistics</a:t>
            </a:r>
          </a:p>
          <a:p>
            <a:pPr>
              <a:lnSpc>
                <a:spcPct val="80000"/>
              </a:lnSpc>
            </a:pPr>
            <a:r>
              <a:rPr lang="en-US" altLang="en-US" sz="2000" dirty="0"/>
              <a:t>Human factor in getting site approval</a:t>
            </a:r>
          </a:p>
          <a:p>
            <a:pPr lvl="1">
              <a:lnSpc>
                <a:spcPct val="80000"/>
              </a:lnSpc>
            </a:pPr>
            <a:r>
              <a:rPr lang="en-US" altLang="en-US" sz="1600" dirty="0"/>
              <a:t>Reluctant school boards</a:t>
            </a:r>
          </a:p>
          <a:p>
            <a:pPr lvl="1">
              <a:lnSpc>
                <a:spcPct val="80000"/>
              </a:lnSpc>
            </a:pPr>
            <a:r>
              <a:rPr lang="en-US" altLang="en-US" sz="1600" dirty="0"/>
              <a:t>Negotiations over lease fees</a:t>
            </a:r>
          </a:p>
          <a:p>
            <a:pPr lvl="1">
              <a:lnSpc>
                <a:spcPct val="80000"/>
              </a:lnSpc>
            </a:pPr>
            <a:r>
              <a:rPr lang="en-US" altLang="en-US" sz="1600" dirty="0"/>
              <a:t>“The site looks ugly”</a:t>
            </a:r>
          </a:p>
          <a:p>
            <a:pPr>
              <a:lnSpc>
                <a:spcPct val="80000"/>
              </a:lnSpc>
            </a:pPr>
            <a:endParaRPr lang="en-US" altLang="en-US" sz="2000" dirty="0"/>
          </a:p>
        </p:txBody>
      </p:sp>
      <p:pic>
        <p:nvPicPr>
          <p:cNvPr id="3" name="Picture 2" descr="Cutting Down Christmas &lt;strong&gt;Tree&lt;/strong&gt; Clip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5977" y="1871755"/>
            <a:ext cx="1424575" cy="1925102"/>
          </a:xfrm>
          <a:prstGeom prst="rect">
            <a:avLst/>
          </a:prstGeom>
        </p:spPr>
      </p:pic>
      <p:sp>
        <p:nvSpPr>
          <p:cNvPr id="4" name="TextBox 3"/>
          <p:cNvSpPr txBox="1"/>
          <p:nvPr/>
        </p:nvSpPr>
        <p:spPr>
          <a:xfrm>
            <a:off x="6485498" y="3642968"/>
            <a:ext cx="1810871" cy="307777"/>
          </a:xfrm>
          <a:prstGeom prst="rect">
            <a:avLst/>
          </a:prstGeom>
          <a:noFill/>
        </p:spPr>
        <p:txBody>
          <a:bodyPr wrap="square" rtlCol="0">
            <a:spAutoFit/>
          </a:bodyPr>
          <a:lstStyle/>
          <a:p>
            <a:r>
              <a:rPr lang="en-US" sz="1400" dirty="0"/>
              <a:t>Compliance Strategy</a:t>
            </a:r>
          </a:p>
        </p:txBody>
      </p:sp>
      <p:pic>
        <p:nvPicPr>
          <p:cNvPr id="5" name="Picture 4"/>
          <p:cNvPicPr>
            <a:picLocks noChangeAspect="1"/>
          </p:cNvPicPr>
          <p:nvPr/>
        </p:nvPicPr>
        <p:blipFill>
          <a:blip r:embed="rId3"/>
          <a:stretch>
            <a:fillRect/>
          </a:stretch>
        </p:blipFill>
        <p:spPr>
          <a:xfrm>
            <a:off x="4922981" y="4236135"/>
            <a:ext cx="3818425" cy="1415063"/>
          </a:xfrm>
          <a:prstGeom prst="rect">
            <a:avLst/>
          </a:prstGeom>
        </p:spPr>
      </p:pic>
      <p:pic>
        <p:nvPicPr>
          <p:cNvPr id="6" name="Picture 5" descr="09teco - fruitaria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8822" y="5747327"/>
            <a:ext cx="510309" cy="510309"/>
          </a:xfrm>
          <a:prstGeom prst="rect">
            <a:avLst/>
          </a:prstGeom>
        </p:spPr>
      </p:pic>
      <p:sp>
        <p:nvSpPr>
          <p:cNvPr id="9" name="TextBox 8"/>
          <p:cNvSpPr txBox="1"/>
          <p:nvPr/>
        </p:nvSpPr>
        <p:spPr>
          <a:xfrm>
            <a:off x="5849131" y="5853460"/>
            <a:ext cx="2714465" cy="307777"/>
          </a:xfrm>
          <a:prstGeom prst="rect">
            <a:avLst/>
          </a:prstGeom>
          <a:noFill/>
        </p:spPr>
        <p:txBody>
          <a:bodyPr wrap="square" rtlCol="0">
            <a:spAutoFit/>
          </a:bodyPr>
          <a:lstStyle/>
          <a:p>
            <a:r>
              <a:rPr lang="en-US" sz="1400" dirty="0"/>
              <a:t>Not a monitoring site location</a:t>
            </a:r>
          </a:p>
        </p:txBody>
      </p:sp>
      <p:sp>
        <p:nvSpPr>
          <p:cNvPr id="10" name="Rectangle 9">
            <a:extLst>
              <a:ext uri="{FF2B5EF4-FFF2-40B4-BE49-F238E27FC236}">
                <a16:creationId xmlns:a16="http://schemas.microsoft.com/office/drawing/2014/main" id="{98A72830-9131-4B6E-B513-AE9FA42D854F}"/>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194992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968" y="1147482"/>
            <a:ext cx="7886700" cy="958305"/>
          </a:xfrm>
        </p:spPr>
        <p:txBody>
          <a:bodyPr/>
          <a:lstStyle/>
          <a:p>
            <a:r>
              <a:rPr lang="en-US" sz="2800" dirty="0"/>
              <a:t>Annual Monitoring Network Plans – Overview</a:t>
            </a:r>
            <a:br>
              <a:rPr lang="en-US" sz="2800" dirty="0"/>
            </a:br>
            <a:r>
              <a:rPr lang="fr-FR" altLang="en-US" sz="2800" dirty="0">
                <a:hlinkClick r:id="rId2"/>
              </a:rPr>
              <a:t>40 CFR 58.10</a:t>
            </a:r>
            <a:endParaRPr lang="en-US" sz="2800" dirty="0"/>
          </a:p>
        </p:txBody>
      </p:sp>
      <p:sp>
        <p:nvSpPr>
          <p:cNvPr id="3" name="Slide Number Placeholder 2"/>
          <p:cNvSpPr>
            <a:spLocks noGrp="1"/>
          </p:cNvSpPr>
          <p:nvPr>
            <p:ph type="sldNum" sz="quarter" idx="10"/>
          </p:nvPr>
        </p:nvSpPr>
        <p:spPr/>
        <p:txBody>
          <a:bodyPr/>
          <a:lstStyle/>
          <a:p>
            <a:fld id="{A56557C5-E29D-4216-B9AD-DE5AA8978F59}" type="slidenum">
              <a:rPr lang="en-US" smtClean="0"/>
              <a:t>25</a:t>
            </a:fld>
            <a:endParaRPr lang="en-US"/>
          </a:p>
        </p:txBody>
      </p:sp>
      <p:sp>
        <p:nvSpPr>
          <p:cNvPr id="4" name="Rectangle 3"/>
          <p:cNvSpPr txBox="1">
            <a:spLocks noChangeArrowheads="1"/>
          </p:cNvSpPr>
          <p:nvPr/>
        </p:nvSpPr>
        <p:spPr>
          <a:xfrm>
            <a:off x="628449" y="2291595"/>
            <a:ext cx="7806219" cy="4247317"/>
          </a:xfrm>
          <a:prstGeom prst="rect">
            <a:avLst/>
          </a:prstGeom>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Font typeface="Tahoma" panose="020B060403050404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altLang="en-US" sz="2400" dirty="0"/>
              <a:t>A process that requires coordination and communication between monitoring agencies, EPA, and the public</a:t>
            </a:r>
          </a:p>
          <a:p>
            <a:pPr lvl="1">
              <a:lnSpc>
                <a:spcPct val="90000"/>
              </a:lnSpc>
            </a:pPr>
            <a:r>
              <a:rPr lang="en-US" altLang="en-US" sz="2000" dirty="0"/>
              <a:t>The annual monitoring network plan must be made available for public inspection and comment for at least 30 days prior to submission to the EPA and the submitted plan shall include and address, as appropriate, any received comments.</a:t>
            </a:r>
          </a:p>
          <a:p>
            <a:pPr>
              <a:lnSpc>
                <a:spcPct val="90000"/>
              </a:lnSpc>
            </a:pPr>
            <a:r>
              <a:rPr lang="en-US" altLang="en-US" sz="2400" dirty="0"/>
              <a:t>Due July 1 of each year</a:t>
            </a:r>
          </a:p>
          <a:p>
            <a:pPr lvl="1">
              <a:lnSpc>
                <a:spcPct val="90000"/>
              </a:lnSpc>
            </a:pPr>
            <a:r>
              <a:rPr lang="en-US" altLang="en-US" sz="2000" dirty="0"/>
              <a:t>Any plan that proposes network modifications is subject to the approval of the EPA Regional Administrator, who shall approve or disapprove the plan within 120 days of submission of a complete plan to the EPA.</a:t>
            </a:r>
          </a:p>
          <a:p>
            <a:pPr>
              <a:lnSpc>
                <a:spcPct val="90000"/>
              </a:lnSpc>
            </a:pPr>
            <a:r>
              <a:rPr lang="en-US" altLang="en-US" sz="2400" dirty="0"/>
              <a:t>Detailed list of requirements in CFR has evolved since 2007</a:t>
            </a:r>
          </a:p>
          <a:p>
            <a:pPr>
              <a:lnSpc>
                <a:spcPct val="90000"/>
              </a:lnSpc>
            </a:pPr>
            <a:endParaRPr lang="en-US" altLang="en-US" sz="2000" dirty="0"/>
          </a:p>
        </p:txBody>
      </p:sp>
      <p:sp>
        <p:nvSpPr>
          <p:cNvPr id="9" name="Rectangle 8">
            <a:extLst>
              <a:ext uri="{FF2B5EF4-FFF2-40B4-BE49-F238E27FC236}">
                <a16:creationId xmlns:a16="http://schemas.microsoft.com/office/drawing/2014/main" id="{3A831958-0251-4F87-BEFC-E4FB92F75676}"/>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4290260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968" y="1147483"/>
            <a:ext cx="7886700" cy="548796"/>
          </a:xfrm>
        </p:spPr>
        <p:txBody>
          <a:bodyPr/>
          <a:lstStyle/>
          <a:p>
            <a:r>
              <a:rPr lang="en-US" sz="2800" dirty="0"/>
              <a:t>The Annual Network Plan Process - Outreach</a:t>
            </a:r>
          </a:p>
        </p:txBody>
      </p:sp>
      <p:sp>
        <p:nvSpPr>
          <p:cNvPr id="3" name="Slide Number Placeholder 2"/>
          <p:cNvSpPr>
            <a:spLocks noGrp="1"/>
          </p:cNvSpPr>
          <p:nvPr>
            <p:ph type="sldNum" sz="quarter" idx="10"/>
          </p:nvPr>
        </p:nvSpPr>
        <p:spPr/>
        <p:txBody>
          <a:bodyPr/>
          <a:lstStyle/>
          <a:p>
            <a:fld id="{A56557C5-E29D-4216-B9AD-DE5AA8978F59}" type="slidenum">
              <a:rPr lang="en-US" smtClean="0"/>
              <a:t>26</a:t>
            </a:fld>
            <a:endParaRPr lang="en-US"/>
          </a:p>
        </p:txBody>
      </p:sp>
      <p:sp>
        <p:nvSpPr>
          <p:cNvPr id="4" name="Rectangle 3"/>
          <p:cNvSpPr txBox="1">
            <a:spLocks noChangeArrowheads="1"/>
          </p:cNvSpPr>
          <p:nvPr/>
        </p:nvSpPr>
        <p:spPr>
          <a:xfrm>
            <a:off x="467286" y="1696279"/>
            <a:ext cx="7967382" cy="5025196"/>
          </a:xfrm>
          <a:prstGeom prst="rect">
            <a:avLst/>
          </a:prstGeom>
        </p:spPr>
        <p:txBody>
          <a:bodyPr anchor="t">
            <a:normAutofit fontScale="92500" lnSpcReduction="20000"/>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Font typeface="Tahoma" panose="020B060403050404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altLang="en-US" sz="2400" dirty="0"/>
              <a:t>The AMNP process has become they key way for stakeholders to become informed and active in your organization’s monitoring activities. </a:t>
            </a:r>
          </a:p>
          <a:p>
            <a:pPr>
              <a:lnSpc>
                <a:spcPct val="90000"/>
              </a:lnSpc>
            </a:pPr>
            <a:r>
              <a:rPr lang="en-US" altLang="en-US" sz="2400" dirty="0"/>
              <a:t>AMNP’s typically include site lists, photographs, satellite maps, metadata, EPA approval letters, details about network revisions, public and EPA comments, and statistical analyses.</a:t>
            </a:r>
            <a:endParaRPr lang="en-US" altLang="en-US" sz="2000" dirty="0"/>
          </a:p>
          <a:p>
            <a:pPr>
              <a:lnSpc>
                <a:spcPct val="90000"/>
              </a:lnSpc>
            </a:pPr>
            <a:r>
              <a:rPr lang="en-US" altLang="en-US" sz="2400" dirty="0"/>
              <a:t>States post their draft plans for public notice and comment:</a:t>
            </a:r>
          </a:p>
          <a:p>
            <a:pPr>
              <a:lnSpc>
                <a:spcPct val="90000"/>
              </a:lnSpc>
            </a:pPr>
            <a:endParaRPr lang="en-US" altLang="en-US" sz="2400" dirty="0"/>
          </a:p>
          <a:p>
            <a:pPr>
              <a:lnSpc>
                <a:spcPct val="90000"/>
              </a:lnSpc>
            </a:pPr>
            <a:endParaRPr lang="en-US" altLang="en-US" sz="2400" dirty="0"/>
          </a:p>
          <a:p>
            <a:pPr>
              <a:lnSpc>
                <a:spcPct val="90000"/>
              </a:lnSpc>
            </a:pPr>
            <a:endParaRPr lang="en-US" altLang="en-US" sz="2400" dirty="0"/>
          </a:p>
          <a:p>
            <a:pPr>
              <a:lnSpc>
                <a:spcPct val="90000"/>
              </a:lnSpc>
            </a:pPr>
            <a:endParaRPr lang="en-US" altLang="en-US" sz="2400" dirty="0"/>
          </a:p>
          <a:p>
            <a:pPr>
              <a:lnSpc>
                <a:spcPct val="90000"/>
              </a:lnSpc>
            </a:pPr>
            <a:endParaRPr lang="en-US" altLang="en-US" sz="2400" dirty="0"/>
          </a:p>
          <a:p>
            <a:pPr>
              <a:lnSpc>
                <a:spcPct val="90000"/>
              </a:lnSpc>
            </a:pPr>
            <a:endParaRPr lang="en-US" altLang="en-US" sz="2400" dirty="0"/>
          </a:p>
          <a:p>
            <a:pPr>
              <a:lnSpc>
                <a:spcPct val="90000"/>
              </a:lnSpc>
            </a:pPr>
            <a:endParaRPr lang="en-US" altLang="en-US" sz="2400" dirty="0"/>
          </a:p>
          <a:p>
            <a:pPr>
              <a:lnSpc>
                <a:spcPct val="90000"/>
              </a:lnSpc>
            </a:pPr>
            <a:r>
              <a:rPr lang="en-US" altLang="en-US" sz="2400" dirty="0"/>
              <a:t>EPA posts all the final plans here: </a:t>
            </a:r>
            <a:r>
              <a:rPr lang="en-US" altLang="en-US" sz="2400" dirty="0">
                <a:hlinkClick r:id="rId2"/>
              </a:rPr>
              <a:t>https://www.epa.gov/amtic/state-and-local-monitoring-plans</a:t>
            </a:r>
            <a:endParaRPr lang="en-US" altLang="en-US" sz="2400" dirty="0"/>
          </a:p>
          <a:p>
            <a:pPr>
              <a:lnSpc>
                <a:spcPct val="90000"/>
              </a:lnSpc>
            </a:pPr>
            <a:endParaRPr lang="en-US" altLang="en-US" sz="2400" dirty="0"/>
          </a:p>
        </p:txBody>
      </p:sp>
      <p:pic>
        <p:nvPicPr>
          <p:cNvPr id="5" name="Picture 4"/>
          <p:cNvPicPr>
            <a:picLocks noChangeAspect="1"/>
          </p:cNvPicPr>
          <p:nvPr/>
        </p:nvPicPr>
        <p:blipFill>
          <a:blip r:embed="rId3"/>
          <a:stretch>
            <a:fillRect/>
          </a:stretch>
        </p:blipFill>
        <p:spPr>
          <a:xfrm>
            <a:off x="915113" y="3839411"/>
            <a:ext cx="2103636" cy="1378435"/>
          </a:xfrm>
          <a:prstGeom prst="rect">
            <a:avLst/>
          </a:prstGeom>
        </p:spPr>
      </p:pic>
      <p:pic>
        <p:nvPicPr>
          <p:cNvPr id="6" name="Picture 5"/>
          <p:cNvPicPr>
            <a:picLocks noChangeAspect="1"/>
          </p:cNvPicPr>
          <p:nvPr/>
        </p:nvPicPr>
        <p:blipFill>
          <a:blip r:embed="rId4"/>
          <a:stretch>
            <a:fillRect/>
          </a:stretch>
        </p:blipFill>
        <p:spPr>
          <a:xfrm>
            <a:off x="3553970" y="3839411"/>
            <a:ext cx="1794013" cy="1385377"/>
          </a:xfrm>
          <a:prstGeom prst="rect">
            <a:avLst/>
          </a:prstGeom>
        </p:spPr>
      </p:pic>
      <p:pic>
        <p:nvPicPr>
          <p:cNvPr id="7" name="Picture 6"/>
          <p:cNvPicPr>
            <a:picLocks noChangeAspect="1"/>
          </p:cNvPicPr>
          <p:nvPr/>
        </p:nvPicPr>
        <p:blipFill>
          <a:blip r:embed="rId5"/>
          <a:stretch>
            <a:fillRect/>
          </a:stretch>
        </p:blipFill>
        <p:spPr>
          <a:xfrm>
            <a:off x="6133964" y="3678046"/>
            <a:ext cx="1539375" cy="1960597"/>
          </a:xfrm>
          <a:prstGeom prst="rect">
            <a:avLst/>
          </a:prstGeom>
        </p:spPr>
      </p:pic>
      <p:sp>
        <p:nvSpPr>
          <p:cNvPr id="9" name="Rectangle 8">
            <a:extLst>
              <a:ext uri="{FF2B5EF4-FFF2-40B4-BE49-F238E27FC236}">
                <a16:creationId xmlns:a16="http://schemas.microsoft.com/office/drawing/2014/main" id="{3A831958-0251-4F87-BEFC-E4FB92F75676}"/>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1038712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8DC4A-5D91-4DCB-9F35-2F2224C47F21}"/>
              </a:ext>
            </a:extLst>
          </p:cNvPr>
          <p:cNvPicPr>
            <a:picLocks noChangeAspect="1"/>
          </p:cNvPicPr>
          <p:nvPr/>
        </p:nvPicPr>
        <p:blipFill rotWithShape="1">
          <a:blip r:embed="rId2"/>
          <a:srcRect l="12219" t="-2335" b="16654"/>
          <a:stretch/>
        </p:blipFill>
        <p:spPr>
          <a:xfrm>
            <a:off x="1043322" y="1071282"/>
            <a:ext cx="7069736" cy="5520411"/>
          </a:xfrm>
          <a:prstGeom prst="rect">
            <a:avLst/>
          </a:prstGeom>
        </p:spPr>
      </p:pic>
      <p:sp>
        <p:nvSpPr>
          <p:cNvPr id="3" name="Rectangle 2">
            <a:extLst>
              <a:ext uri="{FF2B5EF4-FFF2-40B4-BE49-F238E27FC236}">
                <a16:creationId xmlns:a16="http://schemas.microsoft.com/office/drawing/2014/main" id="{78ACE090-E85A-47EE-B669-CBA7CA18985D}"/>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3872708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656300-8C0C-43A9-8935-90EF85999FC8}"/>
              </a:ext>
            </a:extLst>
          </p:cNvPr>
          <p:cNvSpPr>
            <a:spLocks noGrp="1"/>
          </p:cNvSpPr>
          <p:nvPr>
            <p:ph type="title"/>
          </p:nvPr>
        </p:nvSpPr>
        <p:spPr>
          <a:xfrm>
            <a:off x="246928" y="1198563"/>
            <a:ext cx="8174037" cy="5427807"/>
          </a:xfrm>
        </p:spPr>
        <p:txBody>
          <a:bodyPr/>
          <a:lstStyle/>
          <a:p>
            <a:pPr algn="l"/>
            <a:r>
              <a:rPr lang="en-US" sz="2800" dirty="0"/>
              <a:t>EPA Regional Review</a:t>
            </a:r>
            <a:br>
              <a:rPr lang="en-US" b="1" dirty="0"/>
            </a:br>
            <a:br>
              <a:rPr lang="en-US" sz="1200" b="1" dirty="0">
                <a:solidFill>
                  <a:schemeClr val="tx1"/>
                </a:solidFill>
              </a:rPr>
            </a:br>
            <a:r>
              <a:rPr lang="en-US" sz="1050" b="1" dirty="0">
                <a:solidFill>
                  <a:schemeClr val="tx1"/>
                </a:solidFill>
              </a:rPr>
              <a:t>§58.10   Annual monitoring network plan and periodic network assessment</a:t>
            </a:r>
            <a:br>
              <a:rPr lang="en-US" sz="1050" b="1" dirty="0">
                <a:solidFill>
                  <a:schemeClr val="tx1"/>
                </a:solidFill>
              </a:rPr>
            </a:br>
            <a:br>
              <a:rPr lang="en-US" sz="1050" b="1" dirty="0">
                <a:solidFill>
                  <a:schemeClr val="tx1"/>
                </a:solidFill>
              </a:rPr>
            </a:br>
            <a:r>
              <a:rPr lang="en-US" sz="1050" dirty="0">
                <a:solidFill>
                  <a:schemeClr val="tx1"/>
                </a:solidFill>
              </a:rPr>
              <a:t>(a)(1) Beginning July 1, 2007, the state, or where applicable local, agency shall submit to the Regional Administrator an annual monitoring network plan which shall provide for the documentation of the establishment and maintenance of an air quality surveillance system that consists of a network of SLAMS monitoring stations that can include FRM, FEM, and ARM monitors that are part of SLAMS, </a:t>
            </a:r>
            <a:r>
              <a:rPr lang="en-US" sz="1050" dirty="0" err="1">
                <a:solidFill>
                  <a:schemeClr val="tx1"/>
                </a:solidFill>
              </a:rPr>
              <a:t>NCore</a:t>
            </a:r>
            <a:r>
              <a:rPr lang="en-US" sz="1050" dirty="0">
                <a:solidFill>
                  <a:schemeClr val="tx1"/>
                </a:solidFill>
              </a:rPr>
              <a:t>, CSN, PAMS, and SPM stations. The plan shall include a statement of whether the operation of each monitor meets the requirements of appendices A, B, C, D, and E of this part, where applicable.... </a:t>
            </a:r>
            <a:br>
              <a:rPr lang="en-US" sz="1050" dirty="0">
                <a:solidFill>
                  <a:schemeClr val="tx1"/>
                </a:solidFill>
              </a:rPr>
            </a:br>
            <a:r>
              <a:rPr lang="en-US" sz="1050" dirty="0">
                <a:solidFill>
                  <a:schemeClr val="tx1"/>
                </a:solidFill>
              </a:rPr>
              <a:t>…</a:t>
            </a:r>
            <a:br>
              <a:rPr lang="en-US" sz="1050" dirty="0">
                <a:solidFill>
                  <a:schemeClr val="tx1"/>
                </a:solidFill>
              </a:rPr>
            </a:br>
            <a:br>
              <a:rPr lang="en-US" sz="1050" dirty="0">
                <a:solidFill>
                  <a:schemeClr val="tx1"/>
                </a:solidFill>
              </a:rPr>
            </a:br>
            <a:r>
              <a:rPr lang="en-US" sz="1050" dirty="0">
                <a:solidFill>
                  <a:schemeClr val="tx1"/>
                </a:solidFill>
              </a:rPr>
              <a:t>(b) The annual monitoring network plan must contain the following information for each existing and proposed site:</a:t>
            </a:r>
            <a:br>
              <a:rPr lang="en-US" sz="1050" dirty="0">
                <a:solidFill>
                  <a:schemeClr val="tx1"/>
                </a:solidFill>
              </a:rPr>
            </a:br>
            <a:r>
              <a:rPr lang="en-US" sz="1050" dirty="0">
                <a:solidFill>
                  <a:schemeClr val="tx1"/>
                </a:solidFill>
              </a:rPr>
              <a:t>(1) The AQS site identification number.</a:t>
            </a:r>
            <a:br>
              <a:rPr lang="en-US" sz="1050" dirty="0">
                <a:solidFill>
                  <a:schemeClr val="tx1"/>
                </a:solidFill>
              </a:rPr>
            </a:br>
            <a:r>
              <a:rPr lang="en-US" sz="1050" dirty="0">
                <a:solidFill>
                  <a:schemeClr val="tx1"/>
                </a:solidFill>
              </a:rPr>
              <a:t>(2) The location, including street address and geographical coordinates.</a:t>
            </a:r>
            <a:br>
              <a:rPr lang="en-US" sz="1050" dirty="0">
                <a:solidFill>
                  <a:schemeClr val="tx1"/>
                </a:solidFill>
              </a:rPr>
            </a:br>
            <a:r>
              <a:rPr lang="en-US" sz="1050" dirty="0">
                <a:solidFill>
                  <a:schemeClr val="tx1"/>
                </a:solidFill>
              </a:rPr>
              <a:t>(3) The sampling and analysis method(s) for each measured parameter.</a:t>
            </a:r>
            <a:br>
              <a:rPr lang="en-US" sz="1050" dirty="0">
                <a:solidFill>
                  <a:schemeClr val="tx1"/>
                </a:solidFill>
              </a:rPr>
            </a:br>
            <a:r>
              <a:rPr lang="en-US" sz="1050" dirty="0">
                <a:solidFill>
                  <a:schemeClr val="tx1"/>
                </a:solidFill>
              </a:rPr>
              <a:t>(4) The operating schedules for each monitor.</a:t>
            </a:r>
            <a:br>
              <a:rPr lang="en-US" sz="1050" dirty="0">
                <a:solidFill>
                  <a:schemeClr val="tx1"/>
                </a:solidFill>
              </a:rPr>
            </a:br>
            <a:r>
              <a:rPr lang="en-US" sz="1050" dirty="0">
                <a:solidFill>
                  <a:schemeClr val="tx1"/>
                </a:solidFill>
              </a:rPr>
              <a:t>(5) Any proposals to remove or move a monitoring station within a period of 18 months following plan submittal.</a:t>
            </a:r>
            <a:br>
              <a:rPr lang="en-US" sz="1050" dirty="0">
                <a:solidFill>
                  <a:schemeClr val="tx1"/>
                </a:solidFill>
              </a:rPr>
            </a:br>
            <a:r>
              <a:rPr lang="en-US" sz="1050" dirty="0">
                <a:solidFill>
                  <a:schemeClr val="tx1"/>
                </a:solidFill>
              </a:rPr>
              <a:t>(6) The monitoring objective and spatial scale of representativeness for each monitor as defined in appendix D to this part.</a:t>
            </a:r>
            <a:br>
              <a:rPr lang="en-US" sz="1050" dirty="0">
                <a:solidFill>
                  <a:schemeClr val="tx1"/>
                </a:solidFill>
              </a:rPr>
            </a:br>
            <a:r>
              <a:rPr lang="en-US" sz="1050" dirty="0">
                <a:solidFill>
                  <a:schemeClr val="tx1"/>
                </a:solidFill>
              </a:rPr>
              <a:t>(7) The identification of any sites that are suitable and sites that are not suitable for comparison against the annual PM</a:t>
            </a:r>
            <a:r>
              <a:rPr lang="en-US" sz="1050" baseline="-25000" dirty="0">
                <a:solidFill>
                  <a:schemeClr val="tx1"/>
                </a:solidFill>
              </a:rPr>
              <a:t>2.5</a:t>
            </a:r>
            <a:r>
              <a:rPr lang="en-US" sz="1050" dirty="0">
                <a:solidFill>
                  <a:schemeClr val="tx1"/>
                </a:solidFill>
              </a:rPr>
              <a:t> NAAQS as described in §58.30.</a:t>
            </a:r>
            <a:br>
              <a:rPr lang="en-US" sz="1050" dirty="0">
                <a:solidFill>
                  <a:schemeClr val="tx1"/>
                </a:solidFill>
              </a:rPr>
            </a:br>
            <a:r>
              <a:rPr lang="en-US" sz="1050" dirty="0">
                <a:solidFill>
                  <a:schemeClr val="tx1"/>
                </a:solidFill>
              </a:rPr>
              <a:t>(8) The MSA, CBSA, CSA or other area represented by the monitor.</a:t>
            </a:r>
            <a:br>
              <a:rPr lang="en-US" sz="1050" dirty="0">
                <a:solidFill>
                  <a:schemeClr val="tx1"/>
                </a:solidFill>
              </a:rPr>
            </a:br>
            <a:r>
              <a:rPr lang="en-US" sz="1050" dirty="0">
                <a:solidFill>
                  <a:schemeClr val="tx1"/>
                </a:solidFill>
              </a:rPr>
              <a:t>(9) The designation of any </a:t>
            </a:r>
            <a:r>
              <a:rPr lang="en-US" sz="1050" dirty="0" err="1">
                <a:solidFill>
                  <a:schemeClr val="tx1"/>
                </a:solidFill>
              </a:rPr>
              <a:t>Pb</a:t>
            </a:r>
            <a:r>
              <a:rPr lang="en-US" sz="1050" dirty="0">
                <a:solidFill>
                  <a:schemeClr val="tx1"/>
                </a:solidFill>
              </a:rPr>
              <a:t> monitors as either source-oriented or non-source-oriented according to Appendix D to 40 CFR part 58.</a:t>
            </a:r>
            <a:br>
              <a:rPr lang="en-US" sz="1050" dirty="0">
                <a:solidFill>
                  <a:schemeClr val="tx1"/>
                </a:solidFill>
              </a:rPr>
            </a:br>
            <a:r>
              <a:rPr lang="en-US" sz="1050" dirty="0">
                <a:solidFill>
                  <a:schemeClr val="tx1"/>
                </a:solidFill>
              </a:rPr>
              <a:t>(10) Any source-oriented monitors for which a waiver has been requested or granted by the EPA Regional Administrator as allowed for under paragraph 4.5(a)(ii) of Appendix D to 40 CFR part 58.</a:t>
            </a:r>
            <a:br>
              <a:rPr lang="en-US" sz="1050" dirty="0">
                <a:solidFill>
                  <a:schemeClr val="tx1"/>
                </a:solidFill>
              </a:rPr>
            </a:br>
            <a:r>
              <a:rPr lang="en-US" sz="1050" dirty="0">
                <a:solidFill>
                  <a:schemeClr val="tx1"/>
                </a:solidFill>
              </a:rPr>
              <a:t>(11) Any source-oriented or non-source-oriented site for which a waiver has been requested or granted by the EPA Regional Administrator for the use of Pb-PM</a:t>
            </a:r>
            <a:r>
              <a:rPr lang="en-US" sz="1050" baseline="-25000" dirty="0">
                <a:solidFill>
                  <a:schemeClr val="tx1"/>
                </a:solidFill>
              </a:rPr>
              <a:t>10</a:t>
            </a:r>
            <a:r>
              <a:rPr lang="en-US" sz="1050" dirty="0">
                <a:solidFill>
                  <a:schemeClr val="tx1"/>
                </a:solidFill>
              </a:rPr>
              <a:t> monitoring in lieu of </a:t>
            </a:r>
            <a:r>
              <a:rPr lang="en-US" sz="1050" dirty="0" err="1">
                <a:solidFill>
                  <a:schemeClr val="tx1"/>
                </a:solidFill>
              </a:rPr>
              <a:t>Pb</a:t>
            </a:r>
            <a:r>
              <a:rPr lang="en-US" sz="1050" dirty="0">
                <a:solidFill>
                  <a:schemeClr val="tx1"/>
                </a:solidFill>
              </a:rPr>
              <a:t>-TSP monitoring as allowed for under paragraph 2.10 of Appendix C to 40 CFR part 58.</a:t>
            </a:r>
            <a:br>
              <a:rPr lang="en-US" sz="1050" dirty="0">
                <a:solidFill>
                  <a:schemeClr val="tx1"/>
                </a:solidFill>
              </a:rPr>
            </a:br>
            <a:r>
              <a:rPr lang="en-US" sz="1050" dirty="0">
                <a:solidFill>
                  <a:schemeClr val="tx1"/>
                </a:solidFill>
              </a:rPr>
              <a:t>(12) The identification of required NO</a:t>
            </a:r>
            <a:r>
              <a:rPr lang="en-US" sz="1050" baseline="-25000" dirty="0">
                <a:solidFill>
                  <a:schemeClr val="tx1"/>
                </a:solidFill>
              </a:rPr>
              <a:t>2</a:t>
            </a:r>
            <a:r>
              <a:rPr lang="en-US" sz="1050" dirty="0">
                <a:solidFill>
                  <a:schemeClr val="tx1"/>
                </a:solidFill>
              </a:rPr>
              <a:t> monitors as near-road, area-wide, or vulnerable and susceptible population monitors in accordance with Appendix D, section 4.3 of this part.</a:t>
            </a:r>
            <a:br>
              <a:rPr lang="en-US" sz="1050" dirty="0">
                <a:solidFill>
                  <a:schemeClr val="tx1"/>
                </a:solidFill>
              </a:rPr>
            </a:br>
            <a:r>
              <a:rPr lang="en-US" sz="1050" dirty="0">
                <a:solidFill>
                  <a:schemeClr val="tx1"/>
                </a:solidFill>
              </a:rPr>
              <a:t>(13) The identification of any PM</a:t>
            </a:r>
            <a:r>
              <a:rPr lang="en-US" sz="1050" baseline="-25000" dirty="0">
                <a:solidFill>
                  <a:schemeClr val="tx1"/>
                </a:solidFill>
              </a:rPr>
              <a:t>2.5</a:t>
            </a:r>
            <a:r>
              <a:rPr lang="en-US" sz="1050" dirty="0">
                <a:solidFill>
                  <a:schemeClr val="tx1"/>
                </a:solidFill>
              </a:rPr>
              <a:t> FEMs and/or ARMs used in the monitoring agency's network where the data are not of sufficient quality such that data are not to be compared to the NAAQS….</a:t>
            </a:r>
            <a:br>
              <a:rPr lang="en-US" sz="1050" dirty="0">
                <a:solidFill>
                  <a:schemeClr val="tx1"/>
                </a:solidFill>
              </a:rPr>
            </a:br>
            <a:br>
              <a:rPr lang="en-US" dirty="0"/>
            </a:br>
            <a:endParaRPr lang="en-US" dirty="0"/>
          </a:p>
        </p:txBody>
      </p:sp>
      <p:sp>
        <p:nvSpPr>
          <p:cNvPr id="3" name="Rectangle 2">
            <a:extLst>
              <a:ext uri="{FF2B5EF4-FFF2-40B4-BE49-F238E27FC236}">
                <a16:creationId xmlns:a16="http://schemas.microsoft.com/office/drawing/2014/main" id="{5618B5B5-9507-4D03-9F77-0C6A8FAA928B}"/>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
        <p:nvSpPr>
          <p:cNvPr id="5" name="Text Placeholder 4">
            <a:extLst>
              <a:ext uri="{FF2B5EF4-FFF2-40B4-BE49-F238E27FC236}">
                <a16:creationId xmlns:a16="http://schemas.microsoft.com/office/drawing/2014/main" id="{4A6E08A3-264F-4379-990D-13EBA1AB88A1}"/>
              </a:ext>
            </a:extLst>
          </p:cNvPr>
          <p:cNvSpPr>
            <a:spLocks noGrp="1"/>
          </p:cNvSpPr>
          <p:nvPr>
            <p:ph type="body" sz="quarter" idx="12"/>
          </p:nvPr>
        </p:nvSpPr>
        <p:spPr/>
        <p:txBody>
          <a:bodyPr/>
          <a:lstStyle/>
          <a:p>
            <a:r>
              <a:rPr lang="en-US" dirty="0"/>
              <a:t>28</a:t>
            </a:r>
          </a:p>
        </p:txBody>
      </p:sp>
    </p:spTree>
    <p:extLst>
      <p:ext uri="{BB962C8B-B14F-4D97-AF65-F5344CB8AC3E}">
        <p14:creationId xmlns:p14="http://schemas.microsoft.com/office/powerpoint/2010/main" val="2588040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8CDBB8-7D47-4EEE-88FE-EE11FACDA05E}"/>
              </a:ext>
            </a:extLst>
          </p:cNvPr>
          <p:cNvSpPr>
            <a:spLocks noGrp="1"/>
          </p:cNvSpPr>
          <p:nvPr>
            <p:ph type="title"/>
          </p:nvPr>
        </p:nvSpPr>
        <p:spPr>
          <a:xfrm>
            <a:off x="628650" y="1087906"/>
            <a:ext cx="7886700" cy="602781"/>
          </a:xfrm>
        </p:spPr>
        <p:txBody>
          <a:bodyPr/>
          <a:lstStyle/>
          <a:p>
            <a:r>
              <a:rPr lang="en-US" sz="2800" dirty="0"/>
              <a:t>EPA Regional Review</a:t>
            </a:r>
          </a:p>
        </p:txBody>
      </p:sp>
      <p:sp>
        <p:nvSpPr>
          <p:cNvPr id="2" name="Subtitle 1">
            <a:extLst>
              <a:ext uri="{FF2B5EF4-FFF2-40B4-BE49-F238E27FC236}">
                <a16:creationId xmlns:a16="http://schemas.microsoft.com/office/drawing/2014/main" id="{2690F5F9-E051-4659-899C-F4C30231C06D}"/>
              </a:ext>
            </a:extLst>
          </p:cNvPr>
          <p:cNvSpPr>
            <a:spLocks noGrp="1"/>
          </p:cNvSpPr>
          <p:nvPr>
            <p:ph type="body" sz="quarter" idx="12"/>
          </p:nvPr>
        </p:nvSpPr>
        <p:spPr>
          <a:xfrm>
            <a:off x="0" y="1690687"/>
            <a:ext cx="3879837" cy="4654100"/>
          </a:xfrm>
        </p:spPr>
        <p:txBody>
          <a:bodyPr>
            <a:normAutofit lnSpcReduction="10000"/>
          </a:bodyPr>
          <a:lstStyle/>
          <a:p>
            <a:r>
              <a:rPr lang="en-US" sz="1800" dirty="0">
                <a:solidFill>
                  <a:srgbClr val="002060"/>
                </a:solidFill>
              </a:rPr>
              <a:t>As with other important items, submittal of the Annual Network Plan is included in the Performance Partnership Agreement (PPA) entered into between the EPA Regional Administrator and the State Environmental Commissioner.</a:t>
            </a:r>
          </a:p>
          <a:p>
            <a:r>
              <a:rPr lang="en-US" sz="1800" dirty="0">
                <a:solidFill>
                  <a:srgbClr val="002060"/>
                </a:solidFill>
              </a:rPr>
              <a:t>States usually discuss significant changes prior to proposal, but we always receive a copy for proposed plan on the first day of the comment period.</a:t>
            </a:r>
          </a:p>
          <a:p>
            <a:r>
              <a:rPr lang="en-US" sz="1800" dirty="0">
                <a:solidFill>
                  <a:srgbClr val="002060"/>
                </a:solidFill>
              </a:rPr>
              <a:t>EPA comments are coordinated across the Air Branch (monitoring, planning, permitting) and comments are (always) sent to State by end of the comment period.</a:t>
            </a:r>
          </a:p>
        </p:txBody>
      </p:sp>
      <p:sp>
        <p:nvSpPr>
          <p:cNvPr id="3" name="Rectangle 2">
            <a:extLst>
              <a:ext uri="{FF2B5EF4-FFF2-40B4-BE49-F238E27FC236}">
                <a16:creationId xmlns:a16="http://schemas.microsoft.com/office/drawing/2014/main" id="{5618B5B5-9507-4D03-9F77-0C6A8FAA928B}"/>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1026" name="Picture 1" descr="image001">
            <a:extLst>
              <a:ext uri="{FF2B5EF4-FFF2-40B4-BE49-F238E27FC236}">
                <a16:creationId xmlns:a16="http://schemas.microsoft.com/office/drawing/2014/main" id="{EAFE76A1-B837-4324-B3C9-FAF86147CC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93" b="62536"/>
          <a:stretch/>
        </p:blipFill>
        <p:spPr bwMode="auto">
          <a:xfrm>
            <a:off x="4059946" y="2054547"/>
            <a:ext cx="4872037" cy="226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a:extLst>
              <a:ext uri="{FF2B5EF4-FFF2-40B4-BE49-F238E27FC236}">
                <a16:creationId xmlns:a16="http://schemas.microsoft.com/office/drawing/2014/main" id="{2A12269E-E6C0-4A38-B904-F83C56504975}"/>
              </a:ext>
            </a:extLst>
          </p:cNvPr>
          <p:cNvGraphicFramePr>
            <a:graphicFrameLocks noChangeAspect="1"/>
          </p:cNvGraphicFramePr>
          <p:nvPr>
            <p:extLst>
              <p:ext uri="{D42A27DB-BD31-4B8C-83A1-F6EECF244321}">
                <p14:modId xmlns:p14="http://schemas.microsoft.com/office/powerpoint/2010/main" val="4027854044"/>
              </p:ext>
            </p:extLst>
          </p:nvPr>
        </p:nvGraphicFramePr>
        <p:xfrm>
          <a:off x="4059946" y="4573037"/>
          <a:ext cx="4903810" cy="1301785"/>
        </p:xfrm>
        <a:graphic>
          <a:graphicData uri="http://schemas.openxmlformats.org/presentationml/2006/ole">
            <mc:AlternateContent xmlns:mc="http://schemas.openxmlformats.org/markup-compatibility/2006">
              <mc:Choice xmlns:v="urn:schemas-microsoft-com:vml" Requires="v">
                <p:oleObj spid="_x0000_s1026" name="Worksheet" r:id="rId4" imgW="3695862" imgH="981193" progId="Excel.Sheet.8">
                  <p:embed/>
                </p:oleObj>
              </mc:Choice>
              <mc:Fallback>
                <p:oleObj name="Worksheet" r:id="rId4" imgW="3695862" imgH="981193" progId="Excel.Sheet.8">
                  <p:embed/>
                  <p:pic>
                    <p:nvPicPr>
                      <p:cNvPr id="6" name="Object 5">
                        <a:extLst>
                          <a:ext uri="{FF2B5EF4-FFF2-40B4-BE49-F238E27FC236}">
                            <a16:creationId xmlns:a16="http://schemas.microsoft.com/office/drawing/2014/main" id="{2A12269E-E6C0-4A38-B904-F83C56504975}"/>
                          </a:ext>
                        </a:extLst>
                      </p:cNvPr>
                      <p:cNvPicPr/>
                      <p:nvPr/>
                    </p:nvPicPr>
                    <p:blipFill>
                      <a:blip r:embed="rId5"/>
                      <a:stretch>
                        <a:fillRect/>
                      </a:stretch>
                    </p:blipFill>
                    <p:spPr>
                      <a:xfrm>
                        <a:off x="4059946" y="4573037"/>
                        <a:ext cx="4903810" cy="1301785"/>
                      </a:xfrm>
                      <a:prstGeom prst="rect">
                        <a:avLst/>
                      </a:prstGeom>
                    </p:spPr>
                  </p:pic>
                </p:oleObj>
              </mc:Fallback>
            </mc:AlternateContent>
          </a:graphicData>
        </a:graphic>
      </p:graphicFrame>
    </p:spTree>
    <p:extLst>
      <p:ext uri="{BB962C8B-B14F-4D97-AF65-F5344CB8AC3E}">
        <p14:creationId xmlns:p14="http://schemas.microsoft.com/office/powerpoint/2010/main" val="4097275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56557C5-E29D-4216-B9AD-DE5AA8978F59}" type="slidenum">
              <a:rPr lang="en-US" smtClean="0"/>
              <a:t>3</a:t>
            </a:fld>
            <a:endParaRPr lang="en-US"/>
          </a:p>
        </p:txBody>
      </p:sp>
      <p:pic>
        <p:nvPicPr>
          <p:cNvPr id="13" name="Picture 12">
            <a:extLst>
              <a:ext uri="{FF2B5EF4-FFF2-40B4-BE49-F238E27FC236}">
                <a16:creationId xmlns:a16="http://schemas.microsoft.com/office/drawing/2014/main" id="{8375F7C9-FF6E-4273-803D-622C7F545B1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03208" y="1712412"/>
            <a:ext cx="2586375" cy="2998695"/>
          </a:xfrm>
          <a:prstGeom prst="rect">
            <a:avLst/>
          </a:prstGeom>
        </p:spPr>
      </p:pic>
      <p:sp>
        <p:nvSpPr>
          <p:cNvPr id="15" name="Title 1">
            <a:extLst>
              <a:ext uri="{FF2B5EF4-FFF2-40B4-BE49-F238E27FC236}">
                <a16:creationId xmlns:a16="http://schemas.microsoft.com/office/drawing/2014/main" id="{9B9C8CBF-F69A-4571-8465-8D4C85705612}"/>
              </a:ext>
            </a:extLst>
          </p:cNvPr>
          <p:cNvSpPr txBox="1">
            <a:spLocks/>
          </p:cNvSpPr>
          <p:nvPr/>
        </p:nvSpPr>
        <p:spPr>
          <a:xfrm>
            <a:off x="792740" y="982223"/>
            <a:ext cx="7722610" cy="628309"/>
          </a:xfrm>
          <a:prstGeom prst="rect">
            <a:avLst/>
          </a:prstGeom>
        </p:spPr>
        <p:txBody>
          <a:bodyPr/>
          <a:lstStyle>
            <a:lvl1pPr algn="ctr" rtl="0" eaLnBrk="0" fontAlgn="base" hangingPunct="0">
              <a:spcBef>
                <a:spcPct val="0"/>
              </a:spcBef>
              <a:spcAft>
                <a:spcPct val="0"/>
              </a:spcAft>
              <a:defRPr sz="3600" i="1" kern="1200">
                <a:solidFill>
                  <a:srgbClr val="0000FF"/>
                </a:solidFill>
                <a:latin typeface="+mj-lt"/>
                <a:ea typeface="+mj-ea"/>
                <a:cs typeface="+mj-cs"/>
              </a:defRPr>
            </a:lvl1pPr>
            <a:lvl2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2pPr>
            <a:lvl3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3pPr>
            <a:lvl4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4pPr>
            <a:lvl5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5pPr>
            <a:lvl6pPr marL="4572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6pPr>
            <a:lvl7pPr marL="9144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7pPr>
            <a:lvl8pPr marL="13716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8pPr>
            <a:lvl9pPr marL="18288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9pPr>
          </a:lstStyle>
          <a:p>
            <a:r>
              <a:rPr lang="en-US" sz="3200" dirty="0"/>
              <a:t>Theories of air monitoring network evolution</a:t>
            </a:r>
          </a:p>
        </p:txBody>
      </p:sp>
      <p:pic>
        <p:nvPicPr>
          <p:cNvPr id="17" name="Picture 16">
            <a:extLst>
              <a:ext uri="{FF2B5EF4-FFF2-40B4-BE49-F238E27FC236}">
                <a16:creationId xmlns:a16="http://schemas.microsoft.com/office/drawing/2014/main" id="{59B64D24-0C66-4FB6-8BE7-5F6CCB892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1991" y="1675494"/>
            <a:ext cx="2304399" cy="3072532"/>
          </a:xfrm>
          <a:prstGeom prst="rect">
            <a:avLst/>
          </a:prstGeom>
        </p:spPr>
      </p:pic>
      <p:pic>
        <p:nvPicPr>
          <p:cNvPr id="19" name="Picture 18">
            <a:extLst>
              <a:ext uri="{FF2B5EF4-FFF2-40B4-BE49-F238E27FC236}">
                <a16:creationId xmlns:a16="http://schemas.microsoft.com/office/drawing/2014/main" id="{340A1713-338C-4C0C-9FEC-26FBC0F344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590" y="4849906"/>
            <a:ext cx="6545615" cy="1769689"/>
          </a:xfrm>
          <a:prstGeom prst="rect">
            <a:avLst/>
          </a:prstGeom>
        </p:spPr>
      </p:pic>
      <p:sp>
        <p:nvSpPr>
          <p:cNvPr id="20" name="Rectangle 19">
            <a:extLst>
              <a:ext uri="{FF2B5EF4-FFF2-40B4-BE49-F238E27FC236}">
                <a16:creationId xmlns:a16="http://schemas.microsoft.com/office/drawing/2014/main" id="{4EE53938-21BB-455D-8978-6AF7FE0A28E4}"/>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22" name="Picture 21">
            <a:extLst>
              <a:ext uri="{FF2B5EF4-FFF2-40B4-BE49-F238E27FC236}">
                <a16:creationId xmlns:a16="http://schemas.microsoft.com/office/drawing/2014/main" id="{E8C36693-5875-4833-8ACD-88AF43329D8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55812" y="1712412"/>
            <a:ext cx="2268788" cy="2778379"/>
          </a:xfrm>
          <a:prstGeom prst="rect">
            <a:avLst/>
          </a:prstGeom>
        </p:spPr>
      </p:pic>
    </p:spTree>
    <p:extLst>
      <p:ext uri="{BB962C8B-B14F-4D97-AF65-F5344CB8AC3E}">
        <p14:creationId xmlns:p14="http://schemas.microsoft.com/office/powerpoint/2010/main" val="19503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8CDBB8-7D47-4EEE-88FE-EE11FACDA05E}"/>
              </a:ext>
            </a:extLst>
          </p:cNvPr>
          <p:cNvSpPr>
            <a:spLocks noGrp="1"/>
          </p:cNvSpPr>
          <p:nvPr>
            <p:ph type="title"/>
          </p:nvPr>
        </p:nvSpPr>
        <p:spPr>
          <a:xfrm>
            <a:off x="559378" y="1090535"/>
            <a:ext cx="7886700" cy="492972"/>
          </a:xfrm>
        </p:spPr>
        <p:txBody>
          <a:bodyPr/>
          <a:lstStyle/>
          <a:p>
            <a:r>
              <a:rPr lang="en-US" sz="2800" dirty="0"/>
              <a:t>EPA Regional Review</a:t>
            </a:r>
          </a:p>
        </p:txBody>
      </p:sp>
      <p:sp>
        <p:nvSpPr>
          <p:cNvPr id="2" name="Subtitle 1">
            <a:extLst>
              <a:ext uri="{FF2B5EF4-FFF2-40B4-BE49-F238E27FC236}">
                <a16:creationId xmlns:a16="http://schemas.microsoft.com/office/drawing/2014/main" id="{2690F5F9-E051-4659-899C-F4C30231C06D}"/>
              </a:ext>
            </a:extLst>
          </p:cNvPr>
          <p:cNvSpPr>
            <a:spLocks noGrp="1"/>
          </p:cNvSpPr>
          <p:nvPr>
            <p:ph type="body" sz="quarter" idx="12"/>
          </p:nvPr>
        </p:nvSpPr>
        <p:spPr>
          <a:xfrm>
            <a:off x="0" y="1483464"/>
            <a:ext cx="4059946" cy="4838699"/>
          </a:xfrm>
        </p:spPr>
        <p:txBody>
          <a:bodyPr>
            <a:normAutofit/>
          </a:bodyPr>
          <a:lstStyle/>
          <a:p>
            <a:r>
              <a:rPr lang="en-US" sz="1800" dirty="0">
                <a:solidFill>
                  <a:srgbClr val="002060"/>
                </a:solidFill>
              </a:rPr>
              <a:t>As we review:</a:t>
            </a:r>
          </a:p>
          <a:p>
            <a:pPr marL="0" indent="0">
              <a:buNone/>
            </a:pPr>
            <a:endParaRPr lang="en-US" sz="1800" dirty="0">
              <a:solidFill>
                <a:srgbClr val="002060"/>
              </a:solidFill>
            </a:endParaRPr>
          </a:p>
          <a:p>
            <a:pPr>
              <a:buFontTx/>
              <a:buChar char="-"/>
            </a:pPr>
            <a:r>
              <a:rPr lang="en-US" sz="1800" dirty="0">
                <a:solidFill>
                  <a:srgbClr val="002060"/>
                </a:solidFill>
              </a:rPr>
              <a:t>We ensure minimum CFR </a:t>
            </a:r>
          </a:p>
          <a:p>
            <a:pPr marL="0" indent="0">
              <a:buNone/>
            </a:pPr>
            <a:r>
              <a:rPr lang="en-US" sz="1800" dirty="0">
                <a:solidFill>
                  <a:srgbClr val="002060"/>
                </a:solidFill>
              </a:rPr>
              <a:t>      network minimums are met, </a:t>
            </a:r>
          </a:p>
          <a:p>
            <a:pPr marL="0" indent="0">
              <a:buNone/>
            </a:pPr>
            <a:r>
              <a:rPr lang="en-US" sz="1800" dirty="0">
                <a:solidFill>
                  <a:srgbClr val="002060"/>
                </a:solidFill>
              </a:rPr>
              <a:t>      and point out if they are not. </a:t>
            </a:r>
          </a:p>
          <a:p>
            <a:pPr>
              <a:buFontTx/>
              <a:buChar char="-"/>
            </a:pPr>
            <a:endParaRPr lang="en-US" sz="1800" dirty="0">
              <a:solidFill>
                <a:srgbClr val="002060"/>
              </a:solidFill>
            </a:endParaRPr>
          </a:p>
          <a:p>
            <a:pPr>
              <a:buFontTx/>
              <a:buChar char="-"/>
            </a:pPr>
            <a:r>
              <a:rPr lang="en-US" sz="1800" dirty="0">
                <a:solidFill>
                  <a:srgbClr val="002060"/>
                </a:solidFill>
              </a:rPr>
              <a:t>Shutdowns are “approved” if acceptable.</a:t>
            </a:r>
          </a:p>
          <a:p>
            <a:pPr>
              <a:buFontTx/>
              <a:buChar char="-"/>
            </a:pPr>
            <a:endParaRPr lang="en-US" sz="1800" dirty="0">
              <a:solidFill>
                <a:srgbClr val="002060"/>
              </a:solidFill>
            </a:endParaRPr>
          </a:p>
          <a:p>
            <a:pPr>
              <a:buFontTx/>
              <a:buChar char="-"/>
            </a:pPr>
            <a:endParaRPr lang="en-US" sz="1800" dirty="0">
              <a:solidFill>
                <a:srgbClr val="002060"/>
              </a:solidFill>
            </a:endParaRPr>
          </a:p>
          <a:p>
            <a:pPr>
              <a:buFontTx/>
              <a:buChar char="-"/>
            </a:pPr>
            <a:r>
              <a:rPr lang="en-US" sz="1800" dirty="0">
                <a:solidFill>
                  <a:srgbClr val="002060"/>
                </a:solidFill>
              </a:rPr>
              <a:t>New sites are approved, as appropriate (EPA reviews all new sites before they are formally “selected” by State)</a:t>
            </a:r>
          </a:p>
        </p:txBody>
      </p:sp>
      <p:sp>
        <p:nvSpPr>
          <p:cNvPr id="3" name="Rectangle 2">
            <a:extLst>
              <a:ext uri="{FF2B5EF4-FFF2-40B4-BE49-F238E27FC236}">
                <a16:creationId xmlns:a16="http://schemas.microsoft.com/office/drawing/2014/main" id="{5618B5B5-9507-4D03-9F77-0C6A8FAA928B}"/>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5" name="Picture 4">
            <a:extLst>
              <a:ext uri="{FF2B5EF4-FFF2-40B4-BE49-F238E27FC236}">
                <a16:creationId xmlns:a16="http://schemas.microsoft.com/office/drawing/2014/main" id="{4D5058FB-65CA-4C41-A2CA-18BA81D9B50F}"/>
              </a:ext>
            </a:extLst>
          </p:cNvPr>
          <p:cNvPicPr>
            <a:picLocks noChangeAspect="1"/>
          </p:cNvPicPr>
          <p:nvPr/>
        </p:nvPicPr>
        <p:blipFill rotWithShape="1">
          <a:blip r:embed="rId2"/>
          <a:srcRect l="11889" t="63761" r="28257" b="20417"/>
          <a:stretch/>
        </p:blipFill>
        <p:spPr>
          <a:xfrm>
            <a:off x="3269262" y="2090446"/>
            <a:ext cx="5874738" cy="1242394"/>
          </a:xfrm>
          <a:prstGeom prst="rect">
            <a:avLst/>
          </a:prstGeom>
        </p:spPr>
      </p:pic>
      <p:pic>
        <p:nvPicPr>
          <p:cNvPr id="7" name="Picture 6">
            <a:extLst>
              <a:ext uri="{FF2B5EF4-FFF2-40B4-BE49-F238E27FC236}">
                <a16:creationId xmlns:a16="http://schemas.microsoft.com/office/drawing/2014/main" id="{9A938E36-B5B0-4F74-9DE5-5D7DB471E3E1}"/>
              </a:ext>
            </a:extLst>
          </p:cNvPr>
          <p:cNvPicPr>
            <a:picLocks noChangeAspect="1"/>
          </p:cNvPicPr>
          <p:nvPr/>
        </p:nvPicPr>
        <p:blipFill>
          <a:blip r:embed="rId3"/>
          <a:stretch>
            <a:fillRect/>
          </a:stretch>
        </p:blipFill>
        <p:spPr>
          <a:xfrm>
            <a:off x="1394937" y="4125645"/>
            <a:ext cx="6758463" cy="446355"/>
          </a:xfrm>
          <a:prstGeom prst="rect">
            <a:avLst/>
          </a:prstGeom>
        </p:spPr>
      </p:pic>
      <p:pic>
        <p:nvPicPr>
          <p:cNvPr id="8" name="Picture 7">
            <a:extLst>
              <a:ext uri="{FF2B5EF4-FFF2-40B4-BE49-F238E27FC236}">
                <a16:creationId xmlns:a16="http://schemas.microsoft.com/office/drawing/2014/main" id="{CC39E2C3-A327-4C29-85B5-95D97EB9ADBE}"/>
              </a:ext>
            </a:extLst>
          </p:cNvPr>
          <p:cNvPicPr>
            <a:picLocks noChangeAspect="1"/>
          </p:cNvPicPr>
          <p:nvPr/>
        </p:nvPicPr>
        <p:blipFill rotWithShape="1">
          <a:blip r:embed="rId4"/>
          <a:srcRect l="14992" t="59204" r="15333" b="33333"/>
          <a:stretch/>
        </p:blipFill>
        <p:spPr>
          <a:xfrm>
            <a:off x="2273490" y="5743430"/>
            <a:ext cx="6541676" cy="560513"/>
          </a:xfrm>
          <a:prstGeom prst="rect">
            <a:avLst/>
          </a:prstGeom>
        </p:spPr>
      </p:pic>
    </p:spTree>
    <p:extLst>
      <p:ext uri="{BB962C8B-B14F-4D97-AF65-F5344CB8AC3E}">
        <p14:creationId xmlns:p14="http://schemas.microsoft.com/office/powerpoint/2010/main" val="132721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8CDBB8-7D47-4EEE-88FE-EE11FACDA05E}"/>
              </a:ext>
            </a:extLst>
          </p:cNvPr>
          <p:cNvSpPr>
            <a:spLocks noGrp="1"/>
          </p:cNvSpPr>
          <p:nvPr>
            <p:ph type="title"/>
          </p:nvPr>
        </p:nvSpPr>
        <p:spPr/>
        <p:txBody>
          <a:bodyPr/>
          <a:lstStyle/>
          <a:p>
            <a:r>
              <a:rPr lang="en-US" sz="2800" dirty="0"/>
              <a:t>EPA Regional Review</a:t>
            </a:r>
          </a:p>
        </p:txBody>
      </p:sp>
      <p:sp>
        <p:nvSpPr>
          <p:cNvPr id="2" name="Subtitle 1">
            <a:extLst>
              <a:ext uri="{FF2B5EF4-FFF2-40B4-BE49-F238E27FC236}">
                <a16:creationId xmlns:a16="http://schemas.microsoft.com/office/drawing/2014/main" id="{2690F5F9-E051-4659-899C-F4C30231C06D}"/>
              </a:ext>
            </a:extLst>
          </p:cNvPr>
          <p:cNvSpPr>
            <a:spLocks noGrp="1"/>
          </p:cNvSpPr>
          <p:nvPr>
            <p:ph type="body" sz="quarter" idx="12"/>
          </p:nvPr>
        </p:nvSpPr>
        <p:spPr>
          <a:xfrm>
            <a:off x="0" y="1640334"/>
            <a:ext cx="2486891" cy="4838699"/>
          </a:xfrm>
        </p:spPr>
        <p:txBody>
          <a:bodyPr>
            <a:normAutofit/>
          </a:bodyPr>
          <a:lstStyle/>
          <a:p>
            <a:r>
              <a:rPr lang="en-US" sz="1800" dirty="0">
                <a:solidFill>
                  <a:srgbClr val="002060"/>
                </a:solidFill>
              </a:rPr>
              <a:t>As we review:</a:t>
            </a:r>
          </a:p>
          <a:p>
            <a:pPr>
              <a:buFontTx/>
              <a:buChar char="-"/>
            </a:pPr>
            <a:r>
              <a:rPr lang="en-US" sz="1800" dirty="0">
                <a:solidFill>
                  <a:srgbClr val="002060"/>
                </a:solidFill>
              </a:rPr>
              <a:t>We approve acceptable sampling frequency changes. </a:t>
            </a:r>
          </a:p>
          <a:p>
            <a:pPr>
              <a:buFontTx/>
              <a:buChar char="-"/>
            </a:pPr>
            <a:endParaRPr lang="en-US" sz="1800" dirty="0">
              <a:solidFill>
                <a:srgbClr val="002060"/>
              </a:solidFill>
            </a:endParaRPr>
          </a:p>
          <a:p>
            <a:pPr>
              <a:buFontTx/>
              <a:buChar char="-"/>
            </a:pPr>
            <a:r>
              <a:rPr lang="en-US" sz="1800" dirty="0">
                <a:solidFill>
                  <a:srgbClr val="002060"/>
                </a:solidFill>
              </a:rPr>
              <a:t>We ensure continuous PM</a:t>
            </a:r>
            <a:r>
              <a:rPr lang="en-US" sz="1800" baseline="-25000" dirty="0">
                <a:solidFill>
                  <a:srgbClr val="002060"/>
                </a:solidFill>
              </a:rPr>
              <a:t>2.5 </a:t>
            </a:r>
            <a:r>
              <a:rPr lang="en-US" sz="1800" dirty="0">
                <a:solidFill>
                  <a:srgbClr val="002060"/>
                </a:solidFill>
              </a:rPr>
              <a:t> FEM monitors are reporting as NAAQS compliance (88101) unless explicitly approved otherwise.</a:t>
            </a:r>
          </a:p>
          <a:p>
            <a:pPr>
              <a:buFontTx/>
              <a:buChar char="-"/>
            </a:pPr>
            <a:endParaRPr lang="en-US" sz="1800" dirty="0">
              <a:solidFill>
                <a:srgbClr val="002060"/>
              </a:solidFill>
            </a:endParaRPr>
          </a:p>
        </p:txBody>
      </p:sp>
      <p:sp>
        <p:nvSpPr>
          <p:cNvPr id="3" name="Rectangle 2">
            <a:extLst>
              <a:ext uri="{FF2B5EF4-FFF2-40B4-BE49-F238E27FC236}">
                <a16:creationId xmlns:a16="http://schemas.microsoft.com/office/drawing/2014/main" id="{5618B5B5-9507-4D03-9F77-0C6A8FAA928B}"/>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6" name="Picture 5">
            <a:extLst>
              <a:ext uri="{FF2B5EF4-FFF2-40B4-BE49-F238E27FC236}">
                <a16:creationId xmlns:a16="http://schemas.microsoft.com/office/drawing/2014/main" id="{D3306CDF-220C-4AA5-B1C6-E996F386EB8C}"/>
              </a:ext>
            </a:extLst>
          </p:cNvPr>
          <p:cNvPicPr>
            <a:picLocks noChangeAspect="1"/>
          </p:cNvPicPr>
          <p:nvPr/>
        </p:nvPicPr>
        <p:blipFill>
          <a:blip r:embed="rId2"/>
          <a:stretch>
            <a:fillRect/>
          </a:stretch>
        </p:blipFill>
        <p:spPr>
          <a:xfrm>
            <a:off x="2762250" y="1811939"/>
            <a:ext cx="6345482" cy="570482"/>
          </a:xfrm>
          <a:prstGeom prst="rect">
            <a:avLst/>
          </a:prstGeom>
        </p:spPr>
      </p:pic>
      <p:pic>
        <p:nvPicPr>
          <p:cNvPr id="7" name="Picture 6">
            <a:extLst>
              <a:ext uri="{FF2B5EF4-FFF2-40B4-BE49-F238E27FC236}">
                <a16:creationId xmlns:a16="http://schemas.microsoft.com/office/drawing/2014/main" id="{BC2CC248-6454-4387-91A2-1A15A221400B}"/>
              </a:ext>
            </a:extLst>
          </p:cNvPr>
          <p:cNvPicPr>
            <a:picLocks noChangeAspect="1"/>
          </p:cNvPicPr>
          <p:nvPr/>
        </p:nvPicPr>
        <p:blipFill rotWithShape="1">
          <a:blip r:embed="rId3"/>
          <a:srcRect l="10111" t="72650" r="12941" b="7813"/>
          <a:stretch/>
        </p:blipFill>
        <p:spPr>
          <a:xfrm>
            <a:off x="3576637" y="2986426"/>
            <a:ext cx="5283909" cy="1073258"/>
          </a:xfrm>
          <a:prstGeom prst="rect">
            <a:avLst/>
          </a:prstGeom>
        </p:spPr>
      </p:pic>
      <p:pic>
        <p:nvPicPr>
          <p:cNvPr id="8" name="Picture 7">
            <a:extLst>
              <a:ext uri="{FF2B5EF4-FFF2-40B4-BE49-F238E27FC236}">
                <a16:creationId xmlns:a16="http://schemas.microsoft.com/office/drawing/2014/main" id="{22575518-DAE2-4B37-B7DF-1CBCB68FEA23}"/>
              </a:ext>
            </a:extLst>
          </p:cNvPr>
          <p:cNvPicPr>
            <a:picLocks noChangeAspect="1"/>
          </p:cNvPicPr>
          <p:nvPr/>
        </p:nvPicPr>
        <p:blipFill rotWithShape="1">
          <a:blip r:embed="rId4"/>
          <a:srcRect l="9000" t="27350" r="27555" b="25556"/>
          <a:stretch/>
        </p:blipFill>
        <p:spPr>
          <a:xfrm>
            <a:off x="3576636" y="4151493"/>
            <a:ext cx="4557713" cy="2706507"/>
          </a:xfrm>
          <a:prstGeom prst="rect">
            <a:avLst/>
          </a:prstGeom>
        </p:spPr>
      </p:pic>
      <p:sp>
        <p:nvSpPr>
          <p:cNvPr id="9" name="TextBox 8">
            <a:extLst>
              <a:ext uri="{FF2B5EF4-FFF2-40B4-BE49-F238E27FC236}">
                <a16:creationId xmlns:a16="http://schemas.microsoft.com/office/drawing/2014/main" id="{08D24907-5163-4BA6-83A8-328CFDE11869}"/>
              </a:ext>
            </a:extLst>
          </p:cNvPr>
          <p:cNvSpPr txBox="1"/>
          <p:nvPr/>
        </p:nvSpPr>
        <p:spPr>
          <a:xfrm>
            <a:off x="2580228" y="4551221"/>
            <a:ext cx="1083182" cy="276999"/>
          </a:xfrm>
          <a:prstGeom prst="rect">
            <a:avLst/>
          </a:prstGeom>
          <a:noFill/>
        </p:spPr>
        <p:txBody>
          <a:bodyPr wrap="none" rtlCol="0">
            <a:spAutoFit/>
          </a:bodyPr>
          <a:lstStyle/>
          <a:p>
            <a:r>
              <a:rPr lang="en-US" sz="1200" dirty="0"/>
              <a:t>From 2014-&gt;</a:t>
            </a:r>
          </a:p>
        </p:txBody>
      </p:sp>
      <p:sp>
        <p:nvSpPr>
          <p:cNvPr id="10" name="Rectangle 9">
            <a:extLst>
              <a:ext uri="{FF2B5EF4-FFF2-40B4-BE49-F238E27FC236}">
                <a16:creationId xmlns:a16="http://schemas.microsoft.com/office/drawing/2014/main" id="{1B006AAF-639C-47C9-A078-463D046AB687}"/>
              </a:ext>
            </a:extLst>
          </p:cNvPr>
          <p:cNvSpPr/>
          <p:nvPr/>
        </p:nvSpPr>
        <p:spPr>
          <a:xfrm>
            <a:off x="2588340" y="3523055"/>
            <a:ext cx="1287111" cy="276999"/>
          </a:xfrm>
          <a:prstGeom prst="rect">
            <a:avLst/>
          </a:prstGeom>
        </p:spPr>
        <p:txBody>
          <a:bodyPr wrap="square">
            <a:spAutoFit/>
          </a:bodyPr>
          <a:lstStyle/>
          <a:p>
            <a:r>
              <a:rPr lang="en-US" sz="1200" dirty="0"/>
              <a:t>From 2016-&gt;</a:t>
            </a:r>
          </a:p>
        </p:txBody>
      </p:sp>
    </p:spTree>
    <p:extLst>
      <p:ext uri="{BB962C8B-B14F-4D97-AF65-F5344CB8AC3E}">
        <p14:creationId xmlns:p14="http://schemas.microsoft.com/office/powerpoint/2010/main" val="1746986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8CDBB8-7D47-4EEE-88FE-EE11FACDA05E}"/>
              </a:ext>
            </a:extLst>
          </p:cNvPr>
          <p:cNvSpPr>
            <a:spLocks noGrp="1"/>
          </p:cNvSpPr>
          <p:nvPr>
            <p:ph type="title"/>
          </p:nvPr>
        </p:nvSpPr>
        <p:spPr/>
        <p:txBody>
          <a:bodyPr/>
          <a:lstStyle/>
          <a:p>
            <a:r>
              <a:rPr lang="en-US" sz="2800" dirty="0"/>
              <a:t>EPA Regional Review</a:t>
            </a:r>
          </a:p>
        </p:txBody>
      </p:sp>
      <p:sp>
        <p:nvSpPr>
          <p:cNvPr id="2" name="Subtitle 1">
            <a:extLst>
              <a:ext uri="{FF2B5EF4-FFF2-40B4-BE49-F238E27FC236}">
                <a16:creationId xmlns:a16="http://schemas.microsoft.com/office/drawing/2014/main" id="{2690F5F9-E051-4659-899C-F4C30231C06D}"/>
              </a:ext>
            </a:extLst>
          </p:cNvPr>
          <p:cNvSpPr>
            <a:spLocks noGrp="1"/>
          </p:cNvSpPr>
          <p:nvPr>
            <p:ph type="body" sz="quarter" idx="12"/>
          </p:nvPr>
        </p:nvSpPr>
        <p:spPr>
          <a:xfrm>
            <a:off x="0" y="1323976"/>
            <a:ext cx="4059946" cy="4998188"/>
          </a:xfrm>
        </p:spPr>
        <p:txBody>
          <a:bodyPr>
            <a:normAutofit/>
          </a:bodyPr>
          <a:lstStyle/>
          <a:p>
            <a:r>
              <a:rPr lang="en-US" sz="1800" dirty="0">
                <a:solidFill>
                  <a:srgbClr val="002060"/>
                </a:solidFill>
              </a:rPr>
              <a:t>As we review:</a:t>
            </a:r>
          </a:p>
          <a:p>
            <a:pPr marL="0" indent="0">
              <a:buNone/>
            </a:pPr>
            <a:endParaRPr lang="en-US" sz="1800" dirty="0">
              <a:solidFill>
                <a:srgbClr val="002060"/>
              </a:solidFill>
            </a:endParaRPr>
          </a:p>
          <a:p>
            <a:pPr>
              <a:buFontTx/>
              <a:buChar char="-"/>
            </a:pPr>
            <a:r>
              <a:rPr lang="en-US" sz="1800" dirty="0">
                <a:solidFill>
                  <a:srgbClr val="002060"/>
                </a:solidFill>
              </a:rPr>
              <a:t>We review relative to the DRR.</a:t>
            </a:r>
          </a:p>
          <a:p>
            <a:pPr>
              <a:buFontTx/>
              <a:buChar char="-"/>
            </a:pPr>
            <a:endParaRPr lang="en-US" sz="1800" dirty="0">
              <a:solidFill>
                <a:srgbClr val="002060"/>
              </a:solidFill>
            </a:endParaRPr>
          </a:p>
          <a:p>
            <a:pPr>
              <a:buFontTx/>
              <a:buChar char="-"/>
            </a:pPr>
            <a:endParaRPr lang="en-US" sz="1800" dirty="0">
              <a:solidFill>
                <a:srgbClr val="002060"/>
              </a:solidFill>
            </a:endParaRPr>
          </a:p>
          <a:p>
            <a:pPr>
              <a:buFontTx/>
              <a:buChar char="-"/>
            </a:pPr>
            <a:r>
              <a:rPr lang="en-US" sz="1800" dirty="0">
                <a:solidFill>
                  <a:srgbClr val="002060"/>
                </a:solidFill>
              </a:rPr>
              <a:t>We review relative to the 40 S/V.</a:t>
            </a:r>
          </a:p>
          <a:p>
            <a:pPr>
              <a:buFontTx/>
              <a:buChar char="-"/>
            </a:pPr>
            <a:endParaRPr lang="en-US" sz="1800" dirty="0">
              <a:solidFill>
                <a:srgbClr val="002060"/>
              </a:solidFill>
            </a:endParaRPr>
          </a:p>
          <a:p>
            <a:pPr>
              <a:buFontTx/>
              <a:buChar char="-"/>
            </a:pPr>
            <a:r>
              <a:rPr lang="en-US" sz="1800" dirty="0">
                <a:solidFill>
                  <a:srgbClr val="002060"/>
                </a:solidFill>
              </a:rPr>
              <a:t>We suggest resource saving opportunities. </a:t>
            </a:r>
          </a:p>
          <a:p>
            <a:pPr>
              <a:buFontTx/>
              <a:buChar char="-"/>
            </a:pPr>
            <a:endParaRPr lang="en-US" sz="1800" dirty="0">
              <a:solidFill>
                <a:srgbClr val="002060"/>
              </a:solidFill>
            </a:endParaRPr>
          </a:p>
          <a:p>
            <a:pPr>
              <a:buFontTx/>
              <a:buChar char="-"/>
            </a:pPr>
            <a:endParaRPr lang="en-US" sz="1800" dirty="0">
              <a:solidFill>
                <a:srgbClr val="002060"/>
              </a:solidFill>
            </a:endParaRPr>
          </a:p>
          <a:p>
            <a:pPr>
              <a:buFontTx/>
              <a:buChar char="-"/>
            </a:pPr>
            <a:endParaRPr lang="en-US" sz="1800" dirty="0">
              <a:solidFill>
                <a:srgbClr val="002060"/>
              </a:solidFill>
            </a:endParaRPr>
          </a:p>
          <a:p>
            <a:pPr>
              <a:buFontTx/>
              <a:buChar char="-"/>
            </a:pPr>
            <a:endParaRPr lang="en-US" sz="1800" dirty="0">
              <a:solidFill>
                <a:srgbClr val="002060"/>
              </a:solidFill>
            </a:endParaRPr>
          </a:p>
          <a:p>
            <a:pPr>
              <a:buFontTx/>
              <a:buChar char="-"/>
            </a:pPr>
            <a:r>
              <a:rPr lang="en-US" sz="1800" dirty="0">
                <a:solidFill>
                  <a:srgbClr val="002060"/>
                </a:solidFill>
              </a:rPr>
              <a:t>We suggest other </a:t>
            </a:r>
          </a:p>
          <a:p>
            <a:pPr marL="0" indent="0">
              <a:buNone/>
            </a:pPr>
            <a:r>
              <a:rPr lang="en-US" sz="1800" dirty="0">
                <a:solidFill>
                  <a:srgbClr val="002060"/>
                </a:solidFill>
              </a:rPr>
              <a:t>      “monitoring” needs.</a:t>
            </a:r>
          </a:p>
          <a:p>
            <a:pPr>
              <a:buFontTx/>
              <a:buChar char="-"/>
            </a:pPr>
            <a:endParaRPr lang="en-US" sz="1800" dirty="0"/>
          </a:p>
        </p:txBody>
      </p:sp>
      <p:sp>
        <p:nvSpPr>
          <p:cNvPr id="3" name="Rectangle 2">
            <a:extLst>
              <a:ext uri="{FF2B5EF4-FFF2-40B4-BE49-F238E27FC236}">
                <a16:creationId xmlns:a16="http://schemas.microsoft.com/office/drawing/2014/main" id="{5618B5B5-9507-4D03-9F77-0C6A8FAA928B}"/>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6" name="Picture 5">
            <a:extLst>
              <a:ext uri="{FF2B5EF4-FFF2-40B4-BE49-F238E27FC236}">
                <a16:creationId xmlns:a16="http://schemas.microsoft.com/office/drawing/2014/main" id="{38DA1803-14CA-42F6-9BAD-66E2031168C7}"/>
              </a:ext>
            </a:extLst>
          </p:cNvPr>
          <p:cNvPicPr>
            <a:picLocks noChangeAspect="1"/>
          </p:cNvPicPr>
          <p:nvPr/>
        </p:nvPicPr>
        <p:blipFill rotWithShape="1">
          <a:blip r:embed="rId2"/>
          <a:srcRect l="12889" t="31841" r="12256" b="51250"/>
          <a:stretch/>
        </p:blipFill>
        <p:spPr>
          <a:xfrm>
            <a:off x="3510011" y="1552156"/>
            <a:ext cx="5954420" cy="1076038"/>
          </a:xfrm>
          <a:prstGeom prst="rect">
            <a:avLst/>
          </a:prstGeom>
        </p:spPr>
      </p:pic>
      <p:pic>
        <p:nvPicPr>
          <p:cNvPr id="8" name="Picture 7">
            <a:extLst>
              <a:ext uri="{FF2B5EF4-FFF2-40B4-BE49-F238E27FC236}">
                <a16:creationId xmlns:a16="http://schemas.microsoft.com/office/drawing/2014/main" id="{41C627D8-E350-463E-864F-43A9EBDEC26B}"/>
              </a:ext>
            </a:extLst>
          </p:cNvPr>
          <p:cNvPicPr>
            <a:picLocks noChangeAspect="1"/>
          </p:cNvPicPr>
          <p:nvPr/>
        </p:nvPicPr>
        <p:blipFill rotWithShape="1">
          <a:blip r:embed="rId3"/>
          <a:srcRect l="10555" t="49060" r="13077" b="36389"/>
          <a:stretch/>
        </p:blipFill>
        <p:spPr>
          <a:xfrm>
            <a:off x="2650881" y="5614527"/>
            <a:ext cx="5864469" cy="893947"/>
          </a:xfrm>
          <a:prstGeom prst="rect">
            <a:avLst/>
          </a:prstGeom>
        </p:spPr>
      </p:pic>
      <p:pic>
        <p:nvPicPr>
          <p:cNvPr id="9" name="Picture 8">
            <a:extLst>
              <a:ext uri="{FF2B5EF4-FFF2-40B4-BE49-F238E27FC236}">
                <a16:creationId xmlns:a16="http://schemas.microsoft.com/office/drawing/2014/main" id="{3D1AC5C6-ED0A-4CE1-A47D-B6B70C29C531}"/>
              </a:ext>
            </a:extLst>
          </p:cNvPr>
          <p:cNvPicPr>
            <a:picLocks noChangeAspect="1"/>
          </p:cNvPicPr>
          <p:nvPr/>
        </p:nvPicPr>
        <p:blipFill>
          <a:blip r:embed="rId4"/>
          <a:stretch>
            <a:fillRect/>
          </a:stretch>
        </p:blipFill>
        <p:spPr>
          <a:xfrm>
            <a:off x="1809750" y="3965083"/>
            <a:ext cx="7078539" cy="1084703"/>
          </a:xfrm>
          <a:prstGeom prst="rect">
            <a:avLst/>
          </a:prstGeom>
        </p:spPr>
      </p:pic>
      <p:pic>
        <p:nvPicPr>
          <p:cNvPr id="14" name="Picture 13">
            <a:extLst>
              <a:ext uri="{FF2B5EF4-FFF2-40B4-BE49-F238E27FC236}">
                <a16:creationId xmlns:a16="http://schemas.microsoft.com/office/drawing/2014/main" id="{05333C15-D469-4905-971A-441327E5BCBE}"/>
              </a:ext>
            </a:extLst>
          </p:cNvPr>
          <p:cNvPicPr>
            <a:picLocks noChangeAspect="1"/>
          </p:cNvPicPr>
          <p:nvPr/>
        </p:nvPicPr>
        <p:blipFill rotWithShape="1">
          <a:blip r:embed="rId5"/>
          <a:srcRect l="11111" t="69231" r="10615" b="19192"/>
          <a:stretch/>
        </p:blipFill>
        <p:spPr>
          <a:xfrm>
            <a:off x="3510011" y="2776999"/>
            <a:ext cx="5662246" cy="669981"/>
          </a:xfrm>
          <a:prstGeom prst="rect">
            <a:avLst/>
          </a:prstGeom>
        </p:spPr>
      </p:pic>
    </p:spTree>
    <p:extLst>
      <p:ext uri="{BB962C8B-B14F-4D97-AF65-F5344CB8AC3E}">
        <p14:creationId xmlns:p14="http://schemas.microsoft.com/office/powerpoint/2010/main" val="2379346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8CDBB8-7D47-4EEE-88FE-EE11FACDA05E}"/>
              </a:ext>
            </a:extLst>
          </p:cNvPr>
          <p:cNvSpPr>
            <a:spLocks noGrp="1"/>
          </p:cNvSpPr>
          <p:nvPr>
            <p:ph type="title"/>
          </p:nvPr>
        </p:nvSpPr>
        <p:spPr>
          <a:xfrm>
            <a:off x="413435" y="1158336"/>
            <a:ext cx="7886700" cy="700195"/>
          </a:xfrm>
        </p:spPr>
        <p:txBody>
          <a:bodyPr/>
          <a:lstStyle/>
          <a:p>
            <a:r>
              <a:rPr lang="en-US" sz="2800" dirty="0"/>
              <a:t>EPA Regional Review</a:t>
            </a:r>
          </a:p>
        </p:txBody>
      </p:sp>
      <p:sp>
        <p:nvSpPr>
          <p:cNvPr id="2" name="Subtitle 1">
            <a:extLst>
              <a:ext uri="{FF2B5EF4-FFF2-40B4-BE49-F238E27FC236}">
                <a16:creationId xmlns:a16="http://schemas.microsoft.com/office/drawing/2014/main" id="{2690F5F9-E051-4659-899C-F4C30231C06D}"/>
              </a:ext>
            </a:extLst>
          </p:cNvPr>
          <p:cNvSpPr>
            <a:spLocks noGrp="1"/>
          </p:cNvSpPr>
          <p:nvPr>
            <p:ph type="body" sz="quarter" idx="12"/>
          </p:nvPr>
        </p:nvSpPr>
        <p:spPr>
          <a:xfrm>
            <a:off x="413435" y="1858531"/>
            <a:ext cx="4695825" cy="1388959"/>
          </a:xfrm>
        </p:spPr>
        <p:txBody>
          <a:bodyPr>
            <a:normAutofit/>
          </a:bodyPr>
          <a:lstStyle/>
          <a:p>
            <a:r>
              <a:rPr lang="en-US" sz="1800" dirty="0">
                <a:solidFill>
                  <a:srgbClr val="002060"/>
                </a:solidFill>
              </a:rPr>
              <a:t>Upon receipt of final ANP, we review to see that all public comments  are addressed, and Regional Administrator (designee) approves the plan, if appropriate. </a:t>
            </a:r>
          </a:p>
        </p:txBody>
      </p:sp>
      <p:sp>
        <p:nvSpPr>
          <p:cNvPr id="3" name="Rectangle 2">
            <a:extLst>
              <a:ext uri="{FF2B5EF4-FFF2-40B4-BE49-F238E27FC236}">
                <a16:creationId xmlns:a16="http://schemas.microsoft.com/office/drawing/2014/main" id="{5618B5B5-9507-4D03-9F77-0C6A8FAA928B}"/>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5" name="Picture 4">
            <a:extLst>
              <a:ext uri="{FF2B5EF4-FFF2-40B4-BE49-F238E27FC236}">
                <a16:creationId xmlns:a16="http://schemas.microsoft.com/office/drawing/2014/main" id="{EB8A0675-6EB2-4108-BCAA-ACF7625205E3}"/>
              </a:ext>
            </a:extLst>
          </p:cNvPr>
          <p:cNvPicPr>
            <a:picLocks noChangeAspect="1"/>
          </p:cNvPicPr>
          <p:nvPr/>
        </p:nvPicPr>
        <p:blipFill rotWithShape="1">
          <a:blip r:embed="rId2"/>
          <a:srcRect b="5174"/>
          <a:stretch/>
        </p:blipFill>
        <p:spPr>
          <a:xfrm>
            <a:off x="879231" y="3660103"/>
            <a:ext cx="7385538" cy="2414583"/>
          </a:xfrm>
          <a:prstGeom prst="rect">
            <a:avLst/>
          </a:prstGeom>
        </p:spPr>
      </p:pic>
    </p:spTree>
    <p:extLst>
      <p:ext uri="{BB962C8B-B14F-4D97-AF65-F5344CB8AC3E}">
        <p14:creationId xmlns:p14="http://schemas.microsoft.com/office/powerpoint/2010/main" val="1664679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43306" y="1167829"/>
            <a:ext cx="7772400" cy="519303"/>
          </a:xfrm>
        </p:spPr>
        <p:txBody>
          <a:bodyPr/>
          <a:lstStyle/>
          <a:p>
            <a:r>
              <a:rPr lang="en-US" sz="2800" b="0" dirty="0">
                <a:solidFill>
                  <a:srgbClr val="0000FF"/>
                </a:solidFill>
              </a:rPr>
              <a:t>Contrasting Annual Plans and Network Assessment</a:t>
            </a:r>
          </a:p>
        </p:txBody>
      </p:sp>
      <p:sp>
        <p:nvSpPr>
          <p:cNvPr id="5" name="Slide Number Placeholder 4"/>
          <p:cNvSpPr>
            <a:spLocks noGrp="1"/>
          </p:cNvSpPr>
          <p:nvPr>
            <p:ph type="sldNum" sz="quarter" idx="12"/>
          </p:nvPr>
        </p:nvSpPr>
        <p:spPr/>
        <p:txBody>
          <a:bodyPr/>
          <a:lstStyle/>
          <a:p>
            <a:fld id="{CE80E008-ACCA-40DB-9014-A9A803CADA3D}" type="slidenum">
              <a:rPr lang="en-US" smtClean="0"/>
              <a:pPr/>
              <a:t>34</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4051702405"/>
              </p:ext>
            </p:extLst>
          </p:nvPr>
        </p:nvGraphicFramePr>
        <p:xfrm>
          <a:off x="431425" y="1917663"/>
          <a:ext cx="8244077" cy="4208155"/>
        </p:xfrm>
        <a:graphic>
          <a:graphicData uri="http://schemas.openxmlformats.org/drawingml/2006/table">
            <a:tbl>
              <a:tblPr firstRow="1" bandRow="1">
                <a:tableStyleId>{93296810-A885-4BE3-A3E7-6D5BEEA58F35}</a:tableStyleId>
              </a:tblPr>
              <a:tblGrid>
                <a:gridCol w="2618199">
                  <a:extLst>
                    <a:ext uri="{9D8B030D-6E8A-4147-A177-3AD203B41FA5}">
                      <a16:colId xmlns:a16="http://schemas.microsoft.com/office/drawing/2014/main" val="20000"/>
                    </a:ext>
                  </a:extLst>
                </a:gridCol>
                <a:gridCol w="2569273">
                  <a:extLst>
                    <a:ext uri="{9D8B030D-6E8A-4147-A177-3AD203B41FA5}">
                      <a16:colId xmlns:a16="http://schemas.microsoft.com/office/drawing/2014/main" val="20001"/>
                    </a:ext>
                  </a:extLst>
                </a:gridCol>
                <a:gridCol w="3056605">
                  <a:extLst>
                    <a:ext uri="{9D8B030D-6E8A-4147-A177-3AD203B41FA5}">
                      <a16:colId xmlns:a16="http://schemas.microsoft.com/office/drawing/2014/main" val="20002"/>
                    </a:ext>
                  </a:extLst>
                </a:gridCol>
              </a:tblGrid>
              <a:tr h="664013">
                <a:tc>
                  <a:txBody>
                    <a:bodyPr/>
                    <a:lstStyle/>
                    <a:p>
                      <a:r>
                        <a:rPr lang="en-US" dirty="0">
                          <a:solidFill>
                            <a:schemeClr val="tx1"/>
                          </a:solidFill>
                        </a:rPr>
                        <a:t>Element</a:t>
                      </a:r>
                    </a:p>
                  </a:txBody>
                  <a:tcPr/>
                </a:tc>
                <a:tc>
                  <a:txBody>
                    <a:bodyPr/>
                    <a:lstStyle/>
                    <a:p>
                      <a:r>
                        <a:rPr lang="en-US" dirty="0">
                          <a:solidFill>
                            <a:schemeClr val="tx1"/>
                          </a:solidFill>
                        </a:rPr>
                        <a:t>Annual Plan</a:t>
                      </a:r>
                    </a:p>
                  </a:txBody>
                  <a:tcPr/>
                </a:tc>
                <a:tc>
                  <a:txBody>
                    <a:bodyPr/>
                    <a:lstStyle/>
                    <a:p>
                      <a:r>
                        <a:rPr lang="en-US" dirty="0">
                          <a:solidFill>
                            <a:schemeClr val="tx1"/>
                          </a:solidFill>
                        </a:rPr>
                        <a:t>5-Year Assessment</a:t>
                      </a:r>
                    </a:p>
                  </a:txBody>
                  <a:tcPr/>
                </a:tc>
                <a:extLst>
                  <a:ext uri="{0D108BD9-81ED-4DB2-BD59-A6C34878D82A}">
                    <a16:rowId xmlns:a16="http://schemas.microsoft.com/office/drawing/2014/main" val="10000"/>
                  </a:ext>
                </a:extLst>
              </a:tr>
              <a:tr h="576523">
                <a:tc>
                  <a:txBody>
                    <a:bodyPr/>
                    <a:lstStyle/>
                    <a:p>
                      <a:r>
                        <a:rPr lang="en-US" sz="1800" dirty="0"/>
                        <a:t>Frequency</a:t>
                      </a:r>
                    </a:p>
                  </a:txBody>
                  <a:tcPr/>
                </a:tc>
                <a:tc>
                  <a:txBody>
                    <a:bodyPr/>
                    <a:lstStyle/>
                    <a:p>
                      <a:r>
                        <a:rPr lang="en-US" sz="1800" dirty="0"/>
                        <a:t>Annually</a:t>
                      </a:r>
                    </a:p>
                  </a:txBody>
                  <a:tcPr/>
                </a:tc>
                <a:tc>
                  <a:txBody>
                    <a:bodyPr/>
                    <a:lstStyle/>
                    <a:p>
                      <a:r>
                        <a:rPr lang="en-US" sz="1800" dirty="0"/>
                        <a:t>5-years (2010, 2015, 2020)</a:t>
                      </a:r>
                    </a:p>
                  </a:txBody>
                  <a:tcPr/>
                </a:tc>
                <a:extLst>
                  <a:ext uri="{0D108BD9-81ED-4DB2-BD59-A6C34878D82A}">
                    <a16:rowId xmlns:a16="http://schemas.microsoft.com/office/drawing/2014/main" val="10001"/>
                  </a:ext>
                </a:extLst>
              </a:tr>
              <a:tr h="1078992">
                <a:tc>
                  <a:txBody>
                    <a:bodyPr/>
                    <a:lstStyle/>
                    <a:p>
                      <a:r>
                        <a:rPr lang="en-US" sz="1800" dirty="0"/>
                        <a:t>EPA Approval &amp;</a:t>
                      </a:r>
                    </a:p>
                    <a:p>
                      <a:r>
                        <a:rPr lang="en-US" sz="1800" dirty="0"/>
                        <a:t>Public Comment Requirement</a:t>
                      </a:r>
                    </a:p>
                  </a:txBody>
                  <a:tcPr/>
                </a:tc>
                <a:tc>
                  <a:txBody>
                    <a:bodyPr/>
                    <a:lstStyle/>
                    <a:p>
                      <a:r>
                        <a:rPr lang="en-US" sz="1800" dirty="0"/>
                        <a:t>Yes (for changes)</a:t>
                      </a:r>
                    </a:p>
                  </a:txBody>
                  <a:tcPr/>
                </a:tc>
                <a:tc>
                  <a:txBody>
                    <a:bodyPr/>
                    <a:lstStyle/>
                    <a:p>
                      <a:r>
                        <a:rPr lang="en-US" sz="1800" dirty="0"/>
                        <a:t>Network modification plan submitted as part</a:t>
                      </a:r>
                      <a:r>
                        <a:rPr lang="en-US" sz="1800" baseline="0" dirty="0"/>
                        <a:t> of AMNP by following year (</a:t>
                      </a:r>
                      <a:r>
                        <a:rPr lang="en-US" sz="1800" baseline="0" dirty="0" err="1"/>
                        <a:t>e.g</a:t>
                      </a:r>
                      <a:r>
                        <a:rPr lang="en-US" sz="1800" baseline="0" dirty="0"/>
                        <a:t>, 2021)</a:t>
                      </a:r>
                      <a:endParaRPr lang="en-US" sz="1800" dirty="0"/>
                    </a:p>
                  </a:txBody>
                  <a:tcPr/>
                </a:tc>
                <a:extLst>
                  <a:ext uri="{0D108BD9-81ED-4DB2-BD59-A6C34878D82A}">
                    <a16:rowId xmlns:a16="http://schemas.microsoft.com/office/drawing/2014/main" val="10002"/>
                  </a:ext>
                </a:extLst>
              </a:tr>
              <a:tr h="584536">
                <a:tc>
                  <a:txBody>
                    <a:bodyPr/>
                    <a:lstStyle/>
                    <a:p>
                      <a:r>
                        <a:rPr lang="en-US" sz="1800" dirty="0"/>
                        <a:t>Specified Content Requirements</a:t>
                      </a:r>
                    </a:p>
                  </a:txBody>
                  <a:tcPr/>
                </a:tc>
                <a:tc>
                  <a:txBody>
                    <a:bodyPr/>
                    <a:lstStyle/>
                    <a:p>
                      <a:r>
                        <a:rPr lang="en-US" sz="1800" dirty="0"/>
                        <a:t>Extensive</a:t>
                      </a:r>
                    </a:p>
                  </a:txBody>
                  <a:tcPr/>
                </a:tc>
                <a:tc>
                  <a:txBody>
                    <a:bodyPr/>
                    <a:lstStyle/>
                    <a:p>
                      <a:r>
                        <a:rPr lang="en-US" sz="1800" dirty="0"/>
                        <a:t>Minimal (technologies, susceptible individuals, data users)</a:t>
                      </a:r>
                    </a:p>
                  </a:txBody>
                  <a:tcPr/>
                </a:tc>
                <a:extLst>
                  <a:ext uri="{0D108BD9-81ED-4DB2-BD59-A6C34878D82A}">
                    <a16:rowId xmlns:a16="http://schemas.microsoft.com/office/drawing/2014/main" val="10003"/>
                  </a:ext>
                </a:extLst>
              </a:tr>
              <a:tr h="974227">
                <a:tc>
                  <a:txBody>
                    <a:bodyPr/>
                    <a:lstStyle/>
                    <a:p>
                      <a:r>
                        <a:rPr lang="en-US" sz="1800" dirty="0"/>
                        <a:t>Applicability period</a:t>
                      </a:r>
                    </a:p>
                  </a:txBody>
                  <a:tcPr/>
                </a:tc>
                <a:tc>
                  <a:txBody>
                    <a:bodyPr/>
                    <a:lstStyle/>
                    <a:p>
                      <a:r>
                        <a:rPr lang="en-US" sz="1800" dirty="0"/>
                        <a:t>Relatively short - 18 months </a:t>
                      </a:r>
                      <a:r>
                        <a:rPr lang="en-US" sz="1600" dirty="0"/>
                        <a:t>(see 58.10(b)(5))</a:t>
                      </a:r>
                    </a:p>
                  </a:txBody>
                  <a:tcPr/>
                </a:tc>
                <a:tc>
                  <a:txBody>
                    <a:bodyPr/>
                    <a:lstStyle/>
                    <a:p>
                      <a:r>
                        <a:rPr lang="en-US" sz="1800" dirty="0"/>
                        <a:t>Long – expected to be very forward looking</a:t>
                      </a:r>
                    </a:p>
                  </a:txBody>
                  <a:tcP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F891EFE4-6658-4888-8503-BC2B0653AB4D}"/>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1591296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65835" y="1208884"/>
            <a:ext cx="7772400" cy="433780"/>
          </a:xfrm>
        </p:spPr>
        <p:txBody>
          <a:bodyPr/>
          <a:lstStyle/>
          <a:p>
            <a:r>
              <a:rPr lang="en-US" sz="2400" b="0" dirty="0">
                <a:solidFill>
                  <a:srgbClr val="0000FF"/>
                </a:solidFill>
              </a:rPr>
              <a:t>A Few early (pre 2015) misimpressions about  assessments</a:t>
            </a:r>
            <a:br>
              <a:rPr lang="en-US" sz="2400" b="0" dirty="0">
                <a:solidFill>
                  <a:srgbClr val="0000FF"/>
                </a:solidFill>
              </a:rPr>
            </a:br>
            <a:endParaRPr lang="en-US" sz="2400" b="0" dirty="0">
              <a:solidFill>
                <a:srgbClr val="FF0000"/>
              </a:solidFill>
            </a:endParaRPr>
          </a:p>
        </p:txBody>
      </p:sp>
      <p:sp>
        <p:nvSpPr>
          <p:cNvPr id="5" name="Slide Number Placeholder 4"/>
          <p:cNvSpPr>
            <a:spLocks noGrp="1"/>
          </p:cNvSpPr>
          <p:nvPr>
            <p:ph type="sldNum" sz="quarter" idx="12"/>
          </p:nvPr>
        </p:nvSpPr>
        <p:spPr/>
        <p:txBody>
          <a:bodyPr/>
          <a:lstStyle/>
          <a:p>
            <a:fld id="{CE80E008-ACCA-40DB-9014-A9A803CADA3D}" type="slidenum">
              <a:rPr lang="en-US" smtClean="0"/>
              <a:pPr/>
              <a:t>35</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696694144"/>
              </p:ext>
            </p:extLst>
          </p:nvPr>
        </p:nvGraphicFramePr>
        <p:xfrm>
          <a:off x="317912" y="1933575"/>
          <a:ext cx="8540338" cy="4889981"/>
        </p:xfrm>
        <a:graphic>
          <a:graphicData uri="http://schemas.openxmlformats.org/drawingml/2006/table">
            <a:tbl>
              <a:tblPr firstRow="1" bandRow="1">
                <a:tableStyleId>{5C22544A-7EE6-4342-B048-85BDC9FD1C3A}</a:tableStyleId>
              </a:tblPr>
              <a:tblGrid>
                <a:gridCol w="3974545">
                  <a:extLst>
                    <a:ext uri="{9D8B030D-6E8A-4147-A177-3AD203B41FA5}">
                      <a16:colId xmlns:a16="http://schemas.microsoft.com/office/drawing/2014/main" val="20000"/>
                    </a:ext>
                  </a:extLst>
                </a:gridCol>
                <a:gridCol w="4565793">
                  <a:extLst>
                    <a:ext uri="{9D8B030D-6E8A-4147-A177-3AD203B41FA5}">
                      <a16:colId xmlns:a16="http://schemas.microsoft.com/office/drawing/2014/main" val="20001"/>
                    </a:ext>
                  </a:extLst>
                </a:gridCol>
              </a:tblGrid>
              <a:tr h="403964">
                <a:tc>
                  <a:txBody>
                    <a:bodyPr/>
                    <a:lstStyle/>
                    <a:p>
                      <a:r>
                        <a:rPr lang="en-US" dirty="0">
                          <a:solidFill>
                            <a:schemeClr val="tx1"/>
                          </a:solidFill>
                        </a:rPr>
                        <a:t>Belief</a:t>
                      </a:r>
                    </a:p>
                  </a:txBody>
                  <a:tcPr/>
                </a:tc>
                <a:tc>
                  <a:txBody>
                    <a:bodyPr/>
                    <a:lstStyle/>
                    <a:p>
                      <a:r>
                        <a:rPr lang="en-US" dirty="0">
                          <a:solidFill>
                            <a:schemeClr val="tx1"/>
                          </a:solidFill>
                        </a:rPr>
                        <a:t>EPA Position</a:t>
                      </a:r>
                    </a:p>
                  </a:txBody>
                  <a:tcPr/>
                </a:tc>
                <a:extLst>
                  <a:ext uri="{0D108BD9-81ED-4DB2-BD59-A6C34878D82A}">
                    <a16:rowId xmlns:a16="http://schemas.microsoft.com/office/drawing/2014/main" val="10000"/>
                  </a:ext>
                </a:extLst>
              </a:tr>
              <a:tr h="748660">
                <a:tc>
                  <a:txBody>
                    <a:bodyPr/>
                    <a:lstStyle/>
                    <a:p>
                      <a:r>
                        <a:rPr lang="en-US" dirty="0"/>
                        <a:t>The content</a:t>
                      </a:r>
                      <a:r>
                        <a:rPr lang="en-US" baseline="0" dirty="0"/>
                        <a:t> and format of the assessment is closely specified by EPA.</a:t>
                      </a:r>
                      <a:endParaRPr lang="en-US" dirty="0"/>
                    </a:p>
                  </a:txBody>
                  <a:tcPr/>
                </a:tc>
                <a:tc>
                  <a:txBody>
                    <a:bodyPr/>
                    <a:lstStyle/>
                    <a:p>
                      <a:r>
                        <a:rPr lang="en-US" sz="1400" dirty="0"/>
                        <a:t>There is a lot of freedom to design</a:t>
                      </a:r>
                      <a:r>
                        <a:rPr lang="en-US" sz="1400" baseline="0" dirty="0"/>
                        <a:t> and implement an assessment according to agency needs. Work closely with your EPA Region to meet expectations.</a:t>
                      </a:r>
                      <a:endParaRPr lang="en-US" sz="1400" dirty="0"/>
                    </a:p>
                  </a:txBody>
                  <a:tcPr/>
                </a:tc>
                <a:extLst>
                  <a:ext uri="{0D108BD9-81ED-4DB2-BD59-A6C34878D82A}">
                    <a16:rowId xmlns:a16="http://schemas.microsoft.com/office/drawing/2014/main" val="10001"/>
                  </a:ext>
                </a:extLst>
              </a:tr>
              <a:tr h="748660">
                <a:tc>
                  <a:txBody>
                    <a:bodyPr/>
                    <a:lstStyle/>
                    <a:p>
                      <a:r>
                        <a:rPr lang="en-US" dirty="0"/>
                        <a:t>EPA is the primary client for the assessment.</a:t>
                      </a:r>
                    </a:p>
                  </a:txBody>
                  <a:tcPr/>
                </a:tc>
                <a:tc>
                  <a:txBody>
                    <a:bodyPr/>
                    <a:lstStyle/>
                    <a:p>
                      <a:r>
                        <a:rPr lang="en-US" sz="1400" dirty="0"/>
                        <a:t>The</a:t>
                      </a:r>
                      <a:r>
                        <a:rPr lang="en-US" sz="1400" baseline="0" dirty="0"/>
                        <a:t> assessment is a tool to encourage the agency and it’s stakeholders to plan for the future. We believe that the State/ Local Agency is the client for this product.</a:t>
                      </a:r>
                      <a:endParaRPr lang="en-US" sz="1400" dirty="0"/>
                    </a:p>
                  </a:txBody>
                  <a:tcPr/>
                </a:tc>
                <a:extLst>
                  <a:ext uri="{0D108BD9-81ED-4DB2-BD59-A6C34878D82A}">
                    <a16:rowId xmlns:a16="http://schemas.microsoft.com/office/drawing/2014/main" val="10002"/>
                  </a:ext>
                </a:extLst>
              </a:tr>
              <a:tr h="1403737">
                <a:tc>
                  <a:txBody>
                    <a:bodyPr/>
                    <a:lstStyle/>
                    <a:p>
                      <a:r>
                        <a:rPr lang="en-US" dirty="0"/>
                        <a:t>The assessment needs to justify the operation of the current network.</a:t>
                      </a:r>
                    </a:p>
                  </a:txBody>
                  <a:tcPr/>
                </a:tc>
                <a:tc>
                  <a:txBody>
                    <a:bodyPr/>
                    <a:lstStyle/>
                    <a:p>
                      <a:r>
                        <a:rPr lang="en-US" sz="1400" dirty="0"/>
                        <a:t>Networks are expected to evolve over time</a:t>
                      </a:r>
                      <a:r>
                        <a:rPr lang="en-US" sz="1400" baseline="0" dirty="0"/>
                        <a:t> as objectives and requirements change. Assessments should present the case for network </a:t>
                      </a:r>
                      <a:r>
                        <a:rPr lang="en-US" sz="1400" b="1" baseline="0" dirty="0"/>
                        <a:t>divestments</a:t>
                      </a:r>
                      <a:r>
                        <a:rPr lang="en-US" sz="1400" baseline="0" dirty="0"/>
                        <a:t> and </a:t>
                      </a:r>
                      <a:r>
                        <a:rPr lang="en-US" sz="1400" b="1" baseline="0" dirty="0"/>
                        <a:t>investments</a:t>
                      </a:r>
                      <a:r>
                        <a:rPr lang="en-US" sz="1400" baseline="0" dirty="0"/>
                        <a:t>.  It should not seek to justify the existing network- it should look closely at emerging needs, and constantly look to be more efficient- including shutting down low value or duplicative monitors.  Work with your Region on these!</a:t>
                      </a:r>
                      <a:endParaRPr lang="en-US" sz="1400" dirty="0"/>
                    </a:p>
                  </a:txBody>
                  <a:tcPr/>
                </a:tc>
                <a:extLst>
                  <a:ext uri="{0D108BD9-81ED-4DB2-BD59-A6C34878D82A}">
                    <a16:rowId xmlns:a16="http://schemas.microsoft.com/office/drawing/2014/main" val="10003"/>
                  </a:ext>
                </a:extLst>
              </a:tr>
              <a:tr h="1403737">
                <a:tc>
                  <a:txBody>
                    <a:bodyPr/>
                    <a:lstStyle/>
                    <a:p>
                      <a:r>
                        <a:rPr lang="en-US" dirty="0"/>
                        <a:t>Use of statistical analysis tools is essential.</a:t>
                      </a:r>
                    </a:p>
                  </a:txBody>
                  <a:tcPr/>
                </a:tc>
                <a:tc>
                  <a:txBody>
                    <a:bodyPr/>
                    <a:lstStyle/>
                    <a:p>
                      <a:r>
                        <a:rPr lang="en-US" sz="1400" dirty="0"/>
                        <a:t>A successful assessment can be completed without</a:t>
                      </a:r>
                      <a:r>
                        <a:rPr lang="en-US" sz="1400" baseline="0" dirty="0"/>
                        <a:t> complex statistics. What IS needed is a basic analysis of current air quality and trends, thoughtful evaluation of agency needs and priorities, understanding of EPA requirements, and a dose of creativity, insight, and imagination.</a:t>
                      </a:r>
                      <a:endParaRPr lang="en-US" sz="1400" dirty="0"/>
                    </a:p>
                  </a:txBody>
                  <a:tcP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DF5F4CDE-04A6-44C5-97EF-C311862A69DC}"/>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Tree>
    <p:extLst>
      <p:ext uri="{BB962C8B-B14F-4D97-AF65-F5344CB8AC3E}">
        <p14:creationId xmlns:p14="http://schemas.microsoft.com/office/powerpoint/2010/main" val="883295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29" y="1142999"/>
            <a:ext cx="8595360" cy="694944"/>
          </a:xfrm>
        </p:spPr>
        <p:txBody>
          <a:bodyPr/>
          <a:lstStyle/>
          <a:p>
            <a:r>
              <a:rPr lang="en-US" dirty="0">
                <a:solidFill>
                  <a:srgbClr val="00B0F0"/>
                </a:solidFill>
              </a:rPr>
              <a:t> </a:t>
            </a:r>
            <a:r>
              <a:rPr lang="en-US" sz="2800" dirty="0"/>
              <a:t>Useful Components &amp; Random Observations</a:t>
            </a:r>
          </a:p>
        </p:txBody>
      </p:sp>
      <p:sp>
        <p:nvSpPr>
          <p:cNvPr id="3" name="Content Placeholder 2"/>
          <p:cNvSpPr>
            <a:spLocks noGrp="1"/>
          </p:cNvSpPr>
          <p:nvPr>
            <p:ph idx="1"/>
          </p:nvPr>
        </p:nvSpPr>
        <p:spPr>
          <a:xfrm>
            <a:off x="423512" y="1837943"/>
            <a:ext cx="4417429" cy="4598715"/>
          </a:xfrm>
        </p:spPr>
        <p:txBody>
          <a:bodyPr>
            <a:normAutofit fontScale="70000" lnSpcReduction="20000"/>
          </a:bodyPr>
          <a:lstStyle/>
          <a:p>
            <a:r>
              <a:rPr lang="en-US" dirty="0"/>
              <a:t>Develop a scoring/weighting system for monitors</a:t>
            </a:r>
          </a:p>
          <a:p>
            <a:pPr lvl="1"/>
            <a:r>
              <a:rPr lang="en-US" dirty="0"/>
              <a:t>Factors might include population, emissions, concentration relative to NAAQS, trends, correlation, and qualitative issues (e.g., use in health studies)</a:t>
            </a:r>
          </a:p>
          <a:p>
            <a:pPr lvl="1"/>
            <a:r>
              <a:rPr lang="en-US" dirty="0"/>
              <a:t>FL DEP: </a:t>
            </a:r>
            <a:r>
              <a:rPr lang="en-US" dirty="0">
                <a:hlinkClick r:id="rId2"/>
              </a:rPr>
              <a:t>https://www3.epa.gov/ttn/amtic/files/networkplans/FLassess2015.pdf</a:t>
            </a:r>
            <a:endParaRPr lang="en-US" dirty="0"/>
          </a:p>
          <a:p>
            <a:r>
              <a:rPr lang="en-US" dirty="0"/>
              <a:t>Band together with your neighbors</a:t>
            </a:r>
          </a:p>
          <a:p>
            <a:pPr lvl="1"/>
            <a:r>
              <a:rPr lang="en-US" dirty="0"/>
              <a:t>LADCO/Region 5: </a:t>
            </a:r>
            <a:r>
              <a:rPr lang="en-US" dirty="0">
                <a:hlinkClick r:id="rId3"/>
              </a:rPr>
              <a:t>http://www.ladco.org/reports/general/Regional_Network_Assessment/RNA15.html</a:t>
            </a:r>
            <a:endParaRPr lang="en-US" dirty="0"/>
          </a:p>
        </p:txBody>
      </p:sp>
      <p:sp>
        <p:nvSpPr>
          <p:cNvPr id="6" name="Slide Number Placeholder 5"/>
          <p:cNvSpPr>
            <a:spLocks noGrp="1"/>
          </p:cNvSpPr>
          <p:nvPr>
            <p:ph type="sldNum" sz="quarter" idx="12"/>
          </p:nvPr>
        </p:nvSpPr>
        <p:spPr/>
        <p:txBody>
          <a:bodyPr/>
          <a:lstStyle/>
          <a:p>
            <a:pPr>
              <a:defRPr/>
            </a:pPr>
            <a:fld id="{A59A409D-13B5-4BFA-BEF2-B333FB868C3F}" type="slidenum">
              <a:rPr lang="en-US" smtClean="0"/>
              <a:pPr>
                <a:defRPr/>
              </a:pPr>
              <a:t>36</a:t>
            </a:fld>
            <a:endParaRPr lang="en-US" dirty="0"/>
          </a:p>
        </p:txBody>
      </p:sp>
      <p:sp>
        <p:nvSpPr>
          <p:cNvPr id="9" name="Rectangle 8">
            <a:extLst>
              <a:ext uri="{FF2B5EF4-FFF2-40B4-BE49-F238E27FC236}">
                <a16:creationId xmlns:a16="http://schemas.microsoft.com/office/drawing/2014/main" id="{4F171B3A-4B21-42E6-985C-840216984D99}"/>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10" name="Picture 9">
            <a:extLst>
              <a:ext uri="{FF2B5EF4-FFF2-40B4-BE49-F238E27FC236}">
                <a16:creationId xmlns:a16="http://schemas.microsoft.com/office/drawing/2014/main" id="{D3132840-2DB6-4295-813D-30394942143E}"/>
              </a:ext>
            </a:extLst>
          </p:cNvPr>
          <p:cNvPicPr>
            <a:picLocks noChangeAspect="1"/>
          </p:cNvPicPr>
          <p:nvPr/>
        </p:nvPicPr>
        <p:blipFill>
          <a:blip r:embed="rId4"/>
          <a:stretch>
            <a:fillRect/>
          </a:stretch>
        </p:blipFill>
        <p:spPr>
          <a:xfrm>
            <a:off x="5193792" y="1956633"/>
            <a:ext cx="3793091" cy="4020678"/>
          </a:xfrm>
          <a:prstGeom prst="rect">
            <a:avLst/>
          </a:prstGeom>
        </p:spPr>
      </p:pic>
    </p:spTree>
    <p:extLst>
      <p:ext uri="{BB962C8B-B14F-4D97-AF65-F5344CB8AC3E}">
        <p14:creationId xmlns:p14="http://schemas.microsoft.com/office/powerpoint/2010/main" val="430755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 y="1143000"/>
            <a:ext cx="8595360" cy="514350"/>
          </a:xfrm>
        </p:spPr>
        <p:txBody>
          <a:bodyPr/>
          <a:lstStyle/>
          <a:p>
            <a:r>
              <a:rPr lang="en-US" dirty="0">
                <a:solidFill>
                  <a:srgbClr val="00B0F0"/>
                </a:solidFill>
              </a:rPr>
              <a:t> </a:t>
            </a:r>
            <a:r>
              <a:rPr lang="en-US" sz="2800" dirty="0"/>
              <a:t>Useful Components &amp; Random Observations</a:t>
            </a:r>
          </a:p>
        </p:txBody>
      </p:sp>
      <p:sp>
        <p:nvSpPr>
          <p:cNvPr id="3" name="Content Placeholder 2"/>
          <p:cNvSpPr>
            <a:spLocks noGrp="1"/>
          </p:cNvSpPr>
          <p:nvPr>
            <p:ph idx="1"/>
          </p:nvPr>
        </p:nvSpPr>
        <p:spPr>
          <a:xfrm>
            <a:off x="423512" y="1837943"/>
            <a:ext cx="4413531" cy="4814648"/>
          </a:xfrm>
        </p:spPr>
        <p:txBody>
          <a:bodyPr>
            <a:normAutofit fontScale="70000" lnSpcReduction="20000"/>
          </a:bodyPr>
          <a:lstStyle/>
          <a:p>
            <a:r>
              <a:rPr lang="en-US" dirty="0"/>
              <a:t>Include a good executive summary upfront</a:t>
            </a:r>
          </a:p>
          <a:p>
            <a:pPr lvl="1"/>
            <a:r>
              <a:rPr lang="en-US" dirty="0"/>
              <a:t>WA Dept of Ecology: </a:t>
            </a:r>
            <a:r>
              <a:rPr lang="en-US" dirty="0">
                <a:hlinkClick r:id="rId2"/>
              </a:rPr>
              <a:t>https://www3.epa.gov/ttn/amtic/files/networkplans/WAAssess2015.pdf</a:t>
            </a:r>
            <a:endParaRPr lang="en-US" dirty="0"/>
          </a:p>
          <a:p>
            <a:r>
              <a:rPr lang="en-US" dirty="0"/>
              <a:t>Evaluate monitoring equipment inventory and needs</a:t>
            </a:r>
          </a:p>
          <a:p>
            <a:pPr lvl="1"/>
            <a:r>
              <a:rPr lang="en-US" dirty="0"/>
              <a:t>Philadelphia AMS: </a:t>
            </a:r>
            <a:r>
              <a:rPr lang="en-US" dirty="0">
                <a:hlinkClick r:id="rId3"/>
              </a:rPr>
              <a:t>https://www3.epa.gov/ttn/amtic/files/networkplans/PAPhilaassess2015.pdf</a:t>
            </a:r>
            <a:endParaRPr lang="en-US" dirty="0"/>
          </a:p>
          <a:p>
            <a:r>
              <a:rPr lang="en-US" dirty="0"/>
              <a:t>Discuss sensitive populations</a:t>
            </a:r>
          </a:p>
          <a:p>
            <a:pPr lvl="1"/>
            <a:r>
              <a:rPr lang="en-US" dirty="0"/>
              <a:t>CT DEP: </a:t>
            </a:r>
            <a:r>
              <a:rPr lang="en-US" dirty="0">
                <a:hlinkClick r:id="rId4"/>
              </a:rPr>
              <a:t>https://www3.epa.gov/ttn/amtic/files/networkplans/CTAssess2015.pdf</a:t>
            </a:r>
            <a:endParaRPr lang="en-US" dirty="0"/>
          </a:p>
          <a:p>
            <a:endParaRPr lang="en-US" dirty="0"/>
          </a:p>
          <a:p>
            <a:endParaRPr lang="en-US" dirty="0"/>
          </a:p>
        </p:txBody>
      </p:sp>
      <p:sp>
        <p:nvSpPr>
          <p:cNvPr id="6" name="Slide Number Placeholder 5"/>
          <p:cNvSpPr>
            <a:spLocks noGrp="1"/>
          </p:cNvSpPr>
          <p:nvPr>
            <p:ph type="sldNum" sz="quarter" idx="12"/>
          </p:nvPr>
        </p:nvSpPr>
        <p:spPr/>
        <p:txBody>
          <a:bodyPr/>
          <a:lstStyle/>
          <a:p>
            <a:pPr>
              <a:defRPr/>
            </a:pPr>
            <a:fld id="{A59A409D-13B5-4BFA-BEF2-B333FB868C3F}" type="slidenum">
              <a:rPr lang="en-US" smtClean="0"/>
              <a:pPr>
                <a:defRPr/>
              </a:pPr>
              <a:t>37</a:t>
            </a:fld>
            <a:endParaRPr lang="en-US" dirty="0"/>
          </a:p>
        </p:txBody>
      </p:sp>
      <p:sp>
        <p:nvSpPr>
          <p:cNvPr id="8" name="Rectangle 7">
            <a:extLst>
              <a:ext uri="{FF2B5EF4-FFF2-40B4-BE49-F238E27FC236}">
                <a16:creationId xmlns:a16="http://schemas.microsoft.com/office/drawing/2014/main" id="{E9140B58-847E-428B-97F7-32F301676604}"/>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4" name="Picture 3">
            <a:extLst>
              <a:ext uri="{FF2B5EF4-FFF2-40B4-BE49-F238E27FC236}">
                <a16:creationId xmlns:a16="http://schemas.microsoft.com/office/drawing/2014/main" id="{A3A68C66-78CD-4041-8711-425029789DBA}"/>
              </a:ext>
            </a:extLst>
          </p:cNvPr>
          <p:cNvPicPr>
            <a:picLocks noChangeAspect="1"/>
          </p:cNvPicPr>
          <p:nvPr/>
        </p:nvPicPr>
        <p:blipFill>
          <a:blip r:embed="rId5"/>
          <a:stretch>
            <a:fillRect/>
          </a:stretch>
        </p:blipFill>
        <p:spPr>
          <a:xfrm>
            <a:off x="4731095" y="2216755"/>
            <a:ext cx="3877650" cy="3171411"/>
          </a:xfrm>
          <a:prstGeom prst="rect">
            <a:avLst/>
          </a:prstGeom>
        </p:spPr>
      </p:pic>
    </p:spTree>
    <p:extLst>
      <p:ext uri="{BB962C8B-B14F-4D97-AF65-F5344CB8AC3E}">
        <p14:creationId xmlns:p14="http://schemas.microsoft.com/office/powerpoint/2010/main" val="3031176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676369" y="1184647"/>
            <a:ext cx="7772400" cy="495660"/>
          </a:xfrm>
        </p:spPr>
        <p:txBody>
          <a:bodyPr/>
          <a:lstStyle/>
          <a:p>
            <a:r>
              <a:rPr lang="en-US" altLang="en-US" sz="2800" dirty="0"/>
              <a:t>Network Assessment Tools: NetAssess2020</a:t>
            </a:r>
          </a:p>
        </p:txBody>
      </p:sp>
      <p:sp>
        <p:nvSpPr>
          <p:cNvPr id="923651" name="Rectangle 3"/>
          <p:cNvSpPr>
            <a:spLocks noGrp="1" noChangeArrowheads="1"/>
          </p:cNvSpPr>
          <p:nvPr>
            <p:ph type="body" idx="1"/>
          </p:nvPr>
        </p:nvSpPr>
        <p:spPr>
          <a:xfrm>
            <a:off x="105150" y="1817500"/>
            <a:ext cx="4457419" cy="4617665"/>
          </a:xfrm>
        </p:spPr>
        <p:txBody>
          <a:bodyPr>
            <a:normAutofit/>
          </a:bodyPr>
          <a:lstStyle/>
          <a:p>
            <a:pPr>
              <a:lnSpc>
                <a:spcPct val="80000"/>
              </a:lnSpc>
            </a:pPr>
            <a:r>
              <a:rPr lang="en-US" altLang="en-US" sz="2000" dirty="0"/>
              <a:t>Update of the LADCO tool used in the 2015 network assessments</a:t>
            </a:r>
          </a:p>
          <a:p>
            <a:pPr lvl="1">
              <a:lnSpc>
                <a:spcPct val="80000"/>
              </a:lnSpc>
            </a:pPr>
            <a:r>
              <a:rPr lang="en-US" altLang="en-US" sz="1600" dirty="0"/>
              <a:t>Still under development, our goal is to have it online by early 2019</a:t>
            </a:r>
          </a:p>
          <a:p>
            <a:pPr>
              <a:lnSpc>
                <a:spcPct val="80000"/>
              </a:lnSpc>
            </a:pPr>
            <a:r>
              <a:rPr lang="en-US" altLang="en-US" sz="2000" dirty="0"/>
              <a:t>Intent is to provide data that agencies can use in conducting their network assessments</a:t>
            </a:r>
          </a:p>
          <a:p>
            <a:pPr lvl="1">
              <a:lnSpc>
                <a:spcPct val="80000"/>
              </a:lnSpc>
            </a:pPr>
            <a:r>
              <a:rPr lang="en-US" altLang="en-US" sz="1600" dirty="0"/>
              <a:t>Design values and trends data</a:t>
            </a:r>
          </a:p>
          <a:p>
            <a:pPr lvl="1">
              <a:lnSpc>
                <a:spcPct val="80000"/>
              </a:lnSpc>
            </a:pPr>
            <a:r>
              <a:rPr lang="en-US" altLang="en-US" sz="1600" dirty="0"/>
              <a:t>Population data (“area served”)</a:t>
            </a:r>
          </a:p>
          <a:p>
            <a:pPr lvl="1">
              <a:lnSpc>
                <a:spcPct val="80000"/>
              </a:lnSpc>
            </a:pPr>
            <a:r>
              <a:rPr lang="en-US" altLang="en-US" sz="1600" dirty="0"/>
              <a:t>Correlation matrices</a:t>
            </a:r>
          </a:p>
          <a:p>
            <a:pPr>
              <a:lnSpc>
                <a:spcPct val="80000"/>
              </a:lnSpc>
            </a:pPr>
            <a:r>
              <a:rPr lang="en-US" altLang="en-US" sz="2000" dirty="0"/>
              <a:t>Focus is on the 6 criteria pollutants</a:t>
            </a:r>
          </a:p>
          <a:p>
            <a:pPr lvl="1">
              <a:lnSpc>
                <a:spcPct val="80000"/>
              </a:lnSpc>
            </a:pPr>
            <a:r>
              <a:rPr lang="en-US" altLang="en-US" sz="1600" dirty="0"/>
              <a:t>Not all data is useful for all pollutants</a:t>
            </a:r>
            <a:endParaRPr lang="en-US" altLang="en-US" sz="2000" dirty="0"/>
          </a:p>
          <a:p>
            <a:pPr lvl="1">
              <a:lnSpc>
                <a:spcPct val="80000"/>
              </a:lnSpc>
            </a:pPr>
            <a:r>
              <a:rPr lang="en-US" altLang="en-US" sz="1600" dirty="0"/>
              <a:t>For example, correlation matrices may be useful for ozone and PM, probably not for Pb</a:t>
            </a:r>
          </a:p>
          <a:p>
            <a:pPr>
              <a:lnSpc>
                <a:spcPct val="80000"/>
              </a:lnSpc>
            </a:pPr>
            <a:r>
              <a:rPr lang="en-US" altLang="en-US" sz="2000" dirty="0"/>
              <a:t>We are open to suggestions for other types of data that may be useful to include in the tool</a:t>
            </a:r>
          </a:p>
          <a:p>
            <a:pPr>
              <a:lnSpc>
                <a:spcPct val="80000"/>
              </a:lnSpc>
            </a:pPr>
            <a:endParaRPr lang="en-US" altLang="en-US" sz="2000" dirty="0"/>
          </a:p>
        </p:txBody>
      </p:sp>
      <p:sp>
        <p:nvSpPr>
          <p:cNvPr id="10" name="Rectangle 9">
            <a:extLst>
              <a:ext uri="{FF2B5EF4-FFF2-40B4-BE49-F238E27FC236}">
                <a16:creationId xmlns:a16="http://schemas.microsoft.com/office/drawing/2014/main" id="{98A72830-9131-4B6E-B513-AE9FA42D854F}"/>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11" name="Picture 10">
            <a:extLst>
              <a:ext uri="{FF2B5EF4-FFF2-40B4-BE49-F238E27FC236}">
                <a16:creationId xmlns:a16="http://schemas.microsoft.com/office/drawing/2014/main" id="{06D07446-C842-4C4E-87E3-8E5F7F80DF46}"/>
              </a:ext>
            </a:extLst>
          </p:cNvPr>
          <p:cNvPicPr>
            <a:picLocks noChangeAspect="1"/>
          </p:cNvPicPr>
          <p:nvPr/>
        </p:nvPicPr>
        <p:blipFill>
          <a:blip r:embed="rId2"/>
          <a:stretch>
            <a:fillRect/>
          </a:stretch>
        </p:blipFill>
        <p:spPr>
          <a:xfrm>
            <a:off x="4562569" y="2281359"/>
            <a:ext cx="4572000" cy="3198254"/>
          </a:xfrm>
          <a:prstGeom prst="rect">
            <a:avLst/>
          </a:prstGeom>
        </p:spPr>
      </p:pic>
      <p:sp>
        <p:nvSpPr>
          <p:cNvPr id="2" name="Rectangle 1">
            <a:extLst>
              <a:ext uri="{FF2B5EF4-FFF2-40B4-BE49-F238E27FC236}">
                <a16:creationId xmlns:a16="http://schemas.microsoft.com/office/drawing/2014/main" id="{389266BB-8958-4A54-8289-E01BB85796B2}"/>
              </a:ext>
            </a:extLst>
          </p:cNvPr>
          <p:cNvSpPr/>
          <p:nvPr/>
        </p:nvSpPr>
        <p:spPr>
          <a:xfrm>
            <a:off x="4884729" y="5634223"/>
            <a:ext cx="3927678" cy="646331"/>
          </a:xfrm>
          <a:prstGeom prst="rect">
            <a:avLst/>
          </a:prstGeom>
          <a:noFill/>
        </p:spPr>
        <p:txBody>
          <a:bodyPr wrap="none" lIns="91440" tIns="45720" rIns="91440" bIns="45720">
            <a:spAutoFit/>
          </a:bodyPr>
          <a:lstStyle/>
          <a:p>
            <a:pPr algn="ctr"/>
            <a:r>
              <a:rPr lang="en-US" sz="36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On to the demo!</a:t>
            </a:r>
            <a:endParaRPr lang="en-US" sz="36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305363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66975" y="1064396"/>
            <a:ext cx="4595846" cy="628309"/>
          </a:xfrm>
          <a:prstGeom prst="rect">
            <a:avLst/>
          </a:prstGeom>
        </p:spPr>
        <p:txBody>
          <a:bodyPr/>
          <a:lstStyle>
            <a:lvl1pPr algn="ctr" rtl="0" eaLnBrk="0" fontAlgn="base" hangingPunct="0">
              <a:spcBef>
                <a:spcPct val="0"/>
              </a:spcBef>
              <a:spcAft>
                <a:spcPct val="0"/>
              </a:spcAft>
              <a:defRPr sz="3600" i="1" kern="1200">
                <a:solidFill>
                  <a:srgbClr val="0000FF"/>
                </a:solidFill>
                <a:latin typeface="+mj-lt"/>
                <a:ea typeface="+mj-ea"/>
                <a:cs typeface="+mj-cs"/>
              </a:defRPr>
            </a:lvl1pPr>
            <a:lvl2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2pPr>
            <a:lvl3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3pPr>
            <a:lvl4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4pPr>
            <a:lvl5pPr algn="ctr" rtl="0" eaLnBrk="0" fontAlgn="base" hangingPunct="0">
              <a:spcBef>
                <a:spcPct val="0"/>
              </a:spcBef>
              <a:spcAft>
                <a:spcPct val="0"/>
              </a:spcAft>
              <a:defRPr sz="3600" i="1">
                <a:solidFill>
                  <a:srgbClr val="0000FF"/>
                </a:solidFill>
                <a:latin typeface="Calibri" panose="020F0502020204030204" pitchFamily="34" charset="0"/>
                <a:cs typeface="Tahoma" panose="020B0604030504040204" pitchFamily="34" charset="0"/>
              </a:defRPr>
            </a:lvl5pPr>
            <a:lvl6pPr marL="4572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6pPr>
            <a:lvl7pPr marL="9144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7pPr>
            <a:lvl8pPr marL="13716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8pPr>
            <a:lvl9pPr marL="1828800" algn="ctr" rtl="0" eaLnBrk="0" fontAlgn="base" hangingPunct="0">
              <a:spcBef>
                <a:spcPct val="0"/>
              </a:spcBef>
              <a:spcAft>
                <a:spcPct val="0"/>
              </a:spcAft>
              <a:defRPr sz="3600" i="1">
                <a:solidFill>
                  <a:srgbClr val="0000FF"/>
                </a:solidFill>
                <a:latin typeface="Arial" panose="020B0604020202020204" pitchFamily="34" charset="0"/>
                <a:cs typeface="Tahoma" panose="020B0604030504040204" pitchFamily="34" charset="0"/>
              </a:defRPr>
            </a:lvl9pPr>
          </a:lstStyle>
          <a:p>
            <a:r>
              <a:rPr lang="en-US" dirty="0"/>
              <a:t>Issues to Consider</a:t>
            </a:r>
            <a:endParaRPr lang="en-US" sz="2000" dirty="0"/>
          </a:p>
        </p:txBody>
      </p:sp>
      <p:pic>
        <p:nvPicPr>
          <p:cNvPr id="4" name="Picture 3" descr="Show Me Clean Ai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43" y="1810460"/>
            <a:ext cx="3136136" cy="2148230"/>
          </a:xfrm>
          <a:prstGeom prst="rect">
            <a:avLst/>
          </a:prstGeom>
        </p:spPr>
      </p:pic>
      <p:pic>
        <p:nvPicPr>
          <p:cNvPr id="5" name="Picture 4" descr="&lt;strong&gt;Windrose&lt;/strong&gt; (Meteorologie)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480" y="1810460"/>
            <a:ext cx="2875723" cy="22610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68" y="4275925"/>
            <a:ext cx="4208393" cy="2404796"/>
          </a:xfrm>
          <a:prstGeom prst="rect">
            <a:avLst/>
          </a:prstGeom>
        </p:spPr>
      </p:pic>
      <p:pic>
        <p:nvPicPr>
          <p:cNvPr id="8" name="Picture 7" descr="7aGeography - Najay- &lt;strong&gt;Pollution&lt;/strong&g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754" y="4177258"/>
            <a:ext cx="2657327" cy="1600612"/>
          </a:xfrm>
          <a:prstGeom prst="rect">
            <a:avLst/>
          </a:prstGeom>
        </p:spPr>
      </p:pic>
      <p:pic>
        <p:nvPicPr>
          <p:cNvPr id="11" name="Picture 10"/>
          <p:cNvPicPr>
            <a:picLocks noChangeAspect="1"/>
          </p:cNvPicPr>
          <p:nvPr/>
        </p:nvPicPr>
        <p:blipFill>
          <a:blip r:embed="rId6"/>
          <a:stretch>
            <a:fillRect/>
          </a:stretch>
        </p:blipFill>
        <p:spPr>
          <a:xfrm>
            <a:off x="6998596" y="2681864"/>
            <a:ext cx="2067226" cy="1865166"/>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765" y="450281"/>
            <a:ext cx="1566887" cy="2022709"/>
          </a:xfrm>
          <a:prstGeom prst="rect">
            <a:avLst/>
          </a:prstGeom>
        </p:spPr>
      </p:pic>
      <p:pic>
        <p:nvPicPr>
          <p:cNvPr id="2" name="Picture 1" descr="File:Stacks of &lt;strong&gt;money&lt;/strong&gt;.jp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1081" y="5442464"/>
            <a:ext cx="1277348" cy="1164308"/>
          </a:xfrm>
          <a:prstGeom prst="rect">
            <a:avLst/>
          </a:prstGeom>
        </p:spPr>
      </p:pic>
      <p:sp>
        <p:nvSpPr>
          <p:cNvPr id="10" name="TextBox 9">
            <a:extLst>
              <a:ext uri="{FF2B5EF4-FFF2-40B4-BE49-F238E27FC236}">
                <a16:creationId xmlns:a16="http://schemas.microsoft.com/office/drawing/2014/main" id="{73A2FAD5-2D51-494B-B406-B015CF2DAE3D}"/>
              </a:ext>
            </a:extLst>
          </p:cNvPr>
          <p:cNvSpPr txBox="1"/>
          <p:nvPr/>
        </p:nvSpPr>
        <p:spPr>
          <a:xfrm>
            <a:off x="431425" y="162386"/>
            <a:ext cx="4379113" cy="584775"/>
          </a:xfrm>
          <a:prstGeom prst="rect">
            <a:avLst/>
          </a:prstGeom>
          <a:noFill/>
        </p:spPr>
        <p:txBody>
          <a:bodyPr wrap="square" rtlCol="0">
            <a:spAutoFit/>
          </a:bodyPr>
          <a:lstStyle/>
          <a:p>
            <a:r>
              <a:rPr lang="en-US" sz="3200" dirty="0">
                <a:solidFill>
                  <a:srgbClr val="FFFF00"/>
                </a:solidFill>
                <a:latin typeface="+mn-lt"/>
              </a:rPr>
              <a:t>Designing a Network</a:t>
            </a:r>
          </a:p>
        </p:txBody>
      </p:sp>
    </p:spTree>
    <p:extLst>
      <p:ext uri="{BB962C8B-B14F-4D97-AF65-F5344CB8AC3E}">
        <p14:creationId xmlns:p14="http://schemas.microsoft.com/office/powerpoint/2010/main" val="4192197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8775" y="1139448"/>
            <a:ext cx="4303993" cy="791322"/>
          </a:xfrm>
        </p:spPr>
        <p:txBody>
          <a:bodyPr/>
          <a:lstStyle/>
          <a:p>
            <a:r>
              <a:rPr lang="en-US" dirty="0"/>
              <a:t>Emissions</a:t>
            </a:r>
          </a:p>
        </p:txBody>
      </p:sp>
      <p:sp>
        <p:nvSpPr>
          <p:cNvPr id="3" name="Slide Number Placeholder 2"/>
          <p:cNvSpPr>
            <a:spLocks noGrp="1"/>
          </p:cNvSpPr>
          <p:nvPr>
            <p:ph type="sldNum" sz="quarter" idx="10"/>
          </p:nvPr>
        </p:nvSpPr>
        <p:spPr/>
        <p:txBody>
          <a:bodyPr/>
          <a:lstStyle/>
          <a:p>
            <a:fld id="{A56557C5-E29D-4216-B9AD-DE5AA8978F59}" type="slidenum">
              <a:rPr lang="en-US" smtClean="0"/>
              <a:t>5</a:t>
            </a:fld>
            <a:endParaRPr lang="en-US"/>
          </a:p>
        </p:txBody>
      </p:sp>
      <p:sp>
        <p:nvSpPr>
          <p:cNvPr id="7" name="TextBox 6"/>
          <p:cNvSpPr txBox="1"/>
          <p:nvPr/>
        </p:nvSpPr>
        <p:spPr>
          <a:xfrm>
            <a:off x="332752" y="1915636"/>
            <a:ext cx="4317813"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j-lt"/>
              </a:rPr>
              <a:t>Complexity depends on the size of your territory and range of sources</a:t>
            </a:r>
          </a:p>
          <a:p>
            <a:pPr marL="285750" indent="-285750">
              <a:buFont typeface="Arial" panose="020B0604020202020204" pitchFamily="34" charset="0"/>
              <a:buChar char="•"/>
            </a:pPr>
            <a:r>
              <a:rPr lang="en-US" sz="2400" dirty="0">
                <a:latin typeface="+mj-lt"/>
              </a:rPr>
              <a:t>What source types dominate?</a:t>
            </a:r>
          </a:p>
          <a:p>
            <a:pPr marL="285750" indent="-285750">
              <a:buFont typeface="Arial" panose="020B0604020202020204" pitchFamily="34" charset="0"/>
              <a:buChar char="•"/>
            </a:pPr>
            <a:r>
              <a:rPr lang="en-US" sz="2400" dirty="0">
                <a:latin typeface="+mj-lt"/>
              </a:rPr>
              <a:t>Where can you find the latest data on emissions, traffic counts, etc</a:t>
            </a:r>
          </a:p>
          <a:p>
            <a:pPr marL="285750" indent="-285750">
              <a:buFont typeface="Arial" panose="020B0604020202020204" pitchFamily="34" charset="0"/>
              <a:buChar char="•"/>
            </a:pPr>
            <a:r>
              <a:rPr lang="en-US" sz="2400" dirty="0">
                <a:latin typeface="+mj-lt"/>
              </a:rPr>
              <a:t>What is the role of transport?</a:t>
            </a:r>
          </a:p>
          <a:p>
            <a:pPr marL="285750" indent="-285750">
              <a:buFont typeface="Arial" panose="020B0604020202020204" pitchFamily="34" charset="0"/>
              <a:buChar char="•"/>
            </a:pPr>
            <a:r>
              <a:rPr lang="en-US" sz="2400" dirty="0">
                <a:latin typeface="+mj-lt"/>
              </a:rPr>
              <a:t>What is the mix of primary versus secondary pollutants?</a:t>
            </a:r>
          </a:p>
        </p:txBody>
      </p:sp>
      <p:sp>
        <p:nvSpPr>
          <p:cNvPr id="5" name="Rectangle 4">
            <a:extLst>
              <a:ext uri="{FF2B5EF4-FFF2-40B4-BE49-F238E27FC236}">
                <a16:creationId xmlns:a16="http://schemas.microsoft.com/office/drawing/2014/main" id="{22369753-EC34-477D-B00B-FE827D45BE4E}"/>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6" name="Picture 5">
            <a:extLst>
              <a:ext uri="{FF2B5EF4-FFF2-40B4-BE49-F238E27FC236}">
                <a16:creationId xmlns:a16="http://schemas.microsoft.com/office/drawing/2014/main" id="{5E540E62-3467-45FA-826C-12C9AD9E5C71}"/>
              </a:ext>
            </a:extLst>
          </p:cNvPr>
          <p:cNvPicPr>
            <a:picLocks noChangeAspect="1"/>
          </p:cNvPicPr>
          <p:nvPr/>
        </p:nvPicPr>
        <p:blipFill>
          <a:blip r:embed="rId2"/>
          <a:stretch>
            <a:fillRect/>
          </a:stretch>
        </p:blipFill>
        <p:spPr>
          <a:xfrm>
            <a:off x="4901237" y="1693049"/>
            <a:ext cx="4098208" cy="4510528"/>
          </a:xfrm>
          <a:prstGeom prst="rect">
            <a:avLst/>
          </a:prstGeom>
        </p:spPr>
      </p:pic>
    </p:spTree>
    <p:extLst>
      <p:ext uri="{BB962C8B-B14F-4D97-AF65-F5344CB8AC3E}">
        <p14:creationId xmlns:p14="http://schemas.microsoft.com/office/powerpoint/2010/main" val="1744489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56557C5-E29D-4216-B9AD-DE5AA8978F59}" type="slidenum">
              <a:rPr lang="en-US" smtClean="0"/>
              <a:t>6</a:t>
            </a:fld>
            <a:endParaRPr lang="en-US"/>
          </a:p>
        </p:txBody>
      </p:sp>
      <p:sp>
        <p:nvSpPr>
          <p:cNvPr id="5" name="Rectangle 4">
            <a:extLst>
              <a:ext uri="{FF2B5EF4-FFF2-40B4-BE49-F238E27FC236}">
                <a16:creationId xmlns:a16="http://schemas.microsoft.com/office/drawing/2014/main" id="{22369753-EC34-477D-B00B-FE827D45BE4E}"/>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14" name="Picture 13">
            <a:extLst>
              <a:ext uri="{FF2B5EF4-FFF2-40B4-BE49-F238E27FC236}">
                <a16:creationId xmlns:a16="http://schemas.microsoft.com/office/drawing/2014/main" id="{66AF1FB3-784D-407F-860C-4EA56BFE9E2B}"/>
              </a:ext>
            </a:extLst>
          </p:cNvPr>
          <p:cNvPicPr>
            <a:picLocks noChangeAspect="1"/>
          </p:cNvPicPr>
          <p:nvPr/>
        </p:nvPicPr>
        <p:blipFill>
          <a:blip r:embed="rId2"/>
          <a:stretch>
            <a:fillRect/>
          </a:stretch>
        </p:blipFill>
        <p:spPr>
          <a:xfrm>
            <a:off x="1013011" y="1167840"/>
            <a:ext cx="7020485" cy="5616388"/>
          </a:xfrm>
          <a:prstGeom prst="rect">
            <a:avLst/>
          </a:prstGeom>
        </p:spPr>
      </p:pic>
      <p:sp>
        <p:nvSpPr>
          <p:cNvPr id="16" name="TextBox 15">
            <a:hlinkClick r:id="rId3"/>
            <a:extLst>
              <a:ext uri="{FF2B5EF4-FFF2-40B4-BE49-F238E27FC236}">
                <a16:creationId xmlns:a16="http://schemas.microsoft.com/office/drawing/2014/main" id="{AFA5BE18-37F8-46E5-8835-43EC4D8D0622}"/>
              </a:ext>
            </a:extLst>
          </p:cNvPr>
          <p:cNvSpPr txBox="1"/>
          <p:nvPr/>
        </p:nvSpPr>
        <p:spPr>
          <a:xfrm>
            <a:off x="5102039" y="690453"/>
            <a:ext cx="4131609" cy="307777"/>
          </a:xfrm>
          <a:prstGeom prst="rect">
            <a:avLst/>
          </a:prstGeom>
          <a:noFill/>
        </p:spPr>
        <p:txBody>
          <a:bodyPr wrap="square" rtlCol="0">
            <a:spAutoFit/>
          </a:bodyPr>
          <a:lstStyle/>
          <a:p>
            <a:pPr algn="ctr"/>
            <a:r>
              <a:rPr lang="en-US" sz="1400" dirty="0">
                <a:hlinkClick r:id="rId3"/>
              </a:rPr>
              <a:t>https://gispub.epa.gov/neireport/2014/</a:t>
            </a:r>
            <a:endParaRPr lang="en-US" sz="1400" dirty="0"/>
          </a:p>
        </p:txBody>
      </p:sp>
    </p:spTree>
    <p:extLst>
      <p:ext uri="{BB962C8B-B14F-4D97-AF65-F5344CB8AC3E}">
        <p14:creationId xmlns:p14="http://schemas.microsoft.com/office/powerpoint/2010/main" val="4140788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56557C5-E29D-4216-B9AD-DE5AA8978F59}" type="slidenum">
              <a:rPr lang="en-US" smtClean="0"/>
              <a:t>7</a:t>
            </a:fld>
            <a:endParaRPr lang="en-US"/>
          </a:p>
        </p:txBody>
      </p:sp>
      <p:sp>
        <p:nvSpPr>
          <p:cNvPr id="5" name="Rectangle 4">
            <a:extLst>
              <a:ext uri="{FF2B5EF4-FFF2-40B4-BE49-F238E27FC236}">
                <a16:creationId xmlns:a16="http://schemas.microsoft.com/office/drawing/2014/main" id="{22369753-EC34-477D-B00B-FE827D45BE4E}"/>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sp>
        <p:nvSpPr>
          <p:cNvPr id="16" name="TextBox 15">
            <a:hlinkClick r:id="rId2"/>
            <a:extLst>
              <a:ext uri="{FF2B5EF4-FFF2-40B4-BE49-F238E27FC236}">
                <a16:creationId xmlns:a16="http://schemas.microsoft.com/office/drawing/2014/main" id="{AFA5BE18-37F8-46E5-8835-43EC4D8D0622}"/>
              </a:ext>
            </a:extLst>
          </p:cNvPr>
          <p:cNvSpPr txBox="1"/>
          <p:nvPr/>
        </p:nvSpPr>
        <p:spPr>
          <a:xfrm>
            <a:off x="1119497" y="1206100"/>
            <a:ext cx="6619772" cy="400110"/>
          </a:xfrm>
          <a:prstGeom prst="rect">
            <a:avLst/>
          </a:prstGeom>
          <a:noFill/>
        </p:spPr>
        <p:txBody>
          <a:bodyPr wrap="square" rtlCol="0">
            <a:spAutoFit/>
          </a:bodyPr>
          <a:lstStyle/>
          <a:p>
            <a:pPr algn="ctr"/>
            <a:r>
              <a:rPr lang="en-US" sz="2000" dirty="0">
                <a:hlinkClick r:id="rId3"/>
              </a:rPr>
              <a:t>https://www3.epa.gov/air/emissions/where.htm</a:t>
            </a:r>
            <a:endParaRPr lang="en-US" sz="2000" dirty="0"/>
          </a:p>
        </p:txBody>
      </p:sp>
      <p:pic>
        <p:nvPicPr>
          <p:cNvPr id="2" name="Picture 1">
            <a:extLst>
              <a:ext uri="{FF2B5EF4-FFF2-40B4-BE49-F238E27FC236}">
                <a16:creationId xmlns:a16="http://schemas.microsoft.com/office/drawing/2014/main" id="{29DC63F9-8578-4DBC-A622-2C68C32F9AC5}"/>
              </a:ext>
            </a:extLst>
          </p:cNvPr>
          <p:cNvPicPr>
            <a:picLocks noChangeAspect="1"/>
          </p:cNvPicPr>
          <p:nvPr/>
        </p:nvPicPr>
        <p:blipFill rotWithShape="1">
          <a:blip r:embed="rId4"/>
          <a:srcRect t="13084" r="5073"/>
          <a:stretch/>
        </p:blipFill>
        <p:spPr>
          <a:xfrm>
            <a:off x="251791" y="1777724"/>
            <a:ext cx="8680174" cy="4235598"/>
          </a:xfrm>
          <a:prstGeom prst="rect">
            <a:avLst/>
          </a:prstGeom>
        </p:spPr>
      </p:pic>
    </p:spTree>
    <p:extLst>
      <p:ext uri="{BB962C8B-B14F-4D97-AF65-F5344CB8AC3E}">
        <p14:creationId xmlns:p14="http://schemas.microsoft.com/office/powerpoint/2010/main" val="3400512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8775" y="1139448"/>
            <a:ext cx="4303993" cy="791322"/>
          </a:xfrm>
        </p:spPr>
        <p:txBody>
          <a:bodyPr/>
          <a:lstStyle/>
          <a:p>
            <a:r>
              <a:rPr lang="en-US" dirty="0"/>
              <a:t>Meteorology</a:t>
            </a:r>
          </a:p>
        </p:txBody>
      </p:sp>
      <p:sp>
        <p:nvSpPr>
          <p:cNvPr id="3" name="Slide Number Placeholder 2"/>
          <p:cNvSpPr>
            <a:spLocks noGrp="1"/>
          </p:cNvSpPr>
          <p:nvPr>
            <p:ph type="sldNum" sz="quarter" idx="10"/>
          </p:nvPr>
        </p:nvSpPr>
        <p:spPr/>
        <p:txBody>
          <a:bodyPr/>
          <a:lstStyle/>
          <a:p>
            <a:fld id="{A56557C5-E29D-4216-B9AD-DE5AA8978F59}" type="slidenum">
              <a:rPr lang="en-US" smtClean="0"/>
              <a:t>8</a:t>
            </a:fld>
            <a:endParaRPr lang="en-US"/>
          </a:p>
        </p:txBody>
      </p:sp>
      <p:sp>
        <p:nvSpPr>
          <p:cNvPr id="7" name="TextBox 6"/>
          <p:cNvSpPr txBox="1"/>
          <p:nvPr/>
        </p:nvSpPr>
        <p:spPr>
          <a:xfrm>
            <a:off x="342106" y="1827828"/>
            <a:ext cx="4809092"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j-lt"/>
              </a:rPr>
              <a:t>Fundamental need to understand basic source to receptor transport</a:t>
            </a:r>
          </a:p>
          <a:p>
            <a:pPr marL="285750" indent="-285750">
              <a:buFont typeface="Arial" panose="020B0604020202020204" pitchFamily="34" charset="0"/>
              <a:buChar char="•"/>
            </a:pPr>
            <a:r>
              <a:rPr lang="en-US" sz="2400" dirty="0">
                <a:latin typeface="+mj-lt"/>
              </a:rPr>
              <a:t>Critical for understanding more complex meteorological relationships</a:t>
            </a:r>
          </a:p>
          <a:p>
            <a:pPr marL="742950" lvl="1" indent="-285750">
              <a:buFont typeface="Arial" panose="020B0604020202020204" pitchFamily="34" charset="0"/>
              <a:buChar char="•"/>
            </a:pPr>
            <a:r>
              <a:rPr lang="en-US" sz="2400" dirty="0">
                <a:latin typeface="+mj-lt"/>
              </a:rPr>
              <a:t>Valleys</a:t>
            </a:r>
          </a:p>
          <a:p>
            <a:pPr marL="742950" lvl="1" indent="-285750">
              <a:buFont typeface="Arial" panose="020B0604020202020204" pitchFamily="34" charset="0"/>
              <a:buChar char="•"/>
            </a:pPr>
            <a:r>
              <a:rPr lang="en-US" sz="2400" dirty="0">
                <a:latin typeface="+mj-lt"/>
              </a:rPr>
              <a:t>Ocean breeze</a:t>
            </a:r>
          </a:p>
          <a:p>
            <a:pPr marL="742950" lvl="1" indent="-285750">
              <a:buFont typeface="Arial" panose="020B0604020202020204" pitchFamily="34" charset="0"/>
              <a:buChar char="•"/>
            </a:pPr>
            <a:r>
              <a:rPr lang="en-US" sz="2400" dirty="0">
                <a:latin typeface="+mj-lt"/>
              </a:rPr>
              <a:t>Upslope winds</a:t>
            </a:r>
          </a:p>
          <a:p>
            <a:pPr marL="285750" indent="-285750">
              <a:buFont typeface="Arial" panose="020B0604020202020204" pitchFamily="34" charset="0"/>
              <a:buChar char="•"/>
            </a:pPr>
            <a:r>
              <a:rPr lang="en-US" sz="2400" dirty="0">
                <a:latin typeface="+mj-lt"/>
              </a:rPr>
              <a:t>Helps to establish upwind-downwind pollutant comparisons</a:t>
            </a:r>
          </a:p>
          <a:p>
            <a:pPr marL="285750" indent="-285750">
              <a:buFont typeface="Arial" panose="020B0604020202020204" pitchFamily="34" charset="0"/>
              <a:buChar char="•"/>
            </a:pPr>
            <a:r>
              <a:rPr lang="en-US" sz="2400" dirty="0">
                <a:latin typeface="+mj-lt"/>
              </a:rPr>
              <a:t>Key input into dispersion modeling</a:t>
            </a:r>
          </a:p>
          <a:p>
            <a:pPr marL="285750" indent="-285750">
              <a:buFont typeface="Arial" panose="020B0604020202020204" pitchFamily="34" charset="0"/>
              <a:buChar char="•"/>
            </a:pPr>
            <a:r>
              <a:rPr lang="en-US" sz="2400" dirty="0">
                <a:latin typeface="+mj-lt"/>
              </a:rPr>
              <a:t>Real-time data critical to air quality forecasting</a:t>
            </a:r>
          </a:p>
        </p:txBody>
      </p:sp>
      <p:sp>
        <p:nvSpPr>
          <p:cNvPr id="5" name="Rectangle 4">
            <a:extLst>
              <a:ext uri="{FF2B5EF4-FFF2-40B4-BE49-F238E27FC236}">
                <a16:creationId xmlns:a16="http://schemas.microsoft.com/office/drawing/2014/main" id="{22369753-EC34-477D-B00B-FE827D45BE4E}"/>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8" name="Picture 7">
            <a:extLst>
              <a:ext uri="{FF2B5EF4-FFF2-40B4-BE49-F238E27FC236}">
                <a16:creationId xmlns:a16="http://schemas.microsoft.com/office/drawing/2014/main" id="{F183ABB3-B876-4DF4-8406-1308FDFD9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875" y="3632850"/>
            <a:ext cx="3286539" cy="2448857"/>
          </a:xfrm>
          <a:prstGeom prst="rect">
            <a:avLst/>
          </a:prstGeom>
        </p:spPr>
      </p:pic>
      <p:pic>
        <p:nvPicPr>
          <p:cNvPr id="11" name="Picture 10">
            <a:extLst>
              <a:ext uri="{FF2B5EF4-FFF2-40B4-BE49-F238E27FC236}">
                <a16:creationId xmlns:a16="http://schemas.microsoft.com/office/drawing/2014/main" id="{01EECF5F-1CD1-4FEA-B984-E7FD577FD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065" y="1404070"/>
            <a:ext cx="2849217" cy="1602685"/>
          </a:xfrm>
          <a:prstGeom prst="rect">
            <a:avLst/>
          </a:prstGeom>
        </p:spPr>
      </p:pic>
    </p:spTree>
    <p:extLst>
      <p:ext uri="{BB962C8B-B14F-4D97-AF65-F5344CB8AC3E}">
        <p14:creationId xmlns:p14="http://schemas.microsoft.com/office/powerpoint/2010/main" val="222109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867" y="1169102"/>
            <a:ext cx="6294783" cy="791322"/>
          </a:xfrm>
        </p:spPr>
        <p:txBody>
          <a:bodyPr/>
          <a:lstStyle/>
          <a:p>
            <a:r>
              <a:rPr lang="en-US" dirty="0"/>
              <a:t>Meteorological Data Sources</a:t>
            </a:r>
          </a:p>
        </p:txBody>
      </p:sp>
      <p:sp>
        <p:nvSpPr>
          <p:cNvPr id="3" name="Slide Number Placeholder 2"/>
          <p:cNvSpPr>
            <a:spLocks noGrp="1"/>
          </p:cNvSpPr>
          <p:nvPr>
            <p:ph type="sldNum" sz="quarter" idx="10"/>
          </p:nvPr>
        </p:nvSpPr>
        <p:spPr/>
        <p:txBody>
          <a:bodyPr/>
          <a:lstStyle/>
          <a:p>
            <a:fld id="{A56557C5-E29D-4216-B9AD-DE5AA8978F59}" type="slidenum">
              <a:rPr lang="en-US" smtClean="0"/>
              <a:t>9</a:t>
            </a:fld>
            <a:endParaRPr lang="en-US"/>
          </a:p>
        </p:txBody>
      </p:sp>
      <p:sp>
        <p:nvSpPr>
          <p:cNvPr id="7" name="TextBox 6"/>
          <p:cNvSpPr txBox="1"/>
          <p:nvPr/>
        </p:nvSpPr>
        <p:spPr>
          <a:xfrm>
            <a:off x="275845" y="2026610"/>
            <a:ext cx="4375667" cy="4162155"/>
          </a:xfrm>
          <a:prstGeom prst="rect">
            <a:avLst/>
          </a:prstGeom>
          <a:noFill/>
        </p:spPr>
        <p:txBody>
          <a:bodyPr wrap="square" rtlCol="0">
            <a:normAutofit fontScale="92500" lnSpcReduction="20000"/>
          </a:bodyPr>
          <a:lstStyle/>
          <a:p>
            <a:pPr marL="285750" indent="-285750">
              <a:buFont typeface="Arial" panose="020B0604020202020204" pitchFamily="34" charset="0"/>
              <a:buChar char="•"/>
            </a:pPr>
            <a:r>
              <a:rPr lang="en-US" sz="2400" dirty="0">
                <a:latin typeface="+mj-lt"/>
              </a:rPr>
              <a:t>EPA’s Support Center for Regulatory Atmospheric Modeling (SCRAM)</a:t>
            </a:r>
          </a:p>
          <a:p>
            <a:pPr marL="742950" lvl="1" indent="-285750">
              <a:buFont typeface="Arial" panose="020B0604020202020204" pitchFamily="34" charset="0"/>
              <a:buChar char="•"/>
            </a:pPr>
            <a:r>
              <a:rPr lang="en-US" sz="2400" dirty="0">
                <a:latin typeface="+mj-lt"/>
                <a:hlinkClick r:id="rId2"/>
              </a:rPr>
              <a:t>https://www.epa.gov/scram</a:t>
            </a:r>
            <a:endParaRPr lang="en-US" sz="2400" dirty="0">
              <a:latin typeface="+mj-lt"/>
            </a:endParaRPr>
          </a:p>
          <a:p>
            <a:pPr marL="285750" indent="-285750">
              <a:buFont typeface="Arial" panose="020B0604020202020204" pitchFamily="34" charset="0"/>
              <a:buChar char="•"/>
            </a:pPr>
            <a:r>
              <a:rPr lang="en-US" sz="2400" dirty="0">
                <a:latin typeface="+mj-lt"/>
              </a:rPr>
              <a:t>NOAA's National Centers for Environmental Information (NCEI)</a:t>
            </a:r>
          </a:p>
          <a:p>
            <a:pPr marL="742950" lvl="1" indent="-285750">
              <a:buFont typeface="Arial" panose="020B0604020202020204" pitchFamily="34" charset="0"/>
              <a:buChar char="•"/>
            </a:pPr>
            <a:r>
              <a:rPr lang="en-US" sz="2400" dirty="0">
                <a:latin typeface="+mj-lt"/>
                <a:hlinkClick r:id="rId3"/>
              </a:rPr>
              <a:t>https://www.ncdc.noaa.gov/data-access/quick-links#dsi-3505</a:t>
            </a:r>
            <a:endParaRPr lang="en-US" sz="2400" dirty="0">
              <a:latin typeface="+mj-lt"/>
            </a:endParaRPr>
          </a:p>
          <a:p>
            <a:pPr marL="285750" indent="-285750">
              <a:buFont typeface="Arial" panose="020B0604020202020204" pitchFamily="34" charset="0"/>
              <a:buChar char="•"/>
            </a:pPr>
            <a:r>
              <a:rPr lang="en-US" sz="2400" dirty="0">
                <a:latin typeface="+mj-lt"/>
              </a:rPr>
              <a:t>Local </a:t>
            </a:r>
            <a:r>
              <a:rPr lang="en-US" sz="2400" dirty="0" err="1">
                <a:latin typeface="+mj-lt"/>
              </a:rPr>
              <a:t>Mesonet</a:t>
            </a:r>
            <a:r>
              <a:rPr lang="en-US" sz="2400" dirty="0">
                <a:latin typeface="+mj-lt"/>
              </a:rPr>
              <a:t> networks</a:t>
            </a:r>
          </a:p>
          <a:p>
            <a:pPr marL="742950" lvl="1" indent="-285750">
              <a:buFont typeface="Arial" panose="020B0604020202020204" pitchFamily="34" charset="0"/>
              <a:buChar char="•"/>
            </a:pPr>
            <a:r>
              <a:rPr lang="en-US" sz="2400" dirty="0">
                <a:latin typeface="+mj-lt"/>
              </a:rPr>
              <a:t>E.g., </a:t>
            </a:r>
            <a:r>
              <a:rPr lang="en-US" sz="2400" dirty="0">
                <a:latin typeface="+mj-lt"/>
                <a:hlinkClick r:id="rId4"/>
              </a:rPr>
              <a:t>http://www.nysmesonet.org/</a:t>
            </a:r>
            <a:endParaRPr lang="en-US" sz="2400" dirty="0">
              <a:latin typeface="+mj-lt"/>
            </a:endParaRPr>
          </a:p>
          <a:p>
            <a:pPr marL="285750" indent="-285750">
              <a:buFont typeface="Arial" panose="020B0604020202020204" pitchFamily="34" charset="0"/>
              <a:buChar char="•"/>
            </a:pPr>
            <a:r>
              <a:rPr lang="en-US" sz="2400" dirty="0">
                <a:latin typeface="+mj-lt"/>
              </a:rPr>
              <a:t>AQS/AirNow – your own network met data</a:t>
            </a:r>
          </a:p>
        </p:txBody>
      </p:sp>
      <p:sp>
        <p:nvSpPr>
          <p:cNvPr id="5" name="Rectangle 4">
            <a:extLst>
              <a:ext uri="{FF2B5EF4-FFF2-40B4-BE49-F238E27FC236}">
                <a16:creationId xmlns:a16="http://schemas.microsoft.com/office/drawing/2014/main" id="{22369753-EC34-477D-B00B-FE827D45BE4E}"/>
              </a:ext>
            </a:extLst>
          </p:cNvPr>
          <p:cNvSpPr/>
          <p:nvPr/>
        </p:nvSpPr>
        <p:spPr>
          <a:xfrm>
            <a:off x="413435" y="214263"/>
            <a:ext cx="3646511" cy="369332"/>
          </a:xfrm>
          <a:prstGeom prst="rect">
            <a:avLst/>
          </a:prstGeom>
        </p:spPr>
        <p:txBody>
          <a:bodyPr wrap="none">
            <a:spAutoFit/>
          </a:bodyPr>
          <a:lstStyle/>
          <a:p>
            <a:r>
              <a:rPr lang="en-US" dirty="0">
                <a:solidFill>
                  <a:srgbClr val="FFFF00"/>
                </a:solidFill>
                <a:latin typeface="Calibri" panose="020F0502020204030204" pitchFamily="34" charset="0"/>
                <a:cs typeface="Calibri" panose="020F0502020204030204" pitchFamily="34" charset="0"/>
              </a:rPr>
              <a:t>Network Design and Assessment 101</a:t>
            </a:r>
          </a:p>
        </p:txBody>
      </p:sp>
      <p:pic>
        <p:nvPicPr>
          <p:cNvPr id="4" name="Picture 3">
            <a:extLst>
              <a:ext uri="{FF2B5EF4-FFF2-40B4-BE49-F238E27FC236}">
                <a16:creationId xmlns:a16="http://schemas.microsoft.com/office/drawing/2014/main" id="{44ABD209-53DF-4BEB-9932-9949F987307B}"/>
              </a:ext>
            </a:extLst>
          </p:cNvPr>
          <p:cNvPicPr>
            <a:picLocks noChangeAspect="1"/>
          </p:cNvPicPr>
          <p:nvPr/>
        </p:nvPicPr>
        <p:blipFill rotWithShape="1">
          <a:blip r:embed="rId5"/>
          <a:srcRect t="12213"/>
          <a:stretch/>
        </p:blipFill>
        <p:spPr>
          <a:xfrm>
            <a:off x="4969565" y="2619150"/>
            <a:ext cx="3929724" cy="1939562"/>
          </a:xfrm>
          <a:prstGeom prst="rect">
            <a:avLst/>
          </a:prstGeom>
        </p:spPr>
      </p:pic>
    </p:spTree>
    <p:extLst>
      <p:ext uri="{BB962C8B-B14F-4D97-AF65-F5344CB8AC3E}">
        <p14:creationId xmlns:p14="http://schemas.microsoft.com/office/powerpoint/2010/main" val="3400494581"/>
      </p:ext>
    </p:extLst>
  </p:cSld>
  <p:clrMapOvr>
    <a:masterClrMapping/>
  </p:clrMapOvr>
</p:sld>
</file>

<file path=ppt/theme/theme1.xml><?xml version="1.0" encoding="utf-8"?>
<a:theme xmlns:a="http://schemas.openxmlformats.org/drawingml/2006/main" name="01069026">
  <a:themeElements>
    <a:clrScheme name="01069026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01069026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01069026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01069026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01069026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01069026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01069026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01069026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01069026 8">
        <a:dk1>
          <a:srgbClr val="1B3753"/>
        </a:dk1>
        <a:lt1>
          <a:srgbClr val="FFFFFF"/>
        </a:lt1>
        <a:dk2>
          <a:srgbClr val="009999"/>
        </a:dk2>
        <a:lt2>
          <a:srgbClr val="FFF385"/>
        </a:lt2>
        <a:accent1>
          <a:srgbClr val="9AE6C0"/>
        </a:accent1>
        <a:accent2>
          <a:srgbClr val="0099CC"/>
        </a:accent2>
        <a:accent3>
          <a:srgbClr val="AACACA"/>
        </a:accent3>
        <a:accent4>
          <a:srgbClr val="DADADA"/>
        </a:accent4>
        <a:accent5>
          <a:srgbClr val="CAF0DC"/>
        </a:accent5>
        <a:accent6>
          <a:srgbClr val="008AB9"/>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01069026 9">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11737</TotalTime>
  <Words>2803</Words>
  <Application>Microsoft Office PowerPoint</Application>
  <PresentationFormat>On-screen Show (4:3)</PresentationFormat>
  <Paragraphs>388</Paragraphs>
  <Slides>38</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5" baseType="lpstr">
      <vt:lpstr>Arial</vt:lpstr>
      <vt:lpstr>Calibri</vt:lpstr>
      <vt:lpstr>Tahoma</vt:lpstr>
      <vt:lpstr>Times New Roman</vt:lpstr>
      <vt:lpstr>Wingdings</vt:lpstr>
      <vt:lpstr>01069026</vt:lpstr>
      <vt:lpstr>Worksheet</vt:lpstr>
      <vt:lpstr>PowerPoint Presentation</vt:lpstr>
      <vt:lpstr>Topics we will cover</vt:lpstr>
      <vt:lpstr>PowerPoint Presentation</vt:lpstr>
      <vt:lpstr>PowerPoint Presentation</vt:lpstr>
      <vt:lpstr>Emissions</vt:lpstr>
      <vt:lpstr>PowerPoint Presentation</vt:lpstr>
      <vt:lpstr>PowerPoint Presentation</vt:lpstr>
      <vt:lpstr>Meteorology</vt:lpstr>
      <vt:lpstr>Meteorological Data Sources</vt:lpstr>
      <vt:lpstr>Obtaining Local Met Data</vt:lpstr>
      <vt:lpstr>Demographic Data</vt:lpstr>
      <vt:lpstr>PowerPoint Presentation</vt:lpstr>
      <vt:lpstr>Local Issues</vt:lpstr>
      <vt:lpstr>A Deeper Dive on Network Planning Issues in the CFR</vt:lpstr>
      <vt:lpstr>Site Types</vt:lpstr>
      <vt:lpstr>Site types x Pollutant Crosswalk</vt:lpstr>
      <vt:lpstr>Spatial Scales</vt:lpstr>
      <vt:lpstr>PowerPoint Presentation</vt:lpstr>
      <vt:lpstr>PowerPoint Presentation</vt:lpstr>
      <vt:lpstr>PowerPoint Presentation</vt:lpstr>
      <vt:lpstr>Minimum Network Requirements 40 CFR Part 58 Appendix D</vt:lpstr>
      <vt:lpstr>Probe and Monitoring Path Siting 40 CFR Part 58 Appendix E </vt:lpstr>
      <vt:lpstr>PowerPoint Presentation</vt:lpstr>
      <vt:lpstr>Real-world Challenges meeting Siting requirements</vt:lpstr>
      <vt:lpstr>Annual Monitoring Network Plans – Overview 40 CFR 58.10</vt:lpstr>
      <vt:lpstr>The Annual Network Plan Process - Outreach</vt:lpstr>
      <vt:lpstr>PowerPoint Presentation</vt:lpstr>
      <vt:lpstr>EPA Regional Review  §58.10   Annual monitoring network plan and periodic network assessment  (a)(1) Beginning July 1, 2007, the state, or where applicable local, agency shall submit to the Regional Administrator an annual monitoring network plan which shall provide for the documentation of the establishment and maintenance of an air quality surveillance system that consists of a network of SLAMS monitoring stations that can include FRM, FEM, and ARM monitors that are part of SLAMS, NCore, CSN, PAMS, and SPM stations. The plan shall include a statement of whether the operation of each monitor meets the requirements of appendices A, B, C, D, and E of this part, where applicable....  …  (b) The annual monitoring network plan must contain the following information for each existing and proposed site: (1) The AQS site identification number. (2) The location, including street address and geographical coordinates. (3) The sampling and analysis method(s) for each measured parameter. (4) The operating schedules for each monitor. (5) Any proposals to remove or move a monitoring station within a period of 18 months following plan submittal. (6) The monitoring objective and spatial scale of representativeness for each monitor as defined in appendix D to this part. (7) The identification of any sites that are suitable and sites that are not suitable for comparison against the annual PM2.5 NAAQS as described in §58.30. (8) The MSA, CBSA, CSA or other area represented by the monitor. (9) The designation of any Pb monitors as either source-oriented or non-source-oriented according to Appendix D to 40 CFR part 58. (10) Any source-oriented monitors for which a waiver has been requested or granted by the EPA Regional Administrator as allowed for under paragraph 4.5(a)(ii) of Appendix D to 40 CFR part 58. (11) Any source-oriented or non-source-oriented site for which a waiver has been requested or granted by the EPA Regional Administrator for the use of Pb-PM10 monitoring in lieu of Pb-TSP monitoring as allowed for under paragraph 2.10 of Appendix C to 40 CFR part 58. (12) The identification of required NO2 monitors as near-road, area-wide, or vulnerable and susceptible population monitors in accordance with Appendix D, section 4.3 of this part. (13) The identification of any PM2.5 FEMs and/or ARMs used in the monitoring agency's network where the data are not of sufficient quality such that data are not to be compared to the NAAQS….  </vt:lpstr>
      <vt:lpstr>EPA Regional Review</vt:lpstr>
      <vt:lpstr>EPA Regional Review</vt:lpstr>
      <vt:lpstr>EPA Regional Review</vt:lpstr>
      <vt:lpstr>EPA Regional Review</vt:lpstr>
      <vt:lpstr>EPA Regional Review</vt:lpstr>
      <vt:lpstr>Contrasting Annual Plans and Network Assessment</vt:lpstr>
      <vt:lpstr>A Few early (pre 2015) misimpressions about  assessments </vt:lpstr>
      <vt:lpstr> Useful Components &amp; Random Observations</vt:lpstr>
      <vt:lpstr> Useful Components &amp; Random Observations</vt:lpstr>
      <vt:lpstr>Network Assessment Tools: NetAssess2020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4:  Automated Ambient Air Sampling Devices and Monitors</dc:title>
  <dc:creator>Lewis Weinstock</dc:creator>
  <cp:lastModifiedBy>Lewis Weinstock</cp:lastModifiedBy>
  <cp:revision>583</cp:revision>
  <cp:lastPrinted>2017-11-06T15:07:23Z</cp:lastPrinted>
  <dcterms:created xsi:type="dcterms:W3CDTF">2001-05-20T17:49:43Z</dcterms:created>
  <dcterms:modified xsi:type="dcterms:W3CDTF">2018-08-03T15:22:08Z</dcterms:modified>
</cp:coreProperties>
</file>